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8" r:id="rId19"/>
    <p:sldId id="277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63E5-EF56-4335-838A-EBB99DD69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6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1B2F-D2FB-4716-84E0-D2F0F1DE94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31.03.2015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FFA4D-EA55-4526-8D67-A266273C1E9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3833549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9286908" cy="70009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28596" y="428604"/>
            <a:ext cx="8286808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85720" y="642939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0_8ba08_21619a76_L.png"/>
          <p:cNvPicPr>
            <a:picLocks noChangeAspect="1"/>
          </p:cNvPicPr>
          <p:nvPr userDrawn="1"/>
        </p:nvPicPr>
        <p:blipFill>
          <a:blip r:embed="rId15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8103" r="1724"/>
          <a:stretch>
            <a:fillRect/>
          </a:stretch>
        </p:blipFill>
        <p:spPr>
          <a:xfrm>
            <a:off x="428596" y="428604"/>
            <a:ext cx="6643734" cy="6137663"/>
          </a:xfrm>
          <a:prstGeom prst="rect">
            <a:avLst/>
          </a:prstGeom>
        </p:spPr>
      </p:pic>
      <p:pic>
        <p:nvPicPr>
          <p:cNvPr id="15" name="Рисунок 14" descr="0_6abc7_e78ef371_L.png"/>
          <p:cNvPicPr>
            <a:picLocks noChangeAspect="1"/>
          </p:cNvPicPr>
          <p:nvPr userDrawn="1"/>
        </p:nvPicPr>
        <p:blipFill>
          <a:blip r:embed="rId16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72264" y="4286256"/>
            <a:ext cx="2000264" cy="1928255"/>
          </a:xfrm>
          <a:prstGeom prst="rect">
            <a:avLst/>
          </a:prstGeom>
        </p:spPr>
      </p:pic>
      <p:pic>
        <p:nvPicPr>
          <p:cNvPr id="16" name="Рисунок 15" descr="0_6abc7_e78ef371_L.png"/>
          <p:cNvPicPr>
            <a:picLocks noChangeAspect="1"/>
          </p:cNvPicPr>
          <p:nvPr userDrawn="1"/>
        </p:nvPicPr>
        <p:blipFill>
          <a:blip r:embed="rId17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29520" y="500042"/>
            <a:ext cx="1285884" cy="1239592"/>
          </a:xfrm>
          <a:prstGeom prst="rect">
            <a:avLst/>
          </a:prstGeom>
        </p:spPr>
      </p:pic>
      <p:pic>
        <p:nvPicPr>
          <p:cNvPr id="17" name="Рисунок 16" descr="0_6abc7_e78ef371_L.png"/>
          <p:cNvPicPr>
            <a:picLocks noChangeAspect="1"/>
          </p:cNvPicPr>
          <p:nvPr userDrawn="1"/>
        </p:nvPicPr>
        <p:blipFill>
          <a:blip r:embed="rId18" cstate="email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72132" y="2285992"/>
            <a:ext cx="1357322" cy="13084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8569325" cy="3960813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chemeClr val="tx1"/>
                </a:solidFill>
              </a:rPr>
              <a:t/>
            </a:r>
            <a:br>
              <a:rPr lang="ru-RU" altLang="ru-RU" sz="4000" b="1" dirty="0" smtClean="0">
                <a:solidFill>
                  <a:schemeClr val="tx1"/>
                </a:solidFill>
              </a:rPr>
            </a:br>
            <a:r>
              <a:rPr lang="ru-RU" altLang="ru-RU" sz="6000" b="1" dirty="0" smtClean="0">
                <a:solidFill>
                  <a:schemeClr val="tx1"/>
                </a:solidFill>
              </a:rPr>
              <a:t>Предмет органической химии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4365625"/>
            <a:ext cx="6400800" cy="1752600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Презентация по химии для 9 класса.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Учитель МБОУ ООШ г. Кирсанова: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Monotype Corsiva" pitchFamily="66" charset="0"/>
                <a:cs typeface="Arial" charset="0"/>
              </a:rPr>
              <a:t>Е. А. Гвоздева.</a:t>
            </a:r>
          </a:p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1205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288131"/>
            <a:ext cx="8694415" cy="836613"/>
          </a:xfrm>
        </p:spPr>
        <p:txBody>
          <a:bodyPr/>
          <a:lstStyle/>
          <a:p>
            <a:pPr algn="l" eaLnBrk="1" hangingPunct="1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положение ТХС: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341" y="3789040"/>
            <a:ext cx="8281107" cy="38167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sz="2800" b="1" dirty="0" smtClean="0">
                <a:solidFill>
                  <a:schemeClr val="hlink"/>
                </a:solidFill>
              </a:rPr>
              <a:t>  	</a:t>
            </a:r>
            <a:r>
              <a:rPr lang="ru-RU" alt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свойства вещества определяются химическим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пространственным и электрическим строением.</a:t>
            </a:r>
          </a:p>
          <a:p>
            <a:pPr>
              <a:lnSpc>
                <a:spcPct val="90000"/>
              </a:lnSpc>
              <a:buNone/>
            </a:pPr>
            <a:endParaRPr lang="en-US" altLang="ru-RU" sz="2800" b="1" dirty="0" smtClean="0"/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611560" y="1124744"/>
            <a:ext cx="7992888" cy="1949446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275" name="Text Box 30"/>
          <p:cNvSpPr txBox="1">
            <a:spLocks noChangeArrowheads="1"/>
          </p:cNvSpPr>
          <p:nvPr/>
        </p:nvSpPr>
        <p:spPr bwMode="auto">
          <a:xfrm>
            <a:off x="755576" y="1196753"/>
            <a:ext cx="7704856" cy="1877437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>
                <a:solidFill>
                  <a:srgbClr val="A50021"/>
                </a:solidFill>
              </a:rPr>
              <a:t> </a:t>
            </a:r>
            <a:r>
              <a:rPr lang="ru-RU" altLang="ru-RU" sz="2600" b="1" dirty="0" smtClean="0">
                <a:solidFill>
                  <a:srgbClr val="A50021"/>
                </a:solidFill>
              </a:rPr>
              <a:t>3</a:t>
            </a:r>
            <a:r>
              <a:rPr lang="ru-RU" altLang="ru-RU" sz="2600" b="1" dirty="0">
                <a:solidFill>
                  <a:srgbClr val="A50021"/>
                </a:solidFill>
              </a:rPr>
              <a:t>. </a:t>
            </a:r>
            <a:r>
              <a:rPr lang="ru-RU" altLang="ru-RU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Атомы или группы атомов, образующие молекулы взаимно </a:t>
            </a:r>
            <a:r>
              <a:rPr lang="ru-RU" altLang="ru-RU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влияют </a:t>
            </a:r>
            <a:r>
              <a:rPr lang="ru-RU" altLang="ru-RU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на друга, от чего </a:t>
            </a:r>
            <a:r>
              <a:rPr lang="ru-RU" altLang="ru-RU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зависят свойства </a:t>
            </a:r>
            <a:r>
              <a:rPr lang="ru-RU" altLang="ru-RU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и его реакционная способность</a:t>
            </a:r>
            <a:r>
              <a:rPr lang="ru-RU" altLang="ru-RU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AutoShape 31"/>
          <p:cNvSpPr>
            <a:spLocks noChangeArrowheads="1"/>
          </p:cNvSpPr>
          <p:nvPr/>
        </p:nvSpPr>
        <p:spPr bwMode="auto">
          <a:xfrm>
            <a:off x="611560" y="3789040"/>
            <a:ext cx="7992888" cy="151216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27639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30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Алканы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предельные углеводороды, в молекулах которых все атомы связаны одинарными связями.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C</a:t>
            </a:r>
            <a:r>
              <a:rPr lang="en-US" sz="4000" b="1" baseline="-25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n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H</a:t>
            </a:r>
            <a:r>
              <a:rPr lang="en-US" sz="4000" b="1" baseline="-25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2n </a:t>
            </a:r>
            <a:r>
              <a:rPr lang="en-US" sz="4000" b="1" baseline="-250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+ 2</a:t>
            </a:r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27651" name="Picture 4" descr="эт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104456" cy="211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Алканы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4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3131840" y="1285875"/>
            <a:ext cx="5740698" cy="2857500"/>
          </a:xfrm>
        </p:spPr>
        <p:txBody>
          <a:bodyPr>
            <a:noAutofit/>
          </a:bodyPr>
          <a:lstStyle/>
          <a:p>
            <a:pPr indent="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атомов углерода в насыщенных углеводородах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алканах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характерна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гибридизация. </a:t>
            </a:r>
          </a:p>
          <a:p>
            <a:pPr indent="34290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 углерода в молекуле метана расположен в центре тетраэдра, атомы водорода – в его вершинах, все валентные углы между направлениями связей равны между собой и составляют угол 109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28‘.</a:t>
            </a:r>
            <a:r>
              <a:rPr lang="ru-RU" sz="2800" dirty="0" smtClean="0">
                <a:solidFill>
                  <a:srgbClr val="673B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8675" name="Picture 6" descr="img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9551"/>
            <a:ext cx="2951162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571500"/>
            <a:ext cx="6786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МЕТАНА</a:t>
            </a:r>
          </a:p>
        </p:txBody>
      </p:sp>
      <p:sp>
        <p:nvSpPr>
          <p:cNvPr id="28677" name="Прямоугольник 6"/>
          <p:cNvSpPr>
            <a:spLocks noChangeArrowheads="1"/>
          </p:cNvSpPr>
          <p:nvPr/>
        </p:nvSpPr>
        <p:spPr bwMode="auto">
          <a:xfrm>
            <a:off x="323528" y="4221088"/>
            <a:ext cx="2807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rgbClr val="7FD13B"/>
              </a:buClr>
              <a:buSzPct val="70000"/>
            </a:pPr>
            <a:r>
              <a:rPr lang="ru-RU" altLang="ru-RU" sz="2000" dirty="0" smtClean="0">
                <a:latin typeface="Arial" charset="0"/>
                <a:cs typeface="Arial" charset="0"/>
              </a:rPr>
              <a:t>   Схема </a:t>
            </a:r>
            <a:r>
              <a:rPr lang="ru-RU" altLang="ru-RU" sz="2000" dirty="0">
                <a:latin typeface="Arial" charset="0"/>
                <a:cs typeface="Arial" charset="0"/>
              </a:rPr>
              <a:t>электронного строения молекулы метана</a:t>
            </a:r>
          </a:p>
        </p:txBody>
      </p:sp>
    </p:spTree>
    <p:extLst>
      <p:ext uri="{BB962C8B-B14F-4D97-AF65-F5344CB8AC3E}">
        <p14:creationId xmlns:p14="http://schemas.microsoft.com/office/powerpoint/2010/main" val="1696176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одинарной углерод – углеродной связи возможно свободное вращение, молекулы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алканов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приобретать самую разнообразную форму в пространстве.</a:t>
            </a:r>
          </a:p>
        </p:txBody>
      </p:sp>
      <p:pic>
        <p:nvPicPr>
          <p:cNvPr id="30723" name="Picture 8" descr="пента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557338"/>
            <a:ext cx="4103687" cy="4824412"/>
          </a:xfrm>
          <a:noFill/>
        </p:spPr>
      </p:pic>
      <p:sp>
        <p:nvSpPr>
          <p:cNvPr id="30724" name="Rectangle 3"/>
          <p:cNvSpPr txBox="1">
            <a:spLocks noChangeArrowheads="1"/>
          </p:cNvSpPr>
          <p:nvPr/>
        </p:nvSpPr>
        <p:spPr bwMode="auto">
          <a:xfrm>
            <a:off x="611560" y="620688"/>
            <a:ext cx="7920880" cy="8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строение  </a:t>
            </a:r>
            <a:r>
              <a:rPr lang="ru-RU" alt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алканов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03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341" y="3789040"/>
            <a:ext cx="8281107" cy="38167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sz="2800" b="1" dirty="0" smtClean="0">
                <a:solidFill>
                  <a:schemeClr val="hlink"/>
                </a:solidFill>
              </a:rPr>
              <a:t>  	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Гомологи – сходное строение и свойства, отличающиеся на одну или несколько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СН2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539552" y="1124744"/>
            <a:ext cx="8064896" cy="252028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275" name="Text Box 30"/>
          <p:cNvSpPr txBox="1">
            <a:spLocks noChangeArrowheads="1"/>
          </p:cNvSpPr>
          <p:nvPr/>
        </p:nvSpPr>
        <p:spPr bwMode="auto">
          <a:xfrm>
            <a:off x="755576" y="1196753"/>
            <a:ext cx="7704856" cy="2246769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Гомологический ряд – ряд веществ,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расположеных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пордке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возрастания молекулярной массы, имеющих сходно строение, свойства и отличающиеся друг от друга на одну или несколько групп СН2</a:t>
            </a:r>
          </a:p>
        </p:txBody>
      </p:sp>
      <p:sp>
        <p:nvSpPr>
          <p:cNvPr id="11276" name="AutoShape 31"/>
          <p:cNvSpPr>
            <a:spLocks noChangeArrowheads="1"/>
          </p:cNvSpPr>
          <p:nvPr/>
        </p:nvSpPr>
        <p:spPr bwMode="auto">
          <a:xfrm>
            <a:off x="539552" y="3789040"/>
            <a:ext cx="8064896" cy="151216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89689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5" y="571500"/>
            <a:ext cx="86439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Гомологический ряд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Рисунок 3" descr="Снимок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9"/>
            <a:ext cx="813690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518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411976" y="1124744"/>
            <a:ext cx="8229600" cy="1214438"/>
          </a:xfrm>
        </p:spPr>
        <p:txBody>
          <a:bodyPr>
            <a:normAutofit/>
          </a:bodyPr>
          <a:lstStyle/>
          <a:p>
            <a:pPr indent="34290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изомеры отличаются друг от друга  порядком расположения атомов углерода в углеродной цепи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71500"/>
            <a:ext cx="6786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изомерия</a:t>
            </a:r>
          </a:p>
        </p:txBody>
      </p:sp>
      <p:pic>
        <p:nvPicPr>
          <p:cNvPr id="32772" name="Picture 5" descr="Изомеры состава С4Н10 (2765 бай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58951"/>
            <a:ext cx="5929312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9"/>
          <p:cNvSpPr>
            <a:spLocks noChangeArrowheads="1"/>
          </p:cNvSpPr>
          <p:nvPr/>
        </p:nvSpPr>
        <p:spPr bwMode="auto">
          <a:xfrm>
            <a:off x="504671" y="2204864"/>
            <a:ext cx="813690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Font typeface="Wingdings 2" pitchFamily="18" charset="2"/>
              <a:buNone/>
            </a:pPr>
            <a:r>
              <a:rPr lang="ru-RU" altLang="ru-RU" sz="2800" dirty="0">
                <a:latin typeface="Times New Roman" pitchFamily="18" charset="0"/>
              </a:rPr>
              <a:t>Например, </a:t>
            </a:r>
            <a:r>
              <a:rPr lang="ru-RU" altLang="ru-RU" sz="2800" dirty="0" err="1">
                <a:latin typeface="Times New Roman" pitchFamily="18" charset="0"/>
              </a:rPr>
              <a:t>алкан</a:t>
            </a:r>
            <a:r>
              <a:rPr lang="ru-RU" altLang="ru-RU" sz="2800" dirty="0">
                <a:latin typeface="Times New Roman" pitchFamily="18" charset="0"/>
              </a:rPr>
              <a:t> состава</a:t>
            </a:r>
            <a:r>
              <a:rPr lang="ru-RU" altLang="ru-RU" sz="2800" b="1" dirty="0">
                <a:latin typeface="Times New Roman" pitchFamily="18" charset="0"/>
              </a:rPr>
              <a:t> C </a:t>
            </a:r>
            <a:r>
              <a:rPr lang="ru-RU" altLang="ru-RU" sz="2800" b="1" baseline="-25000" dirty="0">
                <a:latin typeface="Times New Roman" pitchFamily="18" charset="0"/>
              </a:rPr>
              <a:t>4</a:t>
            </a:r>
            <a:r>
              <a:rPr lang="ru-RU" altLang="ru-RU" sz="2800" b="1" dirty="0">
                <a:latin typeface="Times New Roman" pitchFamily="18" charset="0"/>
              </a:rPr>
              <a:t>H</a:t>
            </a:r>
            <a:r>
              <a:rPr lang="ru-RU" altLang="ru-RU" sz="2800" b="1" baseline="-25000" dirty="0">
                <a:latin typeface="Times New Roman" pitchFamily="18" charset="0"/>
              </a:rPr>
              <a:t>18</a:t>
            </a:r>
            <a:r>
              <a:rPr lang="ru-RU" altLang="ru-RU" sz="2800" b="1" dirty="0">
                <a:latin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</a:rPr>
              <a:t>может существовать в виде двух структурных изомеров: </a:t>
            </a:r>
          </a:p>
        </p:txBody>
      </p:sp>
    </p:spTree>
    <p:extLst>
      <p:ext uri="{BB962C8B-B14F-4D97-AF65-F5344CB8AC3E}">
        <p14:creationId xmlns:p14="http://schemas.microsoft.com/office/powerpoint/2010/main" val="3485880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548680"/>
            <a:ext cx="7992888" cy="2232248"/>
          </a:xfrm>
          <a:prstGeom prst="roundRect">
            <a:avLst/>
          </a:prstGeom>
          <a:solidFill>
            <a:srgbClr val="CCFFCC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476250"/>
            <a:ext cx="7704856" cy="23050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Номенклатура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органических соединений – система правил, позволяющих дать однозначное название каждому индивидуальному веществу.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2997200"/>
            <a:ext cx="6624638" cy="3240088"/>
          </a:xfrm>
          <a:ln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Это </a:t>
            </a:r>
            <a:r>
              <a:rPr lang="ru-RU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химии, который используется для передачи в названиях соединений информации о их строении. Соединению определенного строения соответствует одно систематическое название, и по этому названию можно представить строение соединения (его структурную формулу).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2996952"/>
            <a:ext cx="6984776" cy="331236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91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908720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алканов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систематической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международной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номенклатуре ИЮПАК </a:t>
            </a:r>
          </a:p>
        </p:txBody>
      </p:sp>
    </p:spTree>
    <p:extLst>
      <p:ext uri="{BB962C8B-B14F-4D97-AF65-F5344CB8AC3E}">
        <p14:creationId xmlns:p14="http://schemas.microsoft.com/office/powerpoint/2010/main" val="883319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0825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187450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19250" y="1700213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endParaRPr lang="ru-RU" altLang="ru-RU" sz="3600" b="1" baseline="-2500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843213" y="1697038"/>
            <a:ext cx="50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</a:t>
            </a:r>
            <a:endParaRPr lang="ru-RU" altLang="ru-RU" sz="3600" b="1" baseline="-2500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29050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219700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954963" y="1700213"/>
            <a:ext cx="1081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619250" y="2636838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844800" y="744538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859088" y="2630488"/>
            <a:ext cx="1081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191000" y="2603500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243363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3363913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481488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6183313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3779838" y="29241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rot="-5400000">
            <a:off x="2916238" y="15255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rot="-5400000">
            <a:off x="2916238" y="24923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rot="-5400000">
            <a:off x="1658938" y="24923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543675" y="765175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rot="-5400000">
            <a:off x="6615113" y="154622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6588125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755173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23850" y="1989138"/>
            <a:ext cx="5029200" cy="935037"/>
            <a:chOff x="204" y="1253"/>
            <a:chExt cx="3168" cy="589"/>
          </a:xfrm>
        </p:grpSpPr>
        <p:sp>
          <p:nvSpPr>
            <p:cNvPr id="4146" name="Line 31"/>
            <p:cNvSpPr>
              <a:spLocks noChangeShapeType="1"/>
            </p:cNvSpPr>
            <p:nvPr/>
          </p:nvSpPr>
          <p:spPr bwMode="auto">
            <a:xfrm>
              <a:off x="204" y="1260"/>
              <a:ext cx="176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7" name="Line 32"/>
            <p:cNvSpPr>
              <a:spLocks noChangeShapeType="1"/>
            </p:cNvSpPr>
            <p:nvPr/>
          </p:nvSpPr>
          <p:spPr bwMode="auto">
            <a:xfrm>
              <a:off x="1973" y="1253"/>
              <a:ext cx="0" cy="589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8" name="Line 33"/>
            <p:cNvSpPr>
              <a:spLocks noChangeShapeType="1"/>
            </p:cNvSpPr>
            <p:nvPr/>
          </p:nvSpPr>
          <p:spPr bwMode="auto">
            <a:xfrm>
              <a:off x="1966" y="1835"/>
              <a:ext cx="1406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179388" y="1916113"/>
            <a:ext cx="144462" cy="144462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5148263" y="2909888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8000"/>
                </a:solidFill>
              </a:rPr>
              <a:t>5</a:t>
            </a: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09550" y="549275"/>
            <a:ext cx="2922588" cy="1439863"/>
            <a:chOff x="132" y="346"/>
            <a:chExt cx="1841" cy="907"/>
          </a:xfrm>
        </p:grpSpPr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 rot="5400000" flipV="1">
              <a:off x="642" y="737"/>
              <a:ext cx="0" cy="102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>
              <a:off x="1156" y="1246"/>
              <a:ext cx="816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 flipV="1">
              <a:off x="1973" y="346"/>
              <a:ext cx="0" cy="90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179388" y="1916113"/>
            <a:ext cx="144462" cy="144462"/>
          </a:xfrm>
          <a:prstGeom prst="ellipse">
            <a:avLst/>
          </a:prstGeom>
          <a:solidFill>
            <a:srgbClr val="FF99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3132138" y="188913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9900"/>
                </a:solidFill>
              </a:rPr>
              <a:t>4</a:t>
            </a:r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>
            <a:off x="323850" y="2060575"/>
            <a:ext cx="8569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179388" y="1944688"/>
            <a:ext cx="144462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8388350" y="141287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FF"/>
                </a:solidFill>
              </a:rPr>
              <a:t>7</a:t>
            </a:r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3165475" y="1989138"/>
            <a:ext cx="5761038" cy="912812"/>
            <a:chOff x="1966" y="1253"/>
            <a:chExt cx="3629" cy="575"/>
          </a:xfrm>
        </p:grpSpPr>
        <p:sp>
          <p:nvSpPr>
            <p:cNvPr id="6" name="Line 58"/>
            <p:cNvSpPr>
              <a:spLocks noChangeShapeType="1"/>
            </p:cNvSpPr>
            <p:nvPr/>
          </p:nvSpPr>
          <p:spPr bwMode="auto">
            <a:xfrm flipH="1">
              <a:off x="1966" y="1260"/>
              <a:ext cx="3629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1" name="Line 59"/>
            <p:cNvSpPr>
              <a:spLocks noChangeShapeType="1"/>
            </p:cNvSpPr>
            <p:nvPr/>
          </p:nvSpPr>
          <p:spPr bwMode="auto">
            <a:xfrm>
              <a:off x="1973" y="1253"/>
              <a:ext cx="0" cy="567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42" name="Line 60"/>
            <p:cNvSpPr>
              <a:spLocks noChangeShapeType="1"/>
            </p:cNvSpPr>
            <p:nvPr/>
          </p:nvSpPr>
          <p:spPr bwMode="auto">
            <a:xfrm>
              <a:off x="1973" y="1828"/>
              <a:ext cx="1476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5441950" y="2825750"/>
            <a:ext cx="144463" cy="144463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83" name="Text Box 63"/>
          <p:cNvSpPr txBox="1">
            <a:spLocks noChangeArrowheads="1"/>
          </p:cNvSpPr>
          <p:nvPr/>
        </p:nvSpPr>
        <p:spPr bwMode="auto">
          <a:xfrm>
            <a:off x="8172450" y="2420938"/>
            <a:ext cx="50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C00CC"/>
                </a:solidFill>
              </a:rPr>
              <a:t>7</a:t>
            </a:r>
          </a:p>
        </p:txBody>
      </p:sp>
      <p:sp>
        <p:nvSpPr>
          <p:cNvPr id="4133" name="Text Box 64"/>
          <p:cNvSpPr txBox="1">
            <a:spLocks noChangeArrowheads="1"/>
          </p:cNvSpPr>
          <p:nvPr/>
        </p:nvSpPr>
        <p:spPr bwMode="auto">
          <a:xfrm>
            <a:off x="971550" y="4149725"/>
            <a:ext cx="7200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1. Выделить </a:t>
            </a:r>
            <a:r>
              <a:rPr lang="ru-RU" altLang="ru-RU" sz="2400" b="1" i="1"/>
              <a:t>самую длинную цепь</a:t>
            </a:r>
            <a:r>
              <a:rPr lang="ru-RU" altLang="ru-RU" sz="2400" b="1"/>
              <a:t> из атомов углерода в молекуле.</a:t>
            </a:r>
          </a:p>
        </p:txBody>
      </p:sp>
      <p:sp>
        <p:nvSpPr>
          <p:cNvPr id="4140" name="Oval 44"/>
          <p:cNvSpPr>
            <a:spLocks noChangeArrowheads="1"/>
          </p:cNvSpPr>
          <p:nvPr/>
        </p:nvSpPr>
        <p:spPr bwMode="auto">
          <a:xfrm>
            <a:off x="3059113" y="692150"/>
            <a:ext cx="144462" cy="1444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3094038" y="812800"/>
            <a:ext cx="2376487" cy="2159000"/>
            <a:chOff x="1882" y="482"/>
            <a:chExt cx="1497" cy="1360"/>
          </a:xfrm>
        </p:grpSpPr>
        <p:sp>
          <p:nvSpPr>
            <p:cNvPr id="4138" name="Line 49"/>
            <p:cNvSpPr>
              <a:spLocks noChangeShapeType="1"/>
            </p:cNvSpPr>
            <p:nvPr/>
          </p:nvSpPr>
          <p:spPr bwMode="auto">
            <a:xfrm>
              <a:off x="1882" y="482"/>
              <a:ext cx="0" cy="136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39" name="Line 50"/>
            <p:cNvSpPr>
              <a:spLocks noChangeShapeType="1"/>
            </p:cNvSpPr>
            <p:nvPr/>
          </p:nvSpPr>
          <p:spPr bwMode="auto">
            <a:xfrm>
              <a:off x="1882" y="1842"/>
              <a:ext cx="1497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5580063" y="2909888"/>
            <a:ext cx="3603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rgbClr val="00FF00"/>
                </a:solidFill>
              </a:rPr>
              <a:t>5</a:t>
            </a:r>
            <a:endParaRPr lang="ru-RU" altLang="ru-RU" sz="2800" b="1">
              <a:solidFill>
                <a:srgbClr val="00FF00"/>
              </a:solidFill>
            </a:endParaRPr>
          </a:p>
        </p:txBody>
      </p:sp>
      <p:sp>
        <p:nvSpPr>
          <p:cNvPr id="4137" name="Oval 46"/>
          <p:cNvSpPr>
            <a:spLocks noChangeArrowheads="1"/>
          </p:cNvSpPr>
          <p:nvPr/>
        </p:nvSpPr>
        <p:spPr bwMode="auto">
          <a:xfrm>
            <a:off x="8172450" y="1628775"/>
            <a:ext cx="144463" cy="144463"/>
          </a:xfrm>
          <a:prstGeom prst="ellipse">
            <a:avLst/>
          </a:prstGeom>
          <a:solidFill>
            <a:srgbClr val="777777"/>
          </a:solidFill>
          <a:ln w="9525">
            <a:solidFill>
              <a:srgbClr val="777777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7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92593E-6 C 0.00504 -0.00231 0.01024 -0.00323 0.01545 -0.00485 C 0.02708 0.00047 0.02014 -0.00184 0.03681 5.92593E-6 C 0.05868 0.00834 0.0875 0.00279 0.11059 0.0014 C 0.1191 0.00256 0.12517 0.00117 0.13333 0.00302 C 0.17361 -0.00069 0.21563 0.0051 0.2559 0.00626 C 0.34236 0.00371 0.3007 0.02779 0.31424 -0.02383 C 0.31337 -0.02731 0.31094 -0.02985 0.31042 -0.03332 C 0.31007 -0.03819 0.31354 -0.04559 0.31545 -0.0493 C 0.31684 -0.1743 0.31667 -0.12453 0.31667 -0.1986 " pathEditMode="relative" ptsTypes="fffffffffA">
                                      <p:cBhvr>
                                        <p:cTn id="6" dur="2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024 C 0.10156 0.00996 0.21372 0.0007 0.3158 0.00186 C 0.31458 0.00301 0.31215 0.00325 0.31215 0.0051 C 0.30955 0.14815 0.28316 0.13056 0.35 0.13357 C 0.37049 0.1426 0.50521 0.13843 0.55 0.13843 " pathEditMode="relative" rAng="0" ptsTypes="ffffA">
                                      <p:cBhvr>
                                        <p:cTn id="19" dur="50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94514 -4.44444E-6 " pathEditMode="relative" ptsTypes="AA">
                                      <p:cBhvr>
                                        <p:cTn id="32" dur="5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6 C -0.08628 -0.00046 -0.23125 0.09931 -0.25851 -0.00972 C -0.25885 -0.03078 -0.25903 -0.05208 -0.25972 -0.07314 C -0.2599 -0.07615 -0.26267 -0.0824 -0.26337 -0.08448 C -0.26424 -0.08773 -0.2658 -0.09421 -0.2658 -0.09421 C -0.26337 -0.14536 -0.25764 -0.12985 -0.20851 -0.13009 C -0.01875 -0.13101 0.17118 -0.13124 0.36094 -0.13171 C 0.36372 -0.13124 0.36944 -0.13009 0.36944 -0.13009 " pathEditMode="relative" ptsTypes="fffffffA">
                                      <p:cBhvr>
                                        <p:cTn id="45" dur="5000" fill="hold"/>
                                        <p:tgtEl>
                                          <p:spTgt spid="5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5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0295 0.04931 -0.00295 0.09792 -0.00365 0.14746 C -0.00434 0.19236 -0.00591 0.28241 -0.00591 0.28241 C -0.00556 0.29329 -0.00625 0.30486 -0.00469 0.31574 C -0.00452 0.31736 -0.00243 0.31412 -0.00122 0.31412 C 0.0151 0.31412 0.03125 0.31505 0.04757 0.31574 C 0.05173 0.31759 0.05538 0.32037 0.05955 0.32199 C 0.0901 0.32084 0.11562 0.31945 0.14635 0.32037 C 0.16909 0.33056 0.20156 0.31991 0.22743 0.32199 C 0.24218 0.32107 0.24618 0.32199 0.25955 0.32199 " pathEditMode="relative" ptsTypes="fffffffffA">
                                      <p:cBhvr>
                                        <p:cTn id="58" dur="50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6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4" grpId="0" animBg="1"/>
      <p:bldP spid="5165" grpId="0"/>
      <p:bldP spid="5170" grpId="0" animBg="1"/>
      <p:bldP spid="5172" grpId="0"/>
      <p:bldP spid="5174" grpId="0" animBg="1"/>
      <p:bldP spid="5175" grpId="0" animBg="1"/>
      <p:bldP spid="5176" grpId="0"/>
      <p:bldP spid="5181" grpId="0" animBg="1"/>
      <p:bldP spid="41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353425" cy="1412875"/>
          </a:xfrm>
        </p:spPr>
        <p:txBody>
          <a:bodyPr/>
          <a:lstStyle/>
          <a:p>
            <a:pPr eaLnBrk="1" hangingPunct="1"/>
            <a:r>
              <a:rPr lang="ru-RU" altLang="ru-RU" sz="3200" b="1" u="sng" dirty="0" smtClean="0"/>
              <a:t>      Органические </a:t>
            </a:r>
            <a:r>
              <a:rPr lang="ru-RU" altLang="ru-RU" sz="3200" b="1" u="sng" dirty="0" smtClean="0"/>
              <a:t>вещества.</a:t>
            </a:r>
            <a:br>
              <a:rPr lang="ru-RU" altLang="ru-RU" sz="3200" b="1" u="sng" dirty="0" smtClean="0"/>
            </a:br>
            <a:r>
              <a:rPr lang="ru-RU" altLang="ru-RU" sz="3200" b="1" dirty="0" smtClean="0"/>
              <a:t>       </a:t>
            </a:r>
            <a:r>
              <a:rPr lang="ru-RU" altLang="ru-RU" sz="3600" b="1" dirty="0" smtClean="0"/>
              <a:t>Вещества</a:t>
            </a:r>
            <a:endParaRPr lang="ru-RU" altLang="ru-RU" sz="3600" b="1" dirty="0" smtClean="0"/>
          </a:p>
        </p:txBody>
      </p:sp>
      <p:sp>
        <p:nvSpPr>
          <p:cNvPr id="409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95536" y="1665289"/>
            <a:ext cx="4392612" cy="48688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Получены из продуктов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рас-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тительных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животных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 (сахар,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масла, красители 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др.), а также </a:t>
            </a: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ческие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 (поли-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этилен, капрон и др.).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Известно около 27млн.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b="1" dirty="0" smtClean="0"/>
          </a:p>
        </p:txBody>
      </p:sp>
      <p:sp>
        <p:nvSpPr>
          <p:cNvPr id="410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076056" y="1669590"/>
            <a:ext cx="3600450" cy="460851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Неорганические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(вещества неживой природы: глина, песок, металлы и др.).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Таких веществ около 0,5 млн.</a:t>
            </a:r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 flipH="1">
            <a:off x="3059831" y="1341439"/>
            <a:ext cx="1872531" cy="323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>
            <a:off x="4932363" y="1341438"/>
            <a:ext cx="1727200" cy="3238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50825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1187450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619250" y="1700213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endParaRPr lang="ru-RU" altLang="ru-RU" sz="3600" b="1" baseline="-25000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843213" y="1697038"/>
            <a:ext cx="50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</a:t>
            </a:r>
            <a:endParaRPr lang="ru-RU" altLang="ru-RU" sz="3600" b="1" baseline="-250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29050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219700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954963" y="1700213"/>
            <a:ext cx="1081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619250" y="2636838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844800" y="744538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859088" y="2630488"/>
            <a:ext cx="1081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191000" y="2603500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243363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363913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481488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6183313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3779838" y="29241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rot="-5400000">
            <a:off x="2916238" y="15255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rot="-5400000">
            <a:off x="2916238" y="24923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rot="-5400000">
            <a:off x="1658938" y="24923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543675" y="765175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 rot="-5400000">
            <a:off x="6615113" y="154622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588125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755173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5" name="Line 37"/>
          <p:cNvSpPr>
            <a:spLocks noChangeShapeType="1"/>
          </p:cNvSpPr>
          <p:nvPr/>
        </p:nvSpPr>
        <p:spPr bwMode="auto">
          <a:xfrm>
            <a:off x="323850" y="2320925"/>
            <a:ext cx="8569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6" name="Text Box 39"/>
          <p:cNvSpPr txBox="1">
            <a:spLocks noChangeArrowheads="1"/>
          </p:cNvSpPr>
          <p:nvPr/>
        </p:nvSpPr>
        <p:spPr bwMode="auto">
          <a:xfrm>
            <a:off x="8388350" y="141287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00FF"/>
                </a:solidFill>
              </a:rPr>
              <a:t>7</a:t>
            </a:r>
          </a:p>
        </p:txBody>
      </p:sp>
      <p:grpSp>
        <p:nvGrpSpPr>
          <p:cNvPr id="5147" name="Group 40"/>
          <p:cNvGrpSpPr>
            <a:grpSpLocks/>
          </p:cNvGrpSpPr>
          <p:nvPr/>
        </p:nvGrpSpPr>
        <p:grpSpPr bwMode="auto">
          <a:xfrm>
            <a:off x="3121025" y="2371725"/>
            <a:ext cx="5761038" cy="912813"/>
            <a:chOff x="1966" y="1253"/>
            <a:chExt cx="3629" cy="575"/>
          </a:xfrm>
        </p:grpSpPr>
        <p:sp>
          <p:nvSpPr>
            <p:cNvPr id="5158" name="Line 41"/>
            <p:cNvSpPr>
              <a:spLocks noChangeShapeType="1"/>
            </p:cNvSpPr>
            <p:nvPr/>
          </p:nvSpPr>
          <p:spPr bwMode="auto">
            <a:xfrm flipH="1">
              <a:off x="1966" y="1260"/>
              <a:ext cx="3629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Line 42"/>
            <p:cNvSpPr>
              <a:spLocks noChangeShapeType="1"/>
            </p:cNvSpPr>
            <p:nvPr/>
          </p:nvSpPr>
          <p:spPr bwMode="auto">
            <a:xfrm>
              <a:off x="1973" y="1253"/>
              <a:ext cx="0" cy="567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Line 43"/>
            <p:cNvSpPr>
              <a:spLocks noChangeShapeType="1"/>
            </p:cNvSpPr>
            <p:nvPr/>
          </p:nvSpPr>
          <p:spPr bwMode="auto">
            <a:xfrm>
              <a:off x="1973" y="1828"/>
              <a:ext cx="1476" cy="0"/>
            </a:xfrm>
            <a:prstGeom prst="line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8" name="Text Box 45"/>
          <p:cNvSpPr txBox="1">
            <a:spLocks noChangeArrowheads="1"/>
          </p:cNvSpPr>
          <p:nvPr/>
        </p:nvSpPr>
        <p:spPr bwMode="auto">
          <a:xfrm>
            <a:off x="8172450" y="2420938"/>
            <a:ext cx="503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C00CC"/>
                </a:solidFill>
              </a:rPr>
              <a:t>7</a:t>
            </a:r>
          </a:p>
        </p:txBody>
      </p:sp>
      <p:sp>
        <p:nvSpPr>
          <p:cNvPr id="7214" name="Oval 46"/>
          <p:cNvSpPr>
            <a:spLocks noChangeArrowheads="1"/>
          </p:cNvSpPr>
          <p:nvPr/>
        </p:nvSpPr>
        <p:spPr bwMode="auto">
          <a:xfrm>
            <a:off x="2555875" y="620713"/>
            <a:ext cx="1439863" cy="10795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16" name="Oval 48"/>
          <p:cNvSpPr>
            <a:spLocks noChangeArrowheads="1"/>
          </p:cNvSpPr>
          <p:nvPr/>
        </p:nvSpPr>
        <p:spPr bwMode="auto">
          <a:xfrm>
            <a:off x="179388" y="1196975"/>
            <a:ext cx="2736850" cy="2447925"/>
          </a:xfrm>
          <a:prstGeom prst="ellips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17" name="Oval 49"/>
          <p:cNvSpPr>
            <a:spLocks noChangeArrowheads="1"/>
          </p:cNvSpPr>
          <p:nvPr/>
        </p:nvSpPr>
        <p:spPr bwMode="auto">
          <a:xfrm>
            <a:off x="2771775" y="765175"/>
            <a:ext cx="1152525" cy="720725"/>
          </a:xfrm>
          <a:prstGeom prst="ellips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18" name="Oval 50"/>
          <p:cNvSpPr>
            <a:spLocks noChangeArrowheads="1"/>
          </p:cNvSpPr>
          <p:nvPr/>
        </p:nvSpPr>
        <p:spPr bwMode="auto">
          <a:xfrm>
            <a:off x="6227763" y="549275"/>
            <a:ext cx="1439862" cy="10795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19" name="Oval 51"/>
          <p:cNvSpPr>
            <a:spLocks noChangeArrowheads="1"/>
          </p:cNvSpPr>
          <p:nvPr/>
        </p:nvSpPr>
        <p:spPr bwMode="auto">
          <a:xfrm>
            <a:off x="6443663" y="765175"/>
            <a:ext cx="1152525" cy="720725"/>
          </a:xfrm>
          <a:prstGeom prst="ellips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21" name="Oval 53"/>
          <p:cNvSpPr>
            <a:spLocks noChangeArrowheads="1"/>
          </p:cNvSpPr>
          <p:nvPr/>
        </p:nvSpPr>
        <p:spPr bwMode="auto">
          <a:xfrm>
            <a:off x="2843213" y="2492375"/>
            <a:ext cx="2520950" cy="10795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22" name="Oval 54"/>
          <p:cNvSpPr>
            <a:spLocks noChangeArrowheads="1"/>
          </p:cNvSpPr>
          <p:nvPr/>
        </p:nvSpPr>
        <p:spPr bwMode="auto">
          <a:xfrm>
            <a:off x="1331913" y="2565400"/>
            <a:ext cx="1439862" cy="10795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971550" y="4149725"/>
            <a:ext cx="72009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/>
              <a:t>2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Определить ответвления (радикалы).</a:t>
            </a: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1331913" y="4652963"/>
            <a:ext cx="75612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нескольких цепей одинаковой длины предпочтение отдаётся более разветвлённой.</a:t>
            </a:r>
          </a:p>
        </p:txBody>
      </p:sp>
    </p:spTree>
    <p:extLst>
      <p:ext uri="{BB962C8B-B14F-4D97-AF65-F5344CB8AC3E}">
        <p14:creationId xmlns:p14="http://schemas.microsoft.com/office/powerpoint/2010/main" val="200126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4" grpId="0" animBg="1"/>
      <p:bldP spid="7216" grpId="0" animBg="1"/>
      <p:bldP spid="7217" grpId="0" animBg="1"/>
      <p:bldP spid="7218" grpId="0" animBg="1"/>
      <p:bldP spid="7219" grpId="0" animBg="1"/>
      <p:bldP spid="7221" grpId="0" animBg="1"/>
      <p:bldP spid="7222" grpId="0" animBg="1"/>
      <p:bldP spid="7224" grpId="0"/>
      <p:bldP spid="72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0825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187450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19250" y="1700213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endParaRPr lang="ru-RU" altLang="ru-RU" sz="3600" b="1" baseline="-2500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843213" y="1697038"/>
            <a:ext cx="50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</a:t>
            </a:r>
            <a:endParaRPr lang="ru-RU" altLang="ru-RU" sz="3600" b="1" baseline="-2500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29050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219700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954963" y="1700213"/>
            <a:ext cx="1081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619250" y="2636838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844800" y="744538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859088" y="2630488"/>
            <a:ext cx="1081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191000" y="2603500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243363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363913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481488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6183313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3779838" y="29241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rot="-5400000">
            <a:off x="2916238" y="15255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rot="-5400000">
            <a:off x="2916238" y="24923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rot="-5400000">
            <a:off x="1658938" y="24923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6543675" y="765175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rot="-5400000">
            <a:off x="6615113" y="154622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6588125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755173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323850" y="2349500"/>
            <a:ext cx="85693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7885113" y="14700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171" name="Oval 32"/>
          <p:cNvSpPr>
            <a:spLocks noChangeArrowheads="1"/>
          </p:cNvSpPr>
          <p:nvPr/>
        </p:nvSpPr>
        <p:spPr bwMode="auto">
          <a:xfrm>
            <a:off x="2555875" y="620713"/>
            <a:ext cx="1439863" cy="10795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72" name="Oval 35"/>
          <p:cNvSpPr>
            <a:spLocks noChangeArrowheads="1"/>
          </p:cNvSpPr>
          <p:nvPr/>
        </p:nvSpPr>
        <p:spPr bwMode="auto">
          <a:xfrm>
            <a:off x="6227763" y="549275"/>
            <a:ext cx="1439862" cy="10795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73" name="Oval 37"/>
          <p:cNvSpPr>
            <a:spLocks noChangeArrowheads="1"/>
          </p:cNvSpPr>
          <p:nvPr/>
        </p:nvSpPr>
        <p:spPr bwMode="auto">
          <a:xfrm>
            <a:off x="2843213" y="2492375"/>
            <a:ext cx="2520950" cy="10795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74" name="Oval 38"/>
          <p:cNvSpPr>
            <a:spLocks noChangeArrowheads="1"/>
          </p:cNvSpPr>
          <p:nvPr/>
        </p:nvSpPr>
        <p:spPr bwMode="auto">
          <a:xfrm>
            <a:off x="1331913" y="2565400"/>
            <a:ext cx="1439862" cy="10795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75" name="Oval 39"/>
          <p:cNvSpPr>
            <a:spLocks noChangeArrowheads="1"/>
          </p:cNvSpPr>
          <p:nvPr/>
        </p:nvSpPr>
        <p:spPr bwMode="auto">
          <a:xfrm>
            <a:off x="107950" y="1989138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176" name="Oval 40"/>
          <p:cNvSpPr>
            <a:spLocks noChangeArrowheads="1"/>
          </p:cNvSpPr>
          <p:nvPr/>
        </p:nvSpPr>
        <p:spPr bwMode="auto">
          <a:xfrm>
            <a:off x="8893175" y="1916113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6804025" y="1473200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CC00"/>
                </a:solidFill>
              </a:rPr>
              <a:t>2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5435600" y="14700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CC00"/>
                </a:solidFill>
              </a:rPr>
              <a:t>3</a:t>
            </a:r>
          </a:p>
        </p:txBody>
      </p:sp>
      <p:sp>
        <p:nvSpPr>
          <p:cNvPr id="8235" name="Text Box 43"/>
          <p:cNvSpPr txBox="1">
            <a:spLocks noChangeArrowheads="1"/>
          </p:cNvSpPr>
          <p:nvPr/>
        </p:nvSpPr>
        <p:spPr bwMode="auto">
          <a:xfrm>
            <a:off x="8128000" y="1468438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CC00"/>
                </a:solidFill>
              </a:rPr>
              <a:t>1</a:t>
            </a:r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6467475" y="1519238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237" name="Text Box 45"/>
          <p:cNvSpPr txBox="1">
            <a:spLocks noChangeArrowheads="1"/>
          </p:cNvSpPr>
          <p:nvPr/>
        </p:nvSpPr>
        <p:spPr bwMode="auto">
          <a:xfrm>
            <a:off x="5148263" y="1484313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238" name="Text Box 46"/>
          <p:cNvSpPr txBox="1">
            <a:spLocks noChangeArrowheads="1"/>
          </p:cNvSpPr>
          <p:nvPr/>
        </p:nvSpPr>
        <p:spPr bwMode="auto">
          <a:xfrm>
            <a:off x="3779838" y="14700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179388" y="14700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40" name="Text Box 48"/>
          <p:cNvSpPr txBox="1">
            <a:spLocks noChangeArrowheads="1"/>
          </p:cNvSpPr>
          <p:nvPr/>
        </p:nvSpPr>
        <p:spPr bwMode="auto">
          <a:xfrm>
            <a:off x="468313" y="14700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CC00"/>
                </a:solidFill>
              </a:rPr>
              <a:t>7</a:t>
            </a:r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1509713" y="14700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2749550" y="1484313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1812925" y="14700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CC00"/>
                </a:solidFill>
              </a:rPr>
              <a:t>6</a:t>
            </a:r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3103563" y="1484313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CC00"/>
                </a:solidFill>
              </a:rPr>
              <a:t>5</a:t>
            </a: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4073525" y="1462088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00CC00"/>
                </a:solidFill>
              </a:rPr>
              <a:t>4</a:t>
            </a:r>
          </a:p>
        </p:txBody>
      </p:sp>
      <p:sp>
        <p:nvSpPr>
          <p:cNvPr id="8246" name="Text Box 54"/>
          <p:cNvSpPr txBox="1">
            <a:spLocks noChangeArrowheads="1"/>
          </p:cNvSpPr>
          <p:nvPr/>
        </p:nvSpPr>
        <p:spPr bwMode="auto">
          <a:xfrm>
            <a:off x="6771299" y="5441950"/>
            <a:ext cx="18018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CC00"/>
                </a:solidFill>
              </a:rPr>
              <a:t>2,5,5,6</a:t>
            </a:r>
          </a:p>
        </p:txBody>
      </p:sp>
      <p:sp>
        <p:nvSpPr>
          <p:cNvPr id="8247" name="Text Box 55"/>
          <p:cNvSpPr txBox="1">
            <a:spLocks noChangeArrowheads="1"/>
          </p:cNvSpPr>
          <p:nvPr/>
        </p:nvSpPr>
        <p:spPr bwMode="auto">
          <a:xfrm>
            <a:off x="6759820" y="4865688"/>
            <a:ext cx="18018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</a:rPr>
              <a:t>2,3,3,6</a:t>
            </a:r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>
            <a:off x="6615113" y="5731667"/>
            <a:ext cx="1880394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378497" y="3644900"/>
            <a:ext cx="81716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/>
              <a:t>3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Пронумеровать атомы углерода в цепи с того конца, к которому ближе ответвление. </a:t>
            </a:r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516731" y="4599007"/>
            <a:ext cx="616664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ответвлений несколько и они равноудалены от конца цепи, то начинают нумерацию с того конца цепи, где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ответвлений больше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30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499"/>
                            </p:stCondLst>
                            <p:childTnLst>
                              <p:par>
                                <p:cTn id="1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3998"/>
                            </p:stCondLst>
                            <p:childTnLst>
                              <p:par>
                                <p:cTn id="1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4497"/>
                            </p:stCondLst>
                            <p:childTnLst>
                              <p:par>
                                <p:cTn id="1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4996"/>
                            </p:stCondLst>
                            <p:childTnLst>
                              <p:par>
                                <p:cTn id="1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5495"/>
                            </p:stCondLst>
                            <p:childTnLst>
                              <p:par>
                                <p:cTn id="1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5994"/>
                            </p:stCondLst>
                            <p:childTnLst>
                              <p:par>
                                <p:cTn id="2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6493"/>
                            </p:stCondLst>
                            <p:childTnLst>
                              <p:par>
                                <p:cTn id="2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 nodeType="clickPar">
                      <p:stCondLst>
                        <p:cond delay="indefinite"/>
                      </p:stCondLst>
                      <p:childTnLst>
                        <p:par>
                          <p:cTn id="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6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 nodeType="clickPar">
                      <p:stCondLst>
                        <p:cond delay="indefinite"/>
                      </p:stCondLst>
                      <p:childTnLst>
                        <p:par>
                          <p:cTn id="2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1" dur="500"/>
                                        <p:tgtEl>
                                          <p:spTgt spid="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8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/>
      <p:bldP spid="8233" grpId="0"/>
      <p:bldP spid="8234" grpId="0"/>
      <p:bldP spid="8235" grpId="0"/>
      <p:bldP spid="8236" grpId="0"/>
      <p:bldP spid="8237" grpId="0"/>
      <p:bldP spid="8238" grpId="0"/>
      <p:bldP spid="8239" grpId="0"/>
      <p:bldP spid="8240" grpId="0"/>
      <p:bldP spid="8241" grpId="0"/>
      <p:bldP spid="8242" grpId="0"/>
      <p:bldP spid="8243" grpId="0"/>
      <p:bldP spid="8244" grpId="0"/>
      <p:bldP spid="8245" grpId="0"/>
      <p:bldP spid="8246" grpId="0"/>
      <p:bldP spid="8247" grpId="0"/>
      <p:bldP spid="8248" grpId="0" animBg="1"/>
      <p:bldP spid="8251" grpId="0"/>
      <p:bldP spid="82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1187450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19250" y="1700213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endParaRPr lang="ru-RU" altLang="ru-RU" sz="3600" b="1" baseline="-25000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43213" y="1697038"/>
            <a:ext cx="50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</a:t>
            </a:r>
            <a:endParaRPr lang="ru-RU" altLang="ru-RU" sz="3600" b="1" baseline="-250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829050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219700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954963" y="1700213"/>
            <a:ext cx="1081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619250" y="2636838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844800" y="744538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859088" y="2630488"/>
            <a:ext cx="1081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191000" y="2603500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243363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3363913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481488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6183313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3779838" y="29241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rot="-5400000">
            <a:off x="2916238" y="15255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rot="-5400000">
            <a:off x="2916238" y="24923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rot="-5400000">
            <a:off x="1658938" y="24923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543675" y="765175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rot="-5400000">
            <a:off x="6615113" y="154622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588125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755173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323850" y="2349500"/>
            <a:ext cx="85693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885113" y="14700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2555875" y="620713"/>
            <a:ext cx="1439863" cy="1079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68" name="Oval 28"/>
          <p:cNvSpPr>
            <a:spLocks noChangeArrowheads="1"/>
          </p:cNvSpPr>
          <p:nvPr/>
        </p:nvSpPr>
        <p:spPr bwMode="auto">
          <a:xfrm>
            <a:off x="6227763" y="549275"/>
            <a:ext cx="1439862" cy="1079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2843213" y="2492375"/>
            <a:ext cx="2520950" cy="10795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1331913" y="2565400"/>
            <a:ext cx="1439862" cy="1079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467475" y="1519238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5148263" y="1484313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779838" y="14700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179388" y="14700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1476375" y="141287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2627313" y="1484313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971550" y="4716463"/>
            <a:ext cx="12239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</a:rPr>
              <a:t>2,3,6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4859338" y="4716463"/>
            <a:ext cx="431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3</a:t>
            </a:r>
            <a:endParaRPr lang="ru-RU" altLang="ru-RU" sz="3200" b="1">
              <a:solidFill>
                <a:srgbClr val="FF0000"/>
              </a:solidFill>
            </a:endParaRP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3275013" y="4721225"/>
            <a:ext cx="1512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u="sng">
                <a:solidFill>
                  <a:srgbClr val="FF0000"/>
                </a:solidFill>
              </a:rPr>
              <a:t>м</a:t>
            </a:r>
            <a:r>
              <a:rPr lang="ru-RU" altLang="ru-RU" sz="3200" b="1">
                <a:solidFill>
                  <a:srgbClr val="FF0000"/>
                </a:solidFill>
              </a:rPr>
              <a:t>етил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5364163" y="4721225"/>
            <a:ext cx="15128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u="sng">
                <a:solidFill>
                  <a:srgbClr val="0000FF"/>
                </a:solidFill>
              </a:rPr>
              <a:t>э</a:t>
            </a:r>
            <a:r>
              <a:rPr lang="ru-RU" altLang="ru-RU" sz="3200" b="1">
                <a:solidFill>
                  <a:srgbClr val="0000FF"/>
                </a:solidFill>
              </a:rPr>
              <a:t>тил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2266950" y="4721225"/>
            <a:ext cx="1008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C00CC"/>
                </a:solidFill>
              </a:rPr>
              <a:t>три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448468" y="3644900"/>
            <a:ext cx="8320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/>
              <a:t>4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Сначала указывают номер атома углерода, 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которого есть ответвление, затем название ответвления (как название радикала). </a:t>
            </a:r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448468" y="5214938"/>
            <a:ext cx="86558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одинаковых ответвлений несколько, то к названию добавляется приставка </a:t>
            </a:r>
            <a:r>
              <a:rPr lang="ru-RU" alt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-(2), три- (3), тетра- (4) и т.д.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ответвления указывается номер атома углерода.</a:t>
            </a:r>
            <a:endParaRPr lang="ru-RU" alt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7" grpId="0"/>
      <p:bldP spid="12328" grpId="0"/>
      <p:bldP spid="12329" grpId="0"/>
      <p:bldP spid="12331" grpId="0"/>
      <p:bldP spid="123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50825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1187450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619250" y="1700213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endParaRPr lang="ru-RU" altLang="ru-RU" sz="3600" b="1" baseline="-2500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43213" y="1697038"/>
            <a:ext cx="5048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</a:t>
            </a:r>
            <a:endParaRPr lang="ru-RU" altLang="ru-RU" sz="3600" b="1" baseline="-250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829050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219700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954963" y="1700213"/>
            <a:ext cx="1081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619250" y="2636838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844800" y="744538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859088" y="2630488"/>
            <a:ext cx="1081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4191000" y="2603500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43363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3363913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481488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>
            <a:off x="6183313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>
            <a:off x="3779838" y="29241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rot="-5400000">
            <a:off x="2916238" y="15255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7" name="Line 19"/>
          <p:cNvSpPr>
            <a:spLocks noChangeShapeType="1"/>
          </p:cNvSpPr>
          <p:nvPr/>
        </p:nvSpPr>
        <p:spPr bwMode="auto">
          <a:xfrm rot="-5400000">
            <a:off x="2916238" y="24923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rot="-5400000">
            <a:off x="1658938" y="249237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543675" y="765175"/>
            <a:ext cx="1079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3</a:t>
            </a:r>
            <a:endParaRPr lang="ru-RU" altLang="ru-RU" sz="3600" b="1" baseline="-25000"/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 rot="-5400000">
            <a:off x="6615113" y="1546225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588125" y="1700213"/>
            <a:ext cx="1081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3600" b="1"/>
              <a:t>CH</a:t>
            </a:r>
            <a:r>
              <a:rPr lang="en-US" altLang="ru-RU" sz="3600" b="1" baseline="-25000"/>
              <a:t>2</a:t>
            </a:r>
            <a:endParaRPr lang="ru-RU" altLang="ru-RU" sz="3600" b="1" baseline="-25000"/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7551738" y="198913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3" name="Line 25"/>
          <p:cNvSpPr>
            <a:spLocks noChangeShapeType="1"/>
          </p:cNvSpPr>
          <p:nvPr/>
        </p:nvSpPr>
        <p:spPr bwMode="auto">
          <a:xfrm>
            <a:off x="323850" y="2349500"/>
            <a:ext cx="85693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7885113" y="14700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2315" name="Oval 27"/>
          <p:cNvSpPr>
            <a:spLocks noChangeArrowheads="1"/>
          </p:cNvSpPr>
          <p:nvPr/>
        </p:nvSpPr>
        <p:spPr bwMode="auto">
          <a:xfrm>
            <a:off x="2555875" y="620713"/>
            <a:ext cx="1439863" cy="1079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316" name="Oval 28"/>
          <p:cNvSpPr>
            <a:spLocks noChangeArrowheads="1"/>
          </p:cNvSpPr>
          <p:nvPr/>
        </p:nvSpPr>
        <p:spPr bwMode="auto">
          <a:xfrm>
            <a:off x="6227763" y="549275"/>
            <a:ext cx="1439862" cy="1079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317" name="Oval 29"/>
          <p:cNvSpPr>
            <a:spLocks noChangeArrowheads="1"/>
          </p:cNvSpPr>
          <p:nvPr/>
        </p:nvSpPr>
        <p:spPr bwMode="auto">
          <a:xfrm>
            <a:off x="2843213" y="2492375"/>
            <a:ext cx="2520950" cy="10795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318" name="Oval 30"/>
          <p:cNvSpPr>
            <a:spLocks noChangeArrowheads="1"/>
          </p:cNvSpPr>
          <p:nvPr/>
        </p:nvSpPr>
        <p:spPr bwMode="auto">
          <a:xfrm>
            <a:off x="1331913" y="2565400"/>
            <a:ext cx="1439862" cy="10795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6467475" y="1519238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5148263" y="1484313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3779838" y="14700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179388" y="147002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1476375" y="1412875"/>
            <a:ext cx="43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2627313" y="1484313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1209675" y="4581525"/>
            <a:ext cx="1223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</a:rPr>
              <a:t>2,3,6</a:t>
            </a: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4316962" y="4569986"/>
            <a:ext cx="43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3</a:t>
            </a:r>
            <a:endParaRPr lang="ru-RU" altLang="ru-RU" sz="3200" b="1">
              <a:solidFill>
                <a:srgbClr val="FF0000"/>
              </a:solidFill>
            </a:endParaRP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2981326" y="4581526"/>
            <a:ext cx="1512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</a:rPr>
              <a:t>метил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4608512" y="4586288"/>
            <a:ext cx="1512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0000FF"/>
                </a:solidFill>
              </a:rPr>
              <a:t>этил</a:t>
            </a: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2266950" y="4586288"/>
            <a:ext cx="10080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>
                <a:solidFill>
                  <a:srgbClr val="CC00CC"/>
                </a:solidFill>
              </a:rPr>
              <a:t>три</a:t>
            </a:r>
          </a:p>
        </p:txBody>
      </p:sp>
      <p:sp>
        <p:nvSpPr>
          <p:cNvPr id="15402" name="Text Box 42"/>
          <p:cNvSpPr txBox="1">
            <a:spLocks noChangeArrowheads="1"/>
          </p:cNvSpPr>
          <p:nvPr/>
        </p:nvSpPr>
        <p:spPr bwMode="auto">
          <a:xfrm>
            <a:off x="5580063" y="4586288"/>
            <a:ext cx="15128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/>
              <a:t>гептан</a:t>
            </a:r>
          </a:p>
        </p:txBody>
      </p: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611189" y="3716338"/>
            <a:ext cx="80652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/>
              <a:t>5.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последнюю очередь называют пронумерованную цепь (как углеводород нормального строения).</a:t>
            </a:r>
          </a:p>
        </p:txBody>
      </p:sp>
    </p:spTree>
    <p:extLst>
      <p:ext uri="{BB962C8B-B14F-4D97-AF65-F5344CB8AC3E}">
        <p14:creationId xmlns:p14="http://schemas.microsoft.com/office/powerpoint/2010/main" val="203189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2122488" y="549275"/>
            <a:ext cx="5329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971550" y="2133600"/>
            <a:ext cx="72009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§31, 32 до стр. 158; № 4 стр.160, табл. 9 стр. 157.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1833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80598" cy="1296566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химии, который изучает органические вещества, стали называть «органической химией»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564904"/>
            <a:ext cx="8229600" cy="396130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 smtClean="0"/>
              <a:t>	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в состав каждого органического вещества входит элемент углерод, то</a:t>
            </a:r>
          </a:p>
          <a:p>
            <a:pPr eaLnBrk="1" hangingPunct="1">
              <a:buFontTx/>
              <a:buNone/>
            </a:pPr>
            <a:r>
              <a:rPr lang="ru-RU" altLang="ru-RU" b="1" dirty="0" smtClean="0"/>
              <a:t> </a:t>
            </a:r>
            <a:r>
              <a:rPr lang="ru-RU" altLang="ru-RU" sz="3600" b="1" i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Органическая химия - это химия соединений углерода ( кроме оксидов углерода, угольной кислоты и её солей).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467544" y="3717032"/>
            <a:ext cx="8208912" cy="223224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25499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786687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вещества имеют ряд особенностей: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373814" cy="544522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гораздо больше, чем неорганических веществ;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орг. вещества имеют более сложное строение, чем неорганические;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орг. вещества обладают 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огромной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молекулярной массой 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например,белки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углеводы,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нуклеи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marL="0" indent="0" eaLnBrk="1" hangingPunct="1"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новые кислоты и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alt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горении органических веществ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обычно образуются углекислый газ и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вода.</a:t>
            </a:r>
          </a:p>
          <a:p>
            <a:pPr eaLnBrk="1" hangingPunct="1">
              <a:buFont typeface="Wingdings" pitchFamily="2" charset="2"/>
              <a:buChar char="Ø"/>
            </a:pPr>
            <a:endParaRPr lang="ru-RU" altLang="ru-RU" sz="2800" b="1" dirty="0" smtClean="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7740650" y="6338888"/>
            <a:ext cx="1403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/>
              <a:t>ДНК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" t="28564" r="60769" b="11538"/>
          <a:stretch/>
        </p:blipFill>
        <p:spPr bwMode="auto">
          <a:xfrm>
            <a:off x="6732240" y="2852935"/>
            <a:ext cx="1791077" cy="217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6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874" y="260648"/>
            <a:ext cx="8291513" cy="777875"/>
          </a:xfrm>
        </p:spPr>
        <p:txBody>
          <a:bodyPr/>
          <a:lstStyle/>
          <a:p>
            <a:pPr eaLnBrk="1" hangingPunct="1"/>
            <a:r>
              <a:rPr lang="ru-RU" alt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r>
              <a:rPr lang="ru-RU" altLang="ru-RU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химического строения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347864" y="980728"/>
            <a:ext cx="5184576" cy="5097839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/>
              <a:t>      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органической химии основополагающей стала теория химического строения (ТХС) органических веществ А.М. Бутлерова, подобно тому, как для неорганической химии  основополагающим является периодический закон и периодическая система химических элементов </a:t>
            </a:r>
            <a:r>
              <a:rPr lang="ru-RU" alt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Д.И.Менделеева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altLang="ru-RU" sz="2400" dirty="0" smtClean="0"/>
              <a:t>	</a:t>
            </a:r>
          </a:p>
        </p:txBody>
      </p:sp>
      <p:pic>
        <p:nvPicPr>
          <p:cNvPr id="10244" name="Picture 5" descr="butler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277608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869160"/>
            <a:ext cx="1707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А.М.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Бутлеров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288131"/>
            <a:ext cx="8694415" cy="836613"/>
          </a:xfrm>
        </p:spPr>
        <p:txBody>
          <a:bodyPr/>
          <a:lstStyle/>
          <a:p>
            <a:pPr algn="l" eaLnBrk="1" hangingPunct="1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положение ТХС: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780928"/>
            <a:ext cx="8569325" cy="381672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solidFill>
                  <a:schemeClr val="hlink"/>
                </a:solidFill>
              </a:rPr>
              <a:t>  	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соединения атомов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в молекуле согласно их валентности называется </a:t>
            </a:r>
            <a:r>
              <a:rPr lang="ru-RU" altLang="ru-RU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химическим строением.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 smtClean="0">
                <a:solidFill>
                  <a:schemeClr val="hlink"/>
                </a:solidFill>
              </a:rPr>
              <a:t> 		</a:t>
            </a:r>
            <a:r>
              <a:rPr lang="ru-RU" altLang="ru-RU" sz="2800" b="1" u="sng" dirty="0" smtClean="0"/>
              <a:t>Запомни!</a:t>
            </a:r>
            <a:r>
              <a:rPr lang="ru-RU" altLang="ru-RU" sz="2800" b="1" dirty="0" smtClean="0"/>
              <a:t> Углерод в органических соединениях всегда четырёхвалентен</a:t>
            </a:r>
            <a:r>
              <a:rPr lang="ru-RU" altLang="ru-RU" sz="2800" b="1" dirty="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b="1" dirty="0" smtClean="0">
              <a:solidFill>
                <a:srgbClr val="0033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ru-RU" sz="2800" b="1" dirty="0" smtClean="0"/>
              <a:t>          C (IV), H (I), O (II), N (III), S(II), Cl (I).</a:t>
            </a:r>
          </a:p>
        </p:txBody>
      </p:sp>
      <p:graphicFrame>
        <p:nvGraphicFramePr>
          <p:cNvPr id="9228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499753"/>
              </p:ext>
            </p:extLst>
          </p:nvPr>
        </p:nvGraphicFramePr>
        <p:xfrm>
          <a:off x="827584" y="5301208"/>
          <a:ext cx="5905500" cy="576262"/>
        </p:xfrm>
        <a:graphic>
          <a:graphicData uri="http://schemas.openxmlformats.org/drawingml/2006/table">
            <a:tbl>
              <a:tblPr/>
              <a:tblGrid>
                <a:gridCol w="5905500"/>
              </a:tblGrid>
              <a:tr h="57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611560" y="1124744"/>
            <a:ext cx="7992888" cy="165618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275" name="Text Box 30"/>
          <p:cNvSpPr txBox="1">
            <a:spLocks noChangeArrowheads="1"/>
          </p:cNvSpPr>
          <p:nvPr/>
        </p:nvSpPr>
        <p:spPr bwMode="auto">
          <a:xfrm>
            <a:off x="755576" y="1196752"/>
            <a:ext cx="7704856" cy="144655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>
                <a:solidFill>
                  <a:srgbClr val="A50021"/>
                </a:solidFill>
              </a:rPr>
              <a:t> </a:t>
            </a:r>
            <a:r>
              <a:rPr lang="ru-RU" altLang="ru-RU" b="1" dirty="0" smtClean="0">
                <a:solidFill>
                  <a:srgbClr val="A50021"/>
                </a:solidFill>
              </a:rPr>
              <a:t>1.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Атомы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химических элементов в молекулах соединены в строгой последовательности в соответствии с их валентностями.</a:t>
            </a:r>
          </a:p>
        </p:txBody>
      </p:sp>
      <p:sp>
        <p:nvSpPr>
          <p:cNvPr id="11276" name="AutoShape 31"/>
          <p:cNvSpPr>
            <a:spLocks noChangeArrowheads="1"/>
          </p:cNvSpPr>
          <p:nvPr/>
        </p:nvSpPr>
        <p:spPr bwMode="auto">
          <a:xfrm>
            <a:off x="468313" y="2852936"/>
            <a:ext cx="8280400" cy="223224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7730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663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/>
              <a:t>Например, химическое строение метана:</a:t>
            </a:r>
            <a:br>
              <a:rPr lang="ru-RU" altLang="ru-RU" sz="4000" b="1" dirty="0" smtClean="0"/>
            </a:br>
            <a:endParaRPr lang="ru-RU" altLang="ru-RU" sz="40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00200"/>
            <a:ext cx="8640762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/>
              <a:t>                                           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/>
              <a:t>           СН</a:t>
            </a:r>
            <a:r>
              <a:rPr lang="ru-RU" altLang="ru-RU" b="1" baseline="-25000" dirty="0" smtClean="0"/>
              <a:t>4                            </a:t>
            </a:r>
            <a:r>
              <a:rPr lang="ru-RU" altLang="ru-RU" b="1" dirty="0" smtClean="0"/>
              <a:t>Н    С    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/>
              <a:t>                                           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/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/>
              <a:t>		Химическое строение молекул 	отображают при помощи 	</a:t>
            </a:r>
            <a:r>
              <a:rPr lang="ru-RU" altLang="ru-RU" sz="4000" b="1" dirty="0" smtClean="0">
                <a:solidFill>
                  <a:srgbClr val="A50021"/>
                </a:solidFill>
              </a:rPr>
              <a:t>структурных формул.</a:t>
            </a:r>
          </a:p>
          <a:p>
            <a:pPr eaLnBrk="1" hangingPunct="1">
              <a:lnSpc>
                <a:spcPct val="90000"/>
              </a:lnSpc>
            </a:pPr>
            <a:endParaRPr lang="ru-RU" altLang="ru-RU" sz="4000" dirty="0" smtClean="0">
              <a:solidFill>
                <a:srgbClr val="A50021"/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424645" y="1998479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995738" y="2415199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572000" y="2420938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4427984" y="2492375"/>
            <a:ext cx="0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84213" y="3141663"/>
            <a:ext cx="30972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/>
              <a:t>Молекулярная формула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284663" y="3357563"/>
            <a:ext cx="32400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/>
              <a:t>Структурная формула</a:t>
            </a:r>
          </a:p>
        </p:txBody>
      </p:sp>
    </p:spTree>
    <p:extLst>
      <p:ext uri="{BB962C8B-B14F-4D97-AF65-F5344CB8AC3E}">
        <p14:creationId xmlns:p14="http://schemas.microsoft.com/office/powerpoint/2010/main" val="18885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ru-RU" altLang="ru-RU" sz="4000" b="1" dirty="0" smtClean="0"/>
              <a:t>Строение молекулы пропана С</a:t>
            </a:r>
            <a:r>
              <a:rPr lang="ru-RU" altLang="ru-RU" sz="4000" b="1" baseline="-25000" dirty="0" smtClean="0"/>
              <a:t>3 </a:t>
            </a:r>
            <a:r>
              <a:rPr lang="ru-RU" altLang="ru-RU" sz="4000" b="1" dirty="0" smtClean="0"/>
              <a:t>Н</a:t>
            </a:r>
            <a:r>
              <a:rPr lang="ru-RU" altLang="ru-RU" sz="4000" b="1" baseline="-25000" dirty="0" smtClean="0"/>
              <a:t>8 </a:t>
            </a:r>
            <a:r>
              <a:rPr lang="ru-RU" altLang="ru-RU" sz="4000" b="1" dirty="0" smtClean="0"/>
              <a:t>отражают формулы:</a:t>
            </a:r>
            <a:r>
              <a:rPr lang="ru-RU" altLang="ru-RU" dirty="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133600"/>
            <a:ext cx="8136904" cy="4535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           </a:t>
            </a:r>
            <a:r>
              <a:rPr lang="ru-RU" altLang="ru-RU" sz="2800" b="1" dirty="0" smtClean="0"/>
              <a:t>Н     </a:t>
            </a:r>
            <a:r>
              <a:rPr lang="ru-RU" altLang="ru-RU" sz="2800" b="1" dirty="0" err="1" smtClean="0"/>
              <a:t>Н</a:t>
            </a:r>
            <a:r>
              <a:rPr lang="ru-RU" altLang="ru-RU" sz="2800" b="1" dirty="0" smtClean="0"/>
              <a:t>    </a:t>
            </a:r>
            <a:r>
              <a:rPr lang="ru-RU" altLang="ru-RU" sz="2800" b="1" dirty="0" err="1" smtClean="0"/>
              <a:t>Н</a:t>
            </a:r>
            <a:endParaRPr lang="ru-RU" altLang="ru-RU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 smtClean="0"/>
              <a:t>     </a:t>
            </a:r>
            <a:r>
              <a:rPr lang="ru-RU" altLang="ru-RU" sz="2800" b="1" dirty="0" smtClean="0"/>
              <a:t>Н   С      </a:t>
            </a:r>
            <a:r>
              <a:rPr lang="ru-RU" altLang="ru-RU" sz="2800" b="1" dirty="0" err="1" smtClean="0"/>
              <a:t>С</a:t>
            </a:r>
            <a:r>
              <a:rPr lang="ru-RU" altLang="ru-RU" sz="2800" b="1" dirty="0" smtClean="0"/>
              <a:t>    </a:t>
            </a:r>
            <a:r>
              <a:rPr lang="ru-RU" altLang="ru-RU" sz="2800" b="1" dirty="0" err="1" smtClean="0"/>
              <a:t>С</a:t>
            </a:r>
            <a:r>
              <a:rPr lang="ru-RU" altLang="ru-RU" sz="2800" b="1" dirty="0" smtClean="0"/>
              <a:t>    Н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          </a:t>
            </a:r>
            <a:r>
              <a:rPr lang="ru-RU" altLang="ru-RU" sz="2800" dirty="0" smtClean="0"/>
              <a:t> </a:t>
            </a:r>
            <a:r>
              <a:rPr lang="ru-RU" altLang="ru-RU" sz="2800" b="1" dirty="0" smtClean="0"/>
              <a:t>Н   </a:t>
            </a:r>
            <a:r>
              <a:rPr lang="ru-RU" altLang="ru-RU" sz="2800" b="1" dirty="0" smtClean="0"/>
              <a:t>  </a:t>
            </a:r>
            <a:r>
              <a:rPr lang="ru-RU" altLang="ru-RU" sz="2800" b="1" dirty="0" err="1" smtClean="0"/>
              <a:t>Н</a:t>
            </a:r>
            <a:r>
              <a:rPr lang="ru-RU" altLang="ru-RU" sz="2800" b="1" dirty="0" smtClean="0"/>
              <a:t>    </a:t>
            </a:r>
            <a:r>
              <a:rPr lang="ru-RU" altLang="ru-RU" sz="2800" b="1" dirty="0" err="1" smtClean="0"/>
              <a:t>Н</a:t>
            </a:r>
            <a:endParaRPr lang="ru-RU" altLang="ru-RU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 smtClean="0"/>
              <a:t>    </a:t>
            </a:r>
            <a:r>
              <a:rPr lang="ru-RU" altLang="ru-RU" sz="2800" b="1" dirty="0" smtClean="0"/>
              <a:t>СН</a:t>
            </a:r>
            <a:r>
              <a:rPr lang="ru-RU" altLang="ru-RU" sz="2800" b="1" baseline="-25000" dirty="0" smtClean="0"/>
              <a:t>3    </a:t>
            </a:r>
            <a:r>
              <a:rPr lang="ru-RU" altLang="ru-RU" sz="2800" b="1" dirty="0" smtClean="0"/>
              <a:t>СН</a:t>
            </a:r>
            <a:r>
              <a:rPr lang="ru-RU" altLang="ru-RU" sz="2800" b="1" baseline="-25000" dirty="0" smtClean="0"/>
              <a:t>2      </a:t>
            </a:r>
            <a:r>
              <a:rPr lang="ru-RU" altLang="ru-RU" sz="2800" b="1" dirty="0" smtClean="0"/>
              <a:t>СН</a:t>
            </a:r>
            <a:r>
              <a:rPr lang="ru-RU" altLang="ru-RU" sz="2800" b="1" baseline="-25000" dirty="0" smtClean="0"/>
              <a:t>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b="1" baseline="-250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 smtClean="0"/>
              <a:t>	Как показывают формулы пропана, атомы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dirty="0" smtClean="0"/>
              <a:t>углерода в этом веществе соединены не только с атомами водорода, но и друг с другом.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dirty="0" smtClean="0"/>
              <a:t>	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187450" y="28527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1835150" y="2852738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411413" y="2852738"/>
            <a:ext cx="287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2914650" y="2852738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1619250" y="249237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1619250" y="2997200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2252175" y="2493963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771800" y="2924175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4" name="Line 13"/>
          <p:cNvSpPr>
            <a:spLocks noChangeShapeType="1"/>
          </p:cNvSpPr>
          <p:nvPr/>
        </p:nvSpPr>
        <p:spPr bwMode="auto">
          <a:xfrm>
            <a:off x="2771800" y="2492375"/>
            <a:ext cx="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2268538" y="2924175"/>
            <a:ext cx="0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6" name="Text Box 15"/>
          <p:cNvSpPr txBox="1">
            <a:spLocks noChangeArrowheads="1"/>
          </p:cNvSpPr>
          <p:nvPr/>
        </p:nvSpPr>
        <p:spPr bwMode="auto">
          <a:xfrm>
            <a:off x="5183188" y="2276475"/>
            <a:ext cx="39608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/>
              <a:t>Полная структурная формула</a:t>
            </a:r>
          </a:p>
        </p:txBody>
      </p:sp>
      <p:sp>
        <p:nvSpPr>
          <p:cNvPr id="13327" name="Line 16"/>
          <p:cNvSpPr>
            <a:spLocks noChangeShapeType="1"/>
          </p:cNvSpPr>
          <p:nvPr/>
        </p:nvSpPr>
        <p:spPr bwMode="auto">
          <a:xfrm>
            <a:off x="1403350" y="3789363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8" name="Line 17"/>
          <p:cNvSpPr>
            <a:spLocks noChangeShapeType="1"/>
          </p:cNvSpPr>
          <p:nvPr/>
        </p:nvSpPr>
        <p:spPr bwMode="auto">
          <a:xfrm>
            <a:off x="2268538" y="3789363"/>
            <a:ext cx="288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9" name="Text Box 18"/>
          <p:cNvSpPr txBox="1">
            <a:spLocks noChangeArrowheads="1"/>
          </p:cNvSpPr>
          <p:nvPr/>
        </p:nvSpPr>
        <p:spPr bwMode="auto">
          <a:xfrm>
            <a:off x="4716463" y="3429000"/>
            <a:ext cx="4105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800" b="1"/>
              <a:t>Сокращённая структурная формула</a:t>
            </a:r>
          </a:p>
        </p:txBody>
      </p:sp>
    </p:spTree>
    <p:extLst>
      <p:ext uri="{BB962C8B-B14F-4D97-AF65-F5344CB8AC3E}">
        <p14:creationId xmlns:p14="http://schemas.microsoft.com/office/powerpoint/2010/main" val="10983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288131"/>
            <a:ext cx="8694415" cy="836613"/>
          </a:xfrm>
        </p:spPr>
        <p:txBody>
          <a:bodyPr/>
          <a:lstStyle/>
          <a:p>
            <a:pPr algn="l" eaLnBrk="1" hangingPunct="1"/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положение ТХС: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3341" y="3789040"/>
            <a:ext cx="8281107" cy="38167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sz="2800" b="1" dirty="0" smtClean="0">
                <a:solidFill>
                  <a:schemeClr val="hlink"/>
                </a:solidFill>
              </a:rPr>
              <a:t>  	</a:t>
            </a:r>
            <a:r>
              <a:rPr lang="ru-RU" alt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Изомерия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явление существования разных веществ с одинаковым качественным и количественным составом, но имеющих разное строение и свойства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Изомеры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вещества, имеющие одинаковую молекулярную форму, но разное строение и свойства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800" b="1" dirty="0" smtClean="0"/>
              <a:t>      </a:t>
            </a:r>
            <a:endParaRPr lang="en-US" altLang="ru-RU" sz="2800" b="1" dirty="0" smtClean="0"/>
          </a:p>
        </p:txBody>
      </p: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611560" y="1124744"/>
            <a:ext cx="7992888" cy="2376264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275" name="Text Box 30"/>
          <p:cNvSpPr txBox="1">
            <a:spLocks noChangeArrowheads="1"/>
          </p:cNvSpPr>
          <p:nvPr/>
        </p:nvSpPr>
        <p:spPr bwMode="auto">
          <a:xfrm>
            <a:off x="755576" y="1196753"/>
            <a:ext cx="7704856" cy="218521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b="1" dirty="0">
                <a:solidFill>
                  <a:srgbClr val="A50021"/>
                </a:solidFill>
              </a:rPr>
              <a:t> </a:t>
            </a:r>
            <a:r>
              <a:rPr lang="ru-RU" altLang="ru-RU" sz="2600" b="1" dirty="0">
                <a:solidFill>
                  <a:srgbClr val="A50021"/>
                </a:solidFill>
              </a:rPr>
              <a:t>2. </a:t>
            </a:r>
            <a:r>
              <a:rPr lang="ru-RU" altLang="ru-RU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вещества зависят не только от того, какие атомы и в каком количеств входят в состав его молекулы, но и от того, в коком порядке они </a:t>
            </a:r>
            <a:r>
              <a:rPr lang="ru-RU" altLang="ru-RU" sz="26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соеденены</a:t>
            </a:r>
            <a:r>
              <a:rPr lang="ru-RU" altLang="ru-RU" sz="26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 есть от химического строения. (следствием является изомерия</a:t>
            </a:r>
            <a:r>
              <a:rPr lang="ru-RU" altLang="ru-RU" sz="26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AutoShape 31"/>
          <p:cNvSpPr>
            <a:spLocks noChangeArrowheads="1"/>
          </p:cNvSpPr>
          <p:nvPr/>
        </p:nvSpPr>
        <p:spPr bwMode="auto">
          <a:xfrm>
            <a:off x="611560" y="3789040"/>
            <a:ext cx="7992888" cy="223224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5684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804</Words>
  <Application>Microsoft Office PowerPoint</Application>
  <PresentationFormat>Экран (4:3)</PresentationFormat>
  <Paragraphs>209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1_Тема Office</vt:lpstr>
      <vt:lpstr> Предмет органической химии</vt:lpstr>
      <vt:lpstr>      Органические вещества.        Вещества</vt:lpstr>
      <vt:lpstr>Раздел химии, который изучает органические вещества, стали называть «органической химией»</vt:lpstr>
      <vt:lpstr>Органические вещества имеют ряд особенностей:</vt:lpstr>
      <vt:lpstr>Теория химического строения</vt:lpstr>
      <vt:lpstr>Основное положение ТХС:</vt:lpstr>
      <vt:lpstr>Например, химическое строение метана: </vt:lpstr>
      <vt:lpstr>Строение молекулы пропана С3 Н8 отражают формулы: </vt:lpstr>
      <vt:lpstr>Основное положение ТХС:</vt:lpstr>
      <vt:lpstr>Основное положение ТХС:</vt:lpstr>
      <vt:lpstr>Алканы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Номенклатура органических соединений – система правил, позволяющих дать однозначное название каждому индивидуальному веществу.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12</cp:revision>
  <dcterms:created xsi:type="dcterms:W3CDTF">2014-06-14T17:08:07Z</dcterms:created>
  <dcterms:modified xsi:type="dcterms:W3CDTF">2015-03-31T06:09:47Z</dcterms:modified>
</cp:coreProperties>
</file>