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56" r:id="rId6"/>
    <p:sldId id="271" r:id="rId7"/>
    <p:sldId id="257" r:id="rId8"/>
    <p:sldId id="272" r:id="rId9"/>
    <p:sldId id="258" r:id="rId10"/>
    <p:sldId id="259" r:id="rId11"/>
    <p:sldId id="260" r:id="rId12"/>
    <p:sldId id="264" r:id="rId13"/>
    <p:sldId id="261" r:id="rId14"/>
    <p:sldId id="263" r:id="rId15"/>
    <p:sldId id="266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107" d="100"/>
          <a:sy n="107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34A6-53AC-4CFC-97A2-0470669B3FD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0710-E813-4D24-B619-2CCC7D93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B7-C831-45E0-986F-6EADB2CA709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0F9-B744-49D8-A00F-830CDD69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4F61-429E-42AA-80DA-B7E19F5558A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E33-AB5C-4F30-811D-00B375036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53C9-655F-4EED-8161-BA502EB7D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2A96-0DAF-4AD8-87BD-70E8820EA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4D68-4479-400D-BE97-2A267AB0E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8391-89A1-41EB-B7FA-2FC934A34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0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A8E5-5463-4418-ADCA-54FDCE7CC6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B20-7847-4FE3-82E7-7ED764474B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753-EC7D-4794-BD6B-A7D66D40A0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8829-7980-4017-A26C-A8CEB1C15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0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6441-C052-4353-934C-A9100BDD6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170-9CF9-4B47-A1FA-DE8F03B64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2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BC6-CE7C-4C72-B044-AEB9EE4181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BA92-B06D-401B-B264-9F4C3AD44B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C453-10ED-4320-9FE3-B71B25851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D0B-DC05-4589-956A-184D768AD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0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26BB-87DF-4AF3-AD02-EFE076413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1A4-DEEA-44A1-B56A-AF311C53EE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18B-D899-4368-9CE8-37498B54B6F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039-4A54-49B0-B397-919DCBCF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2C01-D60C-489B-A2DC-B2A40460B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29DA-0230-4920-9957-A75FD9931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4F9B-AAAF-4CA6-AEBC-D8D1ECF8D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89CC-378A-4E22-8C8D-CD3A2E0C03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AA5E-DAC8-45FC-89A9-570261C58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8896-BE1E-4674-97F2-B0A6E5843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3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53C9-655F-4EED-8161-BA502EB7D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2A96-0DAF-4AD8-87BD-70E8820EA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5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4D68-4479-400D-BE97-2A267AB0E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8391-89A1-41EB-B7FA-2FC934A34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A8E5-5463-4418-ADCA-54FDCE7CC6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B20-7847-4FE3-82E7-7ED764474B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5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753-EC7D-4794-BD6B-A7D66D40A0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8829-7980-4017-A26C-A8CEB1C15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0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6441-C052-4353-934C-A9100BDD6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170-9CF9-4B47-A1FA-DE8F03B64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9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BC6-CE7C-4C72-B044-AEB9EE4181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BA92-B06D-401B-B264-9F4C3AD44B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C453-10ED-4320-9FE3-B71B25851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D0B-DC05-4589-956A-184D768AD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7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9003-9D15-4C9A-A472-D2D95693100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E6B-99F8-4691-9668-87E60270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26BB-87DF-4AF3-AD02-EFE076413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1A4-DEEA-44A1-B56A-AF311C53EE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1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2C01-D60C-489B-A2DC-B2A40460B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29DA-0230-4920-9957-A75FD9931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78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4F9B-AAAF-4CA6-AEBC-D8D1ECF8D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89CC-378A-4E22-8C8D-CD3A2E0C03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39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AA5E-DAC8-45FC-89A9-570261C58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8896-BE1E-4674-97F2-B0A6E5843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2801-616B-49E0-9108-5A64703D701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BF85-DAD2-4354-9F72-3E41FF82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7108-4CDA-4BB6-AC6D-64BDCDEF1E8C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6146-22ED-4E5F-B78D-32D555D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325B-6AC6-4798-9ADF-7AB8AB56C84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3FD4-3032-4752-B18C-55A79161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077E-80C7-473C-BC5D-939F1D90DCD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DF08-61BE-42E7-B6BC-7380051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03B3-962F-4CFC-92D0-270766C18A2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5D1D-F668-42ED-9C57-FC263899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67C-1303-43DB-8230-70DC28F196D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3DD2-5809-4D41-8358-05A76413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DD6AC-87F7-47F1-8DBA-BF200EBBAF66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147E0-F3B2-4B93-9F48-741A7697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D5B-B892-4FDB-BCB0-6A47FA56BFFD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0B8FA-B871-438F-ACDF-233EF7CFDE93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D5B-B892-4FDB-BCB0-6A47FA56BFFD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02.04.2015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0B8FA-B871-438F-ACDF-233EF7CFDE93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2;&#1077;&#1088;&#1073;&#1086;&#1095;&#1082;&#1080;.%20&#1042;&#1077;&#1088;&#1073;&#1085;&#1086;&#1077;%20&#1074;&#1086;&#1089;&#1082;&#1088;&#1077;&#1089;&#1077;&#1085;&#1100;&#1077;\&#1042;&#1077;&#1088;&#1073;&#1086;&#1095;&#1082;&#1080;.%20&#1043;&#1083;&#1080;&#1101;&#1088;%20-%20&#1054;&#1088;&#1073;&#1072;&#1082;&#1072;&#1081;&#1090;&#1077;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1.nnm.ru/8/5/9/6/4/f4680bb8d00b85ea05b3ba601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g11.nnm.ru/6/c/7/7/3/4dc0e0dcfe9ca4d53a556b17c0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moydelkin.ru/wp-content/uploads/2012/03/verbnitsa-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4429126" cy="30829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Вербное Воскресение</a:t>
            </a: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85750"/>
            <a:ext cx="4500562" cy="5921375"/>
          </a:xfrm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214688" y="6211888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Вербохлест, бей до слез. Там недалечко красно яечко.</a:t>
            </a:r>
          </a:p>
          <a:p>
            <a:pPr algn="ctr"/>
            <a:r>
              <a:rPr lang="ru-RU" b="1" i="1">
                <a:latin typeface="Calibri" pitchFamily="34" charset="0"/>
              </a:rPr>
              <a:t>Русская приговорка.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6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4" descr="d931f6f49b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429000"/>
            <a:ext cx="4286250" cy="3214688"/>
          </a:xfrm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643438" y="357188"/>
            <a:ext cx="4286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В конце службы верба освящается святой водой.</a:t>
            </a:r>
          </a:p>
          <a:p>
            <a:pPr algn="ctr"/>
            <a:r>
              <a:rPr lang="ru-RU" b="1">
                <a:latin typeface="Calibri" pitchFamily="34" charset="0"/>
              </a:rPr>
              <a:t> </a:t>
            </a:r>
          </a:p>
        </p:txBody>
      </p:sp>
      <p:pic>
        <p:nvPicPr>
          <p:cNvPr id="7173" name="Рисунок 4" descr="Blonskaya_Verbn_vosk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202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0" y="4500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Считается, что верба обладает огромной целительной силой и помогает избавиться от всего плохого, </a:t>
            </a:r>
          </a:p>
          <a:p>
            <a:pPr algn="ctr"/>
            <a:r>
              <a:rPr lang="ru-RU" b="1">
                <a:latin typeface="Calibri" pitchFamily="34" charset="0"/>
              </a:rPr>
              <a:t>что скопилось в доме за год. </a:t>
            </a:r>
          </a:p>
          <a:p>
            <a:pPr algn="ctr"/>
            <a:r>
              <a:rPr lang="ru-RU" b="1">
                <a:latin typeface="Calibri" pitchFamily="34" charset="0"/>
              </a:rPr>
              <a:t>Освященные вербы принято хранить в доме весь год рядом с иконами.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1785938"/>
            <a:ext cx="3829050" cy="3082925"/>
          </a:xfrm>
        </p:spPr>
        <p:txBody>
          <a:bodyPr/>
          <a:lstStyle/>
          <a:p>
            <a:pPr eaLnBrk="1" hangingPunct="1"/>
            <a:r>
              <a:rPr lang="ru-RU" sz="4000" smtClean="0"/>
              <a:t>Верба хлыст,</a:t>
            </a:r>
            <a:br>
              <a:rPr lang="ru-RU" sz="4000" smtClean="0"/>
            </a:br>
            <a:r>
              <a:rPr lang="ru-RU" sz="4000" smtClean="0"/>
              <a:t> Бей до слез. </a:t>
            </a:r>
            <a:br>
              <a:rPr lang="ru-RU" sz="4000" smtClean="0"/>
            </a:br>
            <a:r>
              <a:rPr lang="ru-RU" sz="4000" smtClean="0"/>
              <a:t>Не я бью, </a:t>
            </a:r>
            <a:br>
              <a:rPr lang="ru-RU" sz="4000" smtClean="0"/>
            </a:br>
            <a:r>
              <a:rPr lang="ru-RU" sz="4000" smtClean="0"/>
              <a:t>Верба бьёт. </a:t>
            </a:r>
            <a:br>
              <a:rPr lang="ru-RU" sz="4000" smtClean="0"/>
            </a:br>
            <a:r>
              <a:rPr lang="ru-RU" sz="4000" smtClean="0"/>
              <a:t>Будь здоров </a:t>
            </a:r>
            <a:br>
              <a:rPr lang="ru-RU" sz="4000" smtClean="0"/>
            </a:br>
            <a:r>
              <a:rPr lang="ru-RU" sz="4000" smtClean="0"/>
              <a:t>Как верба.</a:t>
            </a: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285750"/>
            <a:ext cx="4500562" cy="5921375"/>
          </a:xfrm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Самым главным обычаем этого праздника является хлестание  вербой своих детей старшим из семьи с определенными словами: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42875" y="535781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Делалось это для того, чтобы дети были здоровыми и послушными.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214688" y="6211888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Вербохлест, бей до слез. Там недалечко красно яечко.</a:t>
            </a:r>
          </a:p>
          <a:p>
            <a:pPr algn="ctr"/>
            <a:r>
              <a:rPr lang="ru-RU" b="1" i="1">
                <a:latin typeface="Calibri" pitchFamily="34" charset="0"/>
              </a:rPr>
              <a:t>Русская приговорка.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4" descr="847e460fc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8229600" cy="4135437"/>
          </a:xfrm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57188" y="4500563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В Вербное воскресенье устраивались вербные базары, на которых можно было купить сладости, игрушки, книги, а также пучки вербы с привязанным к ним бумажными ангелочками. </a:t>
            </a:r>
          </a:p>
          <a:p>
            <a:pPr algn="ctr"/>
            <a:r>
              <a:rPr lang="ru-RU" sz="2000" b="1">
                <a:latin typeface="Calibri" pitchFamily="34" charset="0"/>
              </a:rPr>
              <a:t>В некоторых местах нашей страны в этот день пеклись лепешки или бублики, которые после освящения в церкви давались всем членам семьи и скотине, чтобы никто не болел в течение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Вербочки. Глиэр - Орбакайт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3" descr="7efc322249ff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3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582862"/>
          </a:xfrm>
        </p:spPr>
        <p:txBody>
          <a:bodyPr/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 smtClean="0"/>
              <a:t>Спасибо </a:t>
            </a:r>
            <a:r>
              <a:rPr lang="ru-RU" sz="5400" b="1" i="1" dirty="0" smtClean="0"/>
              <a:t>за внимание!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121419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Верба</a:t>
            </a:r>
            <a:endParaRPr lang="ru-RU" dirty="0"/>
          </a:p>
        </p:txBody>
      </p:sp>
      <p:pic>
        <p:nvPicPr>
          <p:cNvPr id="4" name="Объект 3" descr="картин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38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38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7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9644063" y="3600450"/>
            <a:ext cx="714375" cy="257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4357687" cy="53530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Руси, как снег растает,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в природе - тишина.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Первой верба оживает,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безыскусна и нежна.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Перед Пасхой, в воскресенье,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церковь с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вербочкой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идут,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После водоосвященья окропить ее несут.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хвалебным песнопеньем,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 святынею в руках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Молят 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благословеньи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 покаянием в сердцах.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Рисунок 3" descr="tempusfugit_Vintage-Easter_Mini (6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36635">
            <a:off x="482600" y="4940300"/>
            <a:ext cx="32115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0a0cc4d572792e994c1aef3a3aa2a84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142875"/>
            <a:ext cx="4632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Вербница</a:t>
            </a:r>
            <a:endParaRPr lang="ru-RU" dirty="0"/>
          </a:p>
        </p:txBody>
      </p:sp>
      <p:pic>
        <p:nvPicPr>
          <p:cNvPr id="4" name="Объект 3" descr="кукла вербница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3"/>
            <a:ext cx="3744415" cy="41758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052737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Символ  </a:t>
            </a:r>
            <a:r>
              <a:rPr lang="ru-RU" b="1" dirty="0">
                <a:solidFill>
                  <a:prstClr val="black"/>
                </a:solidFill>
              </a:rPr>
              <a:t>жизни </a:t>
            </a:r>
            <a:r>
              <a:rPr lang="ru-RU" b="1" dirty="0" smtClean="0">
                <a:solidFill>
                  <a:prstClr val="black"/>
                </a:solidFill>
              </a:rPr>
              <a:t>и возрождения</a:t>
            </a:r>
            <a:r>
              <a:rPr lang="ru-RU" dirty="0">
                <a:solidFill>
                  <a:prstClr val="black"/>
                </a:solidFill>
              </a:rPr>
              <a:t>. Изготовление этой куклы считалось таким же </a:t>
            </a:r>
            <a:r>
              <a:rPr lang="ru-RU" dirty="0" smtClean="0">
                <a:solidFill>
                  <a:prstClr val="black"/>
                </a:solidFill>
              </a:rPr>
              <a:t>обязательным </a:t>
            </a:r>
            <a:r>
              <a:rPr lang="ru-RU" dirty="0">
                <a:solidFill>
                  <a:prstClr val="black"/>
                </a:solidFill>
              </a:rPr>
              <a:t>занятием перед Пасхой, как и роспись яиц.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02618"/>
              </p:ext>
            </p:extLst>
          </p:nvPr>
        </p:nvGraphicFramePr>
        <p:xfrm>
          <a:off x="5076056" y="2636912"/>
          <a:ext cx="3168352" cy="342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</a:tblGrid>
              <a:tr h="3427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effectLst/>
                        </a:rPr>
                        <a:t>С вербным воскресеньем поздравляем,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Всех благ мы от души желаем!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мысли чище станут, и светлей,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А люди искренней, добрей!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череда счастливых лет,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Составит светлых дней букет!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счастье, словно мотылек,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 цветка порхает на цветок!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Пусть каждый промелькнувший миг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Осветит солнца яркий блик,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А каждый пробежавший час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effectLst/>
                        </a:rPr>
                        <a:t> Пусть станет праздником для Вас!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5" descr="17098_image200x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4572000"/>
            <a:ext cx="3078163" cy="2062163"/>
          </a:xfrm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5214938" y="0"/>
            <a:ext cx="3929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Calibri" pitchFamily="34" charset="0"/>
              </a:rPr>
              <a:t>В последнее воскресенье перед Пасхой, согласно православному календарю, Господь вошел в Иерусалим. </a:t>
            </a:r>
          </a:p>
          <a:p>
            <a:pPr algn="ctr">
              <a:defRPr/>
            </a:pPr>
            <a:r>
              <a:rPr lang="ru-RU" sz="2800" b="1" i="1" dirty="0">
                <a:latin typeface="Calibri" pitchFamily="34" charset="0"/>
              </a:rPr>
              <a:t>На Руси этот праздник называют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Вербным воскресеньем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077" name="Рисунок 6" descr="d8952e2998f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71500"/>
            <a:ext cx="51546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Bookman Old Style" pitchFamily="18" charset="0"/>
              </a:rPr>
              <a:t>В этот день, согласно Евангелию, Иисус Христос на молодом осле въехал в ворота Иерусалима.</a:t>
            </a:r>
            <a:endParaRPr lang="ru-RU" altLang="ru-RU" sz="320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Содержимое 3" descr="a143259bb3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30" y="1546225"/>
            <a:ext cx="9164730" cy="5311775"/>
          </a:xfrm>
        </p:spPr>
      </p:pic>
    </p:spTree>
    <p:extLst>
      <p:ext uri="{BB962C8B-B14F-4D97-AF65-F5344CB8AC3E}">
        <p14:creationId xmlns:p14="http://schemas.microsoft.com/office/powerpoint/2010/main" val="3855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4" descr="Giotto_-_Scrovegni_-_-26-_-_Entry_into_Jerusal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85750"/>
            <a:ext cx="3575050" cy="3357563"/>
          </a:xfrm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14313" y="4000500"/>
            <a:ext cx="3929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Calibri" pitchFamily="34" charset="0"/>
              </a:rPr>
              <a:t>Согласно Библии, В ЭТОТ день Иисус на молодом осле – символе кротости и миролюбия – торжественно въехал в ворота Иерусалима. </a:t>
            </a:r>
          </a:p>
          <a:p>
            <a:pPr algn="ctr"/>
            <a:r>
              <a:rPr lang="ru-RU" i="1">
                <a:latin typeface="Calibri" pitchFamily="34" charset="0"/>
              </a:rPr>
              <a:t>Собравшиеся люди приветствовали его как Мессию. </a:t>
            </a:r>
          </a:p>
          <a:p>
            <a:pPr algn="ctr"/>
            <a:r>
              <a:rPr lang="ru-RU" i="1">
                <a:latin typeface="Calibri" pitchFamily="34" charset="0"/>
              </a:rPr>
              <a:t>Они размахивали пальмовыми ветками, расстилали перед Ним свои одежды и  пели.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42875" y="3643313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Джотто. Вход Господень в Иерусалим </a:t>
            </a:r>
          </a:p>
        </p:txBody>
      </p:sp>
      <p:pic>
        <p:nvPicPr>
          <p:cNvPr id="4102" name="Рисунок 6" descr="Icon_03027_Vhod_Gospoden_v_Ierusal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85750"/>
            <a:ext cx="46863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5554663" y="6550025"/>
            <a:ext cx="3589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Вход Господень в Иерусалим. Русская икона.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Wjatscheslaw_Grigorjewitsch_Schwarz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2875"/>
            <a:ext cx="8229600" cy="3919538"/>
          </a:xfrm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28625" y="4071938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В. Г. Шварц «Шествие на осляти Алексея Михайловича» 1865.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0" y="43576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На Руси в праздник Входа Господня в Иерусалим совершалось так называемое «шествие на осляти». </a:t>
            </a:r>
          </a:p>
          <a:p>
            <a:pPr algn="ctr"/>
            <a:r>
              <a:rPr lang="ru-RU" b="1" i="1">
                <a:latin typeface="Calibri" pitchFamily="34" charset="0"/>
              </a:rPr>
              <a:t>После праздничной службы  с Красной площади на Соборную площадь Московского Кремля проходила специальная процессия,</a:t>
            </a:r>
          </a:p>
          <a:p>
            <a:pPr algn="ctr"/>
            <a:r>
              <a:rPr lang="ru-RU" b="1" i="1">
                <a:latin typeface="Calibri" pitchFamily="34" charset="0"/>
              </a:rPr>
              <a:t> изображавшая само событие отмечаемого праздника. </a:t>
            </a:r>
          </a:p>
          <a:p>
            <a:pPr algn="ctr"/>
            <a:r>
              <a:rPr lang="ru-RU" b="1" i="1">
                <a:latin typeface="Calibri" pitchFamily="34" charset="0"/>
              </a:rPr>
              <a:t>Патриарх следовал в ней, сидя верхом на лошади (наряженной ослом), </a:t>
            </a:r>
          </a:p>
          <a:p>
            <a:pPr algn="ctr"/>
            <a:r>
              <a:rPr lang="ru-RU" b="1" i="1">
                <a:latin typeface="Calibri" pitchFamily="34" charset="0"/>
              </a:rPr>
              <a:t>которую вел под уздцы идущий пешком царь.</a:t>
            </a:r>
          </a:p>
          <a:p>
            <a:pPr algn="ctr"/>
            <a:r>
              <a:rPr lang="ru-RU" b="1" i="1">
                <a:latin typeface="Calibri" pitchFamily="34" charset="0"/>
              </a:rPr>
              <a:t> В 1697 г. обряд был упразднен.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4" descr="Денисенко О. Вербное воскре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3260725" cy="5311775"/>
          </a:xfrm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571875" y="500063"/>
            <a:ext cx="5143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В церквях в этот день проводятся </a:t>
            </a:r>
          </a:p>
          <a:p>
            <a:pPr algn="ctr"/>
            <a:r>
              <a:rPr lang="ru-RU" sz="3200" b="1">
                <a:latin typeface="Calibri" pitchFamily="34" charset="0"/>
              </a:rPr>
              <a:t>всенощные бдения:</a:t>
            </a:r>
          </a:p>
          <a:p>
            <a:pPr algn="ctr"/>
            <a:r>
              <a:rPr lang="ru-RU" sz="3200" b="1">
                <a:latin typeface="Calibri" pitchFamily="34" charset="0"/>
              </a:rPr>
              <a:t> прихожане молятся, </a:t>
            </a:r>
          </a:p>
          <a:p>
            <a:pPr algn="ctr"/>
            <a:r>
              <a:rPr lang="ru-RU" sz="3200" b="1">
                <a:latin typeface="Calibri" pitchFamily="34" charset="0"/>
              </a:rPr>
              <a:t>как бы встречая Господа, держа в руках ветки вербы, </a:t>
            </a:r>
          </a:p>
          <a:p>
            <a:pPr algn="ctr"/>
            <a:r>
              <a:rPr lang="ru-RU" sz="3200" b="1">
                <a:latin typeface="Calibri" pitchFamily="34" charset="0"/>
              </a:rPr>
              <a:t>цветы и горящие свечи.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572000"/>
            <a:ext cx="50720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460</Words>
  <Application>Microsoft Office PowerPoint</Application>
  <PresentationFormat>Экран (4:3)</PresentationFormat>
  <Paragraphs>55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1_Тема Office</vt:lpstr>
      <vt:lpstr>2_Тема Office</vt:lpstr>
      <vt:lpstr>Вербное Воскресение</vt:lpstr>
      <vt:lpstr>Верба</vt:lpstr>
      <vt:lpstr>Презентация PowerPoint</vt:lpstr>
      <vt:lpstr>Кукла Вербница</vt:lpstr>
      <vt:lpstr>Презентация PowerPoint</vt:lpstr>
      <vt:lpstr>В этот день, согласно Евангелию, Иисус Христос на молодом осле въехал в ворота Иерусалима.</vt:lpstr>
      <vt:lpstr>Презентация PowerPoint</vt:lpstr>
      <vt:lpstr>Презентация PowerPoint</vt:lpstr>
      <vt:lpstr>Презентация PowerPoint</vt:lpstr>
      <vt:lpstr>Презентация PowerPoint</vt:lpstr>
      <vt:lpstr>Верба хлыст,  Бей до слез.  Не я бью,  Верба бьёт.  Будь здоров  Как верба.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2010-11-30T10:34:43Z</dcterms:created>
  <dcterms:modified xsi:type="dcterms:W3CDTF">2015-04-02T11:41:24Z</dcterms:modified>
</cp:coreProperties>
</file>