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65" r:id="rId3"/>
    <p:sldId id="269" r:id="rId4"/>
    <p:sldId id="283" r:id="rId5"/>
    <p:sldId id="276" r:id="rId6"/>
    <p:sldId id="277" r:id="rId7"/>
    <p:sldId id="271" r:id="rId8"/>
    <p:sldId id="272" r:id="rId9"/>
    <p:sldId id="280" r:id="rId10"/>
    <p:sldId id="304" r:id="rId11"/>
    <p:sldId id="305" r:id="rId12"/>
    <p:sldId id="278" r:id="rId13"/>
    <p:sldId id="279" r:id="rId14"/>
    <p:sldId id="275" r:id="rId15"/>
    <p:sldId id="296" r:id="rId16"/>
    <p:sldId id="325" r:id="rId17"/>
    <p:sldId id="316" r:id="rId18"/>
    <p:sldId id="297" r:id="rId19"/>
    <p:sldId id="282" r:id="rId20"/>
    <p:sldId id="274" r:id="rId21"/>
    <p:sldId id="264" r:id="rId22"/>
    <p:sldId id="326" r:id="rId23"/>
    <p:sldId id="321" r:id="rId24"/>
    <p:sldId id="30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67B3F-9C12-4A05-84BA-E37E19F3A726}" type="datetimeFigureOut">
              <a:rPr lang="ru-RU" smtClean="0"/>
              <a:pPr/>
              <a:t>23.02.2012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420AB-A455-4485-8082-638A254A2D5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20</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8</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10</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13</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14</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17</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F420AB-A455-4485-8082-638A254A2D55}"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23.02.2012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23.02.2012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23.02.2012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23.02.2012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rojdestvo.paskha.ru/" TargetMode="External"/><Relationship Id="rId2" Type="http://schemas.openxmlformats.org/officeDocument/2006/relationships/hyperlink" Target="http://www.portal-slovo.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odnoklassniki.ru/dk?cmd=PopLayerViewFriendPhoto&amp;st.cmd=friendAlbumPhotos&amp;st.albumId=ohxqhuwcbbprujmmryz0pglclkzfvbesvwaue&amp;st.friendId=ohxqhuwcbbprujmmryz0qcnodabdkbahahaahpp&amp;tkn=5093&amp;st.layer.cmd=PopLayerViewFriendPhotoOuter&amp;st.layer.showNav=on&amp;st.layer.direction=off&amp;st.layer.photoId=169625901039&amp;st.layer.completeChunk=on&amp;st.layer.photoIds=169625901039;169639100143;169626714863;169626714351;169626714095;169626714607;169625901295&amp;st.layer.photoIdx=0&amp;st.layer.photoAlbumId=ohxqhuwcbbprujmmryz0pglclkzfvbesvwau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3699804"/>
            <a:ext cx="8305800" cy="2249476"/>
          </a:xfrm>
        </p:spPr>
        <p:txBody>
          <a:bodyPr/>
          <a:lstStyle/>
          <a:p>
            <a:pPr>
              <a:lnSpc>
                <a:spcPct val="80000"/>
              </a:lnSpc>
            </a:pPr>
            <a:r>
              <a:rPr lang="ru-RU" sz="2400" smtClean="0"/>
              <a:t> </a:t>
            </a:r>
            <a:endParaRPr lang="ru-RU" sz="2400" dirty="0" smtClean="0"/>
          </a:p>
          <a:p>
            <a:pPr>
              <a:lnSpc>
                <a:spcPct val="80000"/>
              </a:lnSpc>
            </a:pPr>
            <a:r>
              <a:rPr lang="ru-RU" sz="2400" dirty="0" smtClean="0"/>
              <a:t>Автор: Пронякина Татьяна Владимировна, </a:t>
            </a:r>
          </a:p>
          <a:p>
            <a:pPr>
              <a:lnSpc>
                <a:spcPct val="80000"/>
              </a:lnSpc>
            </a:pPr>
            <a:r>
              <a:rPr lang="ru-RU" sz="2400" dirty="0" smtClean="0"/>
              <a:t>учитель русского языка и литературы </a:t>
            </a:r>
          </a:p>
          <a:p>
            <a:pPr>
              <a:lnSpc>
                <a:spcPct val="80000"/>
              </a:lnSpc>
            </a:pPr>
            <a:r>
              <a:rPr lang="ru-RU" sz="2400" dirty="0" smtClean="0"/>
              <a:t>МБОУ «СОШ №8» </a:t>
            </a:r>
          </a:p>
          <a:p>
            <a:pPr>
              <a:lnSpc>
                <a:spcPct val="80000"/>
              </a:lnSpc>
            </a:pPr>
            <a:r>
              <a:rPr lang="ru-RU" sz="2400" dirty="0" smtClean="0"/>
              <a:t>Наримановского района </a:t>
            </a:r>
          </a:p>
          <a:p>
            <a:pPr>
              <a:lnSpc>
                <a:spcPct val="80000"/>
              </a:lnSpc>
            </a:pPr>
            <a:r>
              <a:rPr lang="ru-RU" sz="2400" dirty="0" smtClean="0"/>
              <a:t>Астраханской  области</a:t>
            </a:r>
          </a:p>
          <a:p>
            <a:pPr>
              <a:lnSpc>
                <a:spcPct val="80000"/>
              </a:lnSpc>
            </a:pPr>
            <a:r>
              <a:rPr lang="en-US" sz="2400" dirty="0" smtClean="0"/>
              <a:t>E-mail</a:t>
            </a:r>
            <a:r>
              <a:rPr lang="ru-RU" sz="2400" dirty="0" smtClean="0"/>
              <a:t>:</a:t>
            </a:r>
            <a:r>
              <a:rPr lang="en-US" sz="2400" dirty="0" smtClean="0"/>
              <a:t> pronyakina@bk.ru</a:t>
            </a:r>
            <a:endParaRPr lang="ru-RU" sz="2400" dirty="0" smtClean="0"/>
          </a:p>
          <a:p>
            <a:endParaRPr lang="ru-RU" dirty="0"/>
          </a:p>
        </p:txBody>
      </p:sp>
      <p:sp>
        <p:nvSpPr>
          <p:cNvPr id="2" name="Заголовок 1"/>
          <p:cNvSpPr>
            <a:spLocks noGrp="1"/>
          </p:cNvSpPr>
          <p:nvPr>
            <p:ph type="ctrTitle"/>
          </p:nvPr>
        </p:nvSpPr>
        <p:spPr/>
        <p:txBody>
          <a:bodyPr/>
          <a:lstStyle/>
          <a:p>
            <a:r>
              <a:rPr lang="ru-RU" dirty="0" smtClean="0"/>
              <a:t>Празднование Рождества  </a:t>
            </a:r>
            <a:br>
              <a:rPr lang="ru-RU" dirty="0" smtClean="0"/>
            </a:br>
            <a:r>
              <a:rPr lang="ru-RU" dirty="0" smtClean="0"/>
              <a:t>на Руси</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59632" y="476672"/>
            <a:ext cx="2520280" cy="576064"/>
          </a:xfrm>
        </p:spPr>
        <p:txBody>
          <a:bodyPr>
            <a:normAutofit fontScale="90000"/>
          </a:bodyPr>
          <a:lstStyle/>
          <a:p>
            <a:r>
              <a:rPr lang="ru-RU" dirty="0" smtClean="0"/>
              <a:t>    Святки</a:t>
            </a:r>
            <a:endParaRPr lang="ru-RU" dirty="0"/>
          </a:p>
        </p:txBody>
      </p:sp>
      <p:sp>
        <p:nvSpPr>
          <p:cNvPr id="6" name="Содержимое 5"/>
          <p:cNvSpPr>
            <a:spLocks noGrp="1"/>
          </p:cNvSpPr>
          <p:nvPr>
            <p:ph sz="half" idx="2"/>
          </p:nvPr>
        </p:nvSpPr>
        <p:spPr>
          <a:xfrm>
            <a:off x="5364088" y="404664"/>
            <a:ext cx="3344048" cy="6048672"/>
          </a:xfrm>
        </p:spPr>
        <p:txBody>
          <a:bodyPr>
            <a:normAutofit/>
          </a:bodyPr>
          <a:lstStyle/>
          <a:p>
            <a:pPr>
              <a:buNone/>
            </a:pPr>
            <a:r>
              <a:rPr lang="ru-RU" dirty="0" smtClean="0"/>
              <a:t>   Накануне Рождества и в день праздника одевались во все новое, да еще и переодевались по нескольку раз, чтобы весь год были обновы.        С 8 января начинаются Святки, длящиеся 12 дней, до Крещения.</a:t>
            </a:r>
            <a:endParaRPr lang="ru-RU" dirty="0"/>
          </a:p>
        </p:txBody>
      </p:sp>
      <p:pic>
        <p:nvPicPr>
          <p:cNvPr id="7170" name="Picture 2" descr="C:\Documents and Settings\Татьяна\Рабочий стол\SG1S39~1.JPG"/>
          <p:cNvPicPr>
            <a:picLocks noChangeAspect="1" noChangeArrowheads="1"/>
          </p:cNvPicPr>
          <p:nvPr/>
        </p:nvPicPr>
        <p:blipFill>
          <a:blip r:embed="rId3" cstate="screen"/>
          <a:srcRect/>
          <a:stretch>
            <a:fillRect/>
          </a:stretch>
        </p:blipFill>
        <p:spPr bwMode="auto">
          <a:xfrm>
            <a:off x="0" y="1412776"/>
            <a:ext cx="5613632" cy="5445224"/>
          </a:xfrm>
          <a:prstGeom prst="rect">
            <a:avLst/>
          </a:prstGeom>
          <a:noFill/>
        </p:spPr>
      </p:pic>
      <p:sp>
        <p:nvSpPr>
          <p:cNvPr id="10" name="Содержимое 9"/>
          <p:cNvSpPr>
            <a:spLocks noGrp="1"/>
          </p:cNvSpPr>
          <p:nvPr>
            <p:ph sz="half" idx="1"/>
          </p:nvPr>
        </p:nvSpPr>
        <p:spPr>
          <a:xfrm>
            <a:off x="457200" y="4437112"/>
            <a:ext cx="4059936" cy="1152128"/>
          </a:xfrm>
        </p:spPr>
        <p:txBody>
          <a:bodyPr>
            <a:normAutofit/>
          </a:bodyPr>
          <a:lstStyle/>
          <a:p>
            <a:endParaRPr lang="ru-RU"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4042792" cy="1219200"/>
          </a:xfrm>
        </p:spPr>
        <p:txBody>
          <a:bodyPr/>
          <a:lstStyle/>
          <a:p>
            <a:r>
              <a:rPr lang="ru-RU" dirty="0" smtClean="0"/>
              <a:t>Щедрые дары</a:t>
            </a:r>
            <a:endParaRPr lang="ru-RU" dirty="0"/>
          </a:p>
        </p:txBody>
      </p:sp>
      <p:sp>
        <p:nvSpPr>
          <p:cNvPr id="5" name="Содержимое 4"/>
          <p:cNvSpPr>
            <a:spLocks noGrp="1"/>
          </p:cNvSpPr>
          <p:nvPr>
            <p:ph sz="half" idx="1"/>
          </p:nvPr>
        </p:nvSpPr>
        <p:spPr>
          <a:xfrm>
            <a:off x="457200" y="1484784"/>
            <a:ext cx="3826768" cy="5112568"/>
          </a:xfrm>
        </p:spPr>
        <p:txBody>
          <a:bodyPr>
            <a:normAutofit lnSpcReduction="10000"/>
          </a:bodyPr>
          <a:lstStyle/>
          <a:p>
            <a:pPr>
              <a:buNone/>
            </a:pPr>
            <a:r>
              <a:rPr lang="ru-RU" dirty="0" smtClean="0"/>
              <a:t>   По древнему верованию, в дни святок новорожденный Бог странствует по земле и рассылает щедрые дары; о чем попросишь в молитве, то и получишь. Считалось, что в это время исполнялись самые заветные желания.  </a:t>
            </a:r>
            <a:endParaRPr lang="ru-RU" dirty="0"/>
          </a:p>
        </p:txBody>
      </p:sp>
      <p:pic>
        <p:nvPicPr>
          <p:cNvPr id="7" name="Picture 3" descr="C:\Documents and Settings\Татьяна\Рабочий стол\ib2854.jpg"/>
          <p:cNvPicPr>
            <a:picLocks noGrp="1" noChangeAspect="1" noChangeArrowheads="1"/>
          </p:cNvPicPr>
          <p:nvPr>
            <p:ph sz="half" idx="2"/>
          </p:nvPr>
        </p:nvPicPr>
        <p:blipFill>
          <a:blip r:embed="rId2" cstate="screen"/>
          <a:stretch>
            <a:fillRect/>
          </a:stretch>
        </p:blipFill>
        <p:spPr bwMode="auto">
          <a:xfrm>
            <a:off x="4279826" y="0"/>
            <a:ext cx="4815840" cy="6858000"/>
          </a:xfrm>
          <a:prstGeom prst="round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5389563" y="908050"/>
            <a:ext cx="3754437" cy="5761038"/>
          </a:xfrm>
        </p:spPr>
        <p:txBody>
          <a:bodyPr>
            <a:normAutofit fontScale="92500"/>
          </a:bodyPr>
          <a:lstStyle/>
          <a:p>
            <a:pPr>
              <a:buNone/>
            </a:pPr>
            <a:r>
              <a:rPr lang="ru-RU" dirty="0" smtClean="0"/>
              <a:t>       Святки сопровождались своими обычаями и обрядами — святочные гуляния, святочные колядования, щедрования, гадания под Рождество, Новый год и Крещение. Святки являлись временем отдыха, игр, развлечений, гуляний.</a:t>
            </a:r>
            <a:br>
              <a:rPr lang="ru-RU" dirty="0" smtClean="0"/>
            </a:br>
            <a:endParaRPr lang="ru-RU" dirty="0"/>
          </a:p>
        </p:txBody>
      </p:sp>
      <p:pic>
        <p:nvPicPr>
          <p:cNvPr id="4" name="Picture 5" descr="C:\Documents and Settings\Татьяна\Рабочий стол\f0598f1ef812.jpg"/>
          <p:cNvPicPr>
            <a:picLocks noChangeAspect="1" noChangeArrowheads="1"/>
          </p:cNvPicPr>
          <p:nvPr/>
        </p:nvPicPr>
        <p:blipFill>
          <a:blip r:embed="rId2" cstate="screen"/>
          <a:srcRect/>
          <a:stretch>
            <a:fillRect/>
          </a:stretch>
        </p:blipFill>
        <p:spPr bwMode="auto">
          <a:xfrm>
            <a:off x="251520" y="260648"/>
            <a:ext cx="4899861" cy="2988568"/>
          </a:xfrm>
          <a:prstGeom prst="ellipse">
            <a:avLst/>
          </a:prstGeom>
          <a:noFill/>
        </p:spPr>
      </p:pic>
      <p:pic>
        <p:nvPicPr>
          <p:cNvPr id="5" name="Picture 2" descr="C:\Documents and Settings\Татьяна\Рабочий стол\XOBRQ3YHVJ.jpg"/>
          <p:cNvPicPr>
            <a:picLocks noChangeAspect="1" noChangeArrowheads="1"/>
          </p:cNvPicPr>
          <p:nvPr/>
        </p:nvPicPr>
        <p:blipFill>
          <a:blip r:embed="rId3" cstate="screen"/>
          <a:stretch>
            <a:fillRect/>
          </a:stretch>
        </p:blipFill>
        <p:spPr bwMode="auto">
          <a:xfrm>
            <a:off x="323528" y="3429000"/>
            <a:ext cx="4860032" cy="3206619"/>
          </a:xfrm>
          <a:prstGeom prst="ellipse">
            <a:avLst/>
          </a:prstGeom>
          <a:noFill/>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4114800" cy="1219200"/>
          </a:xfrm>
        </p:spPr>
        <p:txBody>
          <a:bodyPr/>
          <a:lstStyle/>
          <a:p>
            <a:r>
              <a:rPr lang="ru-RU" dirty="0" smtClean="0"/>
              <a:t>Свеча на окне</a:t>
            </a:r>
            <a:endParaRPr lang="ru-RU" dirty="0"/>
          </a:p>
        </p:txBody>
      </p:sp>
      <p:sp>
        <p:nvSpPr>
          <p:cNvPr id="3" name="Содержимое 2"/>
          <p:cNvSpPr>
            <a:spLocks noGrp="1"/>
          </p:cNvSpPr>
          <p:nvPr>
            <p:ph sz="half" idx="1"/>
          </p:nvPr>
        </p:nvSpPr>
        <p:spPr>
          <a:xfrm>
            <a:off x="457200" y="1524000"/>
            <a:ext cx="3898776" cy="4929336"/>
          </a:xfrm>
        </p:spPr>
        <p:txBody>
          <a:bodyPr>
            <a:normAutofit fontScale="92500"/>
          </a:bodyPr>
          <a:lstStyle/>
          <a:p>
            <a:pPr>
              <a:buNone/>
            </a:pPr>
            <a:r>
              <a:rPr lang="ru-RU" dirty="0" smtClean="0"/>
              <a:t>   В эти дни ходили по дворам колядовщики, славили Христа, пели обрядовые песни, желали счастья и благополучия хозяевам, собирали дары. Но существовал один секрет — приходили они только в те дома, на окне которых выставлялась свеча…</a:t>
            </a:r>
            <a:br>
              <a:rPr lang="ru-RU" dirty="0" smtClean="0"/>
            </a:br>
            <a:endParaRPr lang="ru-RU" dirty="0"/>
          </a:p>
        </p:txBody>
      </p:sp>
      <p:pic>
        <p:nvPicPr>
          <p:cNvPr id="7" name="Picture 2" descr="C:\Documents and Settings\Татьяна\Рабочий стол\15072559_7ceca781a009d6ef2cbaecc18156930a.jpg"/>
          <p:cNvPicPr>
            <a:picLocks noChangeAspect="1" noChangeArrowheads="1"/>
          </p:cNvPicPr>
          <p:nvPr/>
        </p:nvPicPr>
        <p:blipFill>
          <a:blip r:embed="rId3" cstate="screen"/>
          <a:srcRect/>
          <a:stretch>
            <a:fillRect/>
          </a:stretch>
        </p:blipFill>
        <p:spPr bwMode="auto">
          <a:xfrm>
            <a:off x="4560339" y="0"/>
            <a:ext cx="4599369" cy="3445829"/>
          </a:xfrm>
          <a:prstGeom prst="roundRect">
            <a:avLst/>
          </a:prstGeom>
          <a:noFill/>
        </p:spPr>
      </p:pic>
      <p:pic>
        <p:nvPicPr>
          <p:cNvPr id="9" name="Picture 4" descr="C:\Documents and Settings\Татьяна\Рабочий стол\1231243233_2518220.jpg"/>
          <p:cNvPicPr>
            <a:picLocks noGrp="1" noChangeAspect="1" noChangeArrowheads="1"/>
          </p:cNvPicPr>
          <p:nvPr>
            <p:ph sz="half" idx="2"/>
          </p:nvPr>
        </p:nvPicPr>
        <p:blipFill>
          <a:blip r:embed="rId4" cstate="screen"/>
          <a:srcRect/>
          <a:stretch>
            <a:fillRect/>
          </a:stretch>
        </p:blipFill>
        <p:spPr bwMode="auto">
          <a:xfrm>
            <a:off x="4572000" y="3812240"/>
            <a:ext cx="4572000" cy="3045759"/>
          </a:xfrm>
          <a:prstGeom prst="round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95936" y="152400"/>
            <a:ext cx="4690864" cy="1219200"/>
          </a:xfrm>
        </p:spPr>
        <p:txBody>
          <a:bodyPr/>
          <a:lstStyle/>
          <a:p>
            <a:r>
              <a:rPr lang="ru-RU" dirty="0" smtClean="0"/>
              <a:t>Будьте милосердны</a:t>
            </a:r>
            <a:endParaRPr lang="ru-RU" dirty="0"/>
          </a:p>
        </p:txBody>
      </p:sp>
      <p:sp>
        <p:nvSpPr>
          <p:cNvPr id="3" name="Содержимое 2"/>
          <p:cNvSpPr>
            <a:spLocks noGrp="1"/>
          </p:cNvSpPr>
          <p:nvPr>
            <p:ph sz="half" idx="1"/>
          </p:nvPr>
        </p:nvSpPr>
        <p:spPr>
          <a:xfrm>
            <a:off x="457200" y="332656"/>
            <a:ext cx="3250704" cy="6264696"/>
          </a:xfrm>
        </p:spPr>
        <p:txBody>
          <a:bodyPr>
            <a:normAutofit/>
          </a:bodyPr>
          <a:lstStyle/>
          <a:p>
            <a:pPr>
              <a:buNone/>
            </a:pPr>
            <a:r>
              <a:rPr lang="ru-RU" dirty="0" smtClean="0"/>
              <a:t>    Пост в святочные дни отменяется. Но святки – это не только радость и веселье. Наши благочестивые предки на святки творили дела милосердия, следуя заповеди Спасителя: «Будьте милосердны, как и Отец ваш милосерд».</a:t>
            </a:r>
          </a:p>
          <a:p>
            <a:endParaRPr lang="ru-RU" dirty="0"/>
          </a:p>
        </p:txBody>
      </p:sp>
      <p:pic>
        <p:nvPicPr>
          <p:cNvPr id="6" name="Picture 3" descr="C:\Documents and Settings\Татьяна\Рабочий стол\charity.jpg"/>
          <p:cNvPicPr>
            <a:picLocks noGrp="1" noChangeAspect="1" noChangeArrowheads="1"/>
          </p:cNvPicPr>
          <p:nvPr>
            <p:ph sz="half" idx="2"/>
          </p:nvPr>
        </p:nvPicPr>
        <p:blipFill>
          <a:blip r:embed="rId3" cstate="screen"/>
          <a:srcRect/>
          <a:stretch>
            <a:fillRect/>
          </a:stretch>
        </p:blipFill>
        <p:spPr bwMode="auto">
          <a:xfrm>
            <a:off x="3853034" y="2014228"/>
            <a:ext cx="5290966" cy="4681354"/>
          </a:xfrm>
          <a:prstGeom prst="round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509120"/>
            <a:ext cx="4186808" cy="1224136"/>
          </a:xfrm>
        </p:spPr>
        <p:txBody>
          <a:bodyPr>
            <a:normAutofit/>
          </a:bodyPr>
          <a:lstStyle/>
          <a:p>
            <a:r>
              <a:rPr lang="ru-RU" dirty="0" smtClean="0"/>
              <a:t>        Ряженые</a:t>
            </a:r>
            <a:endParaRPr lang="ru-RU" dirty="0"/>
          </a:p>
        </p:txBody>
      </p:sp>
      <p:sp>
        <p:nvSpPr>
          <p:cNvPr id="6" name="Содержимое 5"/>
          <p:cNvSpPr>
            <a:spLocks noGrp="1"/>
          </p:cNvSpPr>
          <p:nvPr>
            <p:ph sz="half" idx="2"/>
          </p:nvPr>
        </p:nvSpPr>
        <p:spPr>
          <a:xfrm>
            <a:off x="5436096" y="548680"/>
            <a:ext cx="3272040" cy="6120680"/>
          </a:xfrm>
        </p:spPr>
        <p:txBody>
          <a:bodyPr>
            <a:normAutofit/>
          </a:bodyPr>
          <a:lstStyle/>
          <a:p>
            <a:pPr>
              <a:buNone/>
            </a:pPr>
            <a:r>
              <a:rPr lang="ru-RU" dirty="0" smtClean="0"/>
              <a:t>    Непременным условием рождественского праздника на Руси было ряженье в маски и маскарадные костюмы. Эта традиция также очень древняя. Церковь никогда подобные переодевания не поощряла.  </a:t>
            </a:r>
            <a:endParaRPr lang="ru-RU" dirty="0"/>
          </a:p>
        </p:txBody>
      </p:sp>
      <p:pic>
        <p:nvPicPr>
          <p:cNvPr id="12" name="Picture 2" descr="C:\Documents and Settings\Татьяна\Рабочий стол\05k.jpg"/>
          <p:cNvPicPr>
            <a:picLocks noGrp="1" noChangeAspect="1" noChangeArrowheads="1"/>
          </p:cNvPicPr>
          <p:nvPr>
            <p:ph sz="half" idx="1"/>
          </p:nvPr>
        </p:nvPicPr>
        <p:blipFill>
          <a:blip r:embed="rId3" cstate="screen"/>
          <a:stretch>
            <a:fillRect/>
          </a:stretch>
        </p:blipFill>
        <p:spPr bwMode="auto">
          <a:xfrm>
            <a:off x="251520" y="764704"/>
            <a:ext cx="5340084" cy="4005064"/>
          </a:xfrm>
          <a:prstGeom prst="roundRect">
            <a:avLst/>
          </a:prstGeom>
          <a:noFill/>
        </p:spPr>
      </p:pic>
    </p:spTree>
  </p:cSld>
  <p:clrMapOvr>
    <a:masterClrMapping/>
  </p:clrMapOvr>
  <p:transition>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Documents and Settings\Татьяна\Рабочий стол\Крещение Господне\a7761f002ac6897dea3859ce027801d8_big.jpg"/>
          <p:cNvPicPr>
            <a:picLocks noGrp="1" noChangeAspect="1" noChangeArrowheads="1"/>
          </p:cNvPicPr>
          <p:nvPr>
            <p:ph sz="half" idx="4294967295"/>
          </p:nvPr>
        </p:nvPicPr>
        <p:blipFill>
          <a:blip r:embed="rId2" cstate="screen"/>
          <a:srcRect/>
          <a:stretch>
            <a:fillRect/>
          </a:stretch>
        </p:blipFill>
        <p:spPr bwMode="auto">
          <a:xfrm>
            <a:off x="5148263" y="0"/>
            <a:ext cx="3995737" cy="3005138"/>
          </a:xfrm>
          <a:prstGeom prst="rect">
            <a:avLst/>
          </a:prstGeom>
          <a:noFill/>
          <a:ln>
            <a:solidFill>
              <a:srgbClr val="00B0F0"/>
            </a:solidFill>
          </a:ln>
        </p:spPr>
      </p:pic>
      <p:sp>
        <p:nvSpPr>
          <p:cNvPr id="10" name="Содержимое 9"/>
          <p:cNvSpPr>
            <a:spLocks noGrp="1"/>
          </p:cNvSpPr>
          <p:nvPr>
            <p:ph sz="half" idx="4294967295"/>
          </p:nvPr>
        </p:nvSpPr>
        <p:spPr>
          <a:xfrm>
            <a:off x="5219700" y="3141663"/>
            <a:ext cx="3924300" cy="3716337"/>
          </a:xfrm>
        </p:spPr>
        <p:txBody>
          <a:bodyPr/>
          <a:lstStyle/>
          <a:p>
            <a:pPr>
              <a:buNone/>
            </a:pPr>
            <a:r>
              <a:rPr lang="ru-RU" dirty="0" smtClean="0"/>
              <a:t>   И приходилось потом любителям маскарада "очищаться от скверны" путем купания в зимних реках (в день Крещения Господня).</a:t>
            </a:r>
            <a:br>
              <a:rPr lang="ru-RU" dirty="0" smtClean="0"/>
            </a:br>
            <a:endParaRPr lang="ru-RU" dirty="0"/>
          </a:p>
        </p:txBody>
      </p:sp>
      <p:pic>
        <p:nvPicPr>
          <p:cNvPr id="74756" name="Picture 4" descr="C:\Documents and Settings\Татьяна\Рабочий стол\Крещение Господне\63-DSC05063.JPG"/>
          <p:cNvPicPr>
            <a:picLocks noChangeAspect="1" noChangeArrowheads="1"/>
          </p:cNvPicPr>
          <p:nvPr/>
        </p:nvPicPr>
        <p:blipFill>
          <a:blip r:embed="rId3" cstate="screen"/>
          <a:srcRect/>
          <a:stretch>
            <a:fillRect/>
          </a:stretch>
        </p:blipFill>
        <p:spPr bwMode="auto">
          <a:xfrm>
            <a:off x="0" y="-11037"/>
            <a:ext cx="5148064" cy="6848866"/>
          </a:xfrm>
          <a:prstGeom prst="rect">
            <a:avLst/>
          </a:prstGeom>
          <a:noFill/>
          <a:ln>
            <a:solidFill>
              <a:srgbClr val="00B0F0"/>
            </a:solidFill>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4762872" cy="1219200"/>
          </a:xfrm>
        </p:spPr>
        <p:txBody>
          <a:bodyPr>
            <a:normAutofit fontScale="90000"/>
          </a:bodyPr>
          <a:lstStyle/>
          <a:p>
            <a:r>
              <a:rPr lang="ru-RU" dirty="0" smtClean="0"/>
              <a:t>Рождественский </a:t>
            </a:r>
            <a:br>
              <a:rPr lang="ru-RU" dirty="0" smtClean="0"/>
            </a:br>
            <a:r>
              <a:rPr lang="ru-RU" dirty="0" smtClean="0"/>
              <a:t>вертеп</a:t>
            </a:r>
            <a:endParaRPr lang="ru-RU" dirty="0"/>
          </a:p>
        </p:txBody>
      </p:sp>
      <p:sp>
        <p:nvSpPr>
          <p:cNvPr id="4" name="Содержимое 3"/>
          <p:cNvSpPr>
            <a:spLocks noGrp="1"/>
          </p:cNvSpPr>
          <p:nvPr>
            <p:ph sz="half" idx="2"/>
          </p:nvPr>
        </p:nvSpPr>
        <p:spPr>
          <a:xfrm>
            <a:off x="5508104" y="260648"/>
            <a:ext cx="3200032" cy="6480720"/>
          </a:xfrm>
        </p:spPr>
        <p:txBody>
          <a:bodyPr>
            <a:normAutofit lnSpcReduction="10000"/>
          </a:bodyPr>
          <a:lstStyle/>
          <a:p>
            <a:pPr>
              <a:buNone/>
            </a:pPr>
            <a:r>
              <a:rPr lang="ru-RU" dirty="0" smtClean="0"/>
              <a:t>    Лет 100-200 назад в России была прекрасная традиция домашних театров на библейские темы, особенно любили наши предки устраивать рождественские вертепы – так назывались представления на тему рождения Господа Иисуса Христа.  </a:t>
            </a:r>
            <a:endParaRPr lang="ru-RU" dirty="0"/>
          </a:p>
        </p:txBody>
      </p:sp>
      <p:pic>
        <p:nvPicPr>
          <p:cNvPr id="1026" name="Picture 2" descr="C:\Documents and Settings\Татьяна\Рабочий стол\1.jpg"/>
          <p:cNvPicPr>
            <a:picLocks noGrp="1" noChangeAspect="1" noChangeArrowheads="1"/>
          </p:cNvPicPr>
          <p:nvPr>
            <p:ph sz="half" idx="1"/>
          </p:nvPr>
        </p:nvPicPr>
        <p:blipFill>
          <a:blip r:embed="rId3" cstate="screen"/>
          <a:srcRect/>
          <a:stretch>
            <a:fillRect/>
          </a:stretch>
        </p:blipFill>
        <p:spPr bwMode="auto">
          <a:xfrm>
            <a:off x="0" y="1772816"/>
            <a:ext cx="5625203" cy="5085184"/>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152400"/>
            <a:ext cx="4834880" cy="1219200"/>
          </a:xfrm>
        </p:spPr>
        <p:txBody>
          <a:bodyPr/>
          <a:lstStyle/>
          <a:p>
            <a:r>
              <a:rPr lang="ru-RU" dirty="0" smtClean="0"/>
              <a:t>Вертепный театр</a:t>
            </a:r>
            <a:endParaRPr lang="ru-RU" dirty="0"/>
          </a:p>
        </p:txBody>
      </p:sp>
      <p:pic>
        <p:nvPicPr>
          <p:cNvPr id="8195" name="Picture 3" descr="C:\Documents and Settings\Татьяна\Рабочий стол\vladyka-priyut-svyatki.jpg"/>
          <p:cNvPicPr>
            <a:picLocks noGrp="1" noChangeAspect="1" noChangeArrowheads="1"/>
          </p:cNvPicPr>
          <p:nvPr>
            <p:ph sz="half" idx="2"/>
          </p:nvPr>
        </p:nvPicPr>
        <p:blipFill>
          <a:blip r:embed="rId3" cstate="screen"/>
          <a:stretch>
            <a:fillRect/>
          </a:stretch>
        </p:blipFill>
        <p:spPr bwMode="auto">
          <a:xfrm>
            <a:off x="2966123" y="1772816"/>
            <a:ext cx="6165784" cy="5085184"/>
          </a:xfrm>
          <a:prstGeom prst="rect">
            <a:avLst/>
          </a:prstGeom>
          <a:noFill/>
        </p:spPr>
      </p:pic>
      <p:sp>
        <p:nvSpPr>
          <p:cNvPr id="8" name="Содержимое 7"/>
          <p:cNvSpPr>
            <a:spLocks noGrp="1"/>
          </p:cNvSpPr>
          <p:nvPr>
            <p:ph sz="half" idx="1"/>
          </p:nvPr>
        </p:nvSpPr>
        <p:spPr>
          <a:xfrm>
            <a:off x="251520" y="332656"/>
            <a:ext cx="2592288" cy="6192688"/>
          </a:xfrm>
        </p:spPr>
        <p:txBody>
          <a:bodyPr>
            <a:normAutofit fontScale="85000" lnSpcReduction="10000"/>
          </a:bodyPr>
          <a:lstStyle/>
          <a:p>
            <a:pPr>
              <a:buNone/>
            </a:pPr>
            <a:r>
              <a:rPr lang="ru-RU" dirty="0" smtClean="0"/>
              <a:t>    В этом действии принимали участие все члены семейства,        от самых маленьких ребятишек до убеленных сединами домочадцев.  </a:t>
            </a:r>
            <a:br>
              <a:rPr lang="ru-RU" dirty="0" smtClean="0"/>
            </a:br>
            <a:endParaRPr lang="ru-RU" dirty="0" smtClean="0"/>
          </a:p>
          <a:p>
            <a:pPr>
              <a:buNone/>
            </a:pPr>
            <a:r>
              <a:rPr lang="ru-RU" dirty="0" smtClean="0"/>
              <a:t>     Дети и взрослые шили себе костюмы, разучивали роли, мастерили декорации.</a:t>
            </a:r>
            <a:br>
              <a:rPr lang="ru-RU" dirty="0" smtClean="0"/>
            </a:br>
            <a:endParaRPr lang="ru-RU" dirty="0" smtClean="0"/>
          </a:p>
          <a:p>
            <a:endParaRPr lang="ru-RU" dirty="0"/>
          </a:p>
        </p:txBody>
      </p:sp>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4474840" cy="1219200"/>
          </a:xfrm>
        </p:spPr>
        <p:txBody>
          <a:bodyPr/>
          <a:lstStyle/>
          <a:p>
            <a:endParaRPr lang="ru-RU" dirty="0"/>
          </a:p>
        </p:txBody>
      </p:sp>
      <p:sp>
        <p:nvSpPr>
          <p:cNvPr id="3" name="Содержимое 2"/>
          <p:cNvSpPr>
            <a:spLocks noGrp="1"/>
          </p:cNvSpPr>
          <p:nvPr>
            <p:ph sz="half" idx="1"/>
          </p:nvPr>
        </p:nvSpPr>
        <p:spPr/>
        <p:txBody>
          <a:bodyPr>
            <a:normAutofit fontScale="85000" lnSpcReduction="20000"/>
          </a:bodyPr>
          <a:lstStyle/>
          <a:p>
            <a:pPr>
              <a:buNone/>
            </a:pPr>
            <a:r>
              <a:rPr lang="ru-RU" dirty="0" smtClean="0"/>
              <a:t> </a:t>
            </a:r>
            <a:endParaRPr lang="ru-RU" dirty="0"/>
          </a:p>
        </p:txBody>
      </p:sp>
      <p:sp>
        <p:nvSpPr>
          <p:cNvPr id="4" name="Содержимое 3"/>
          <p:cNvSpPr>
            <a:spLocks noGrp="1"/>
          </p:cNvSpPr>
          <p:nvPr>
            <p:ph sz="half" idx="2"/>
          </p:nvPr>
        </p:nvSpPr>
        <p:spPr>
          <a:xfrm>
            <a:off x="5076056" y="620688"/>
            <a:ext cx="3632080" cy="5904656"/>
          </a:xfrm>
        </p:spPr>
        <p:txBody>
          <a:bodyPr>
            <a:normAutofit fontScale="85000" lnSpcReduction="20000"/>
          </a:bodyPr>
          <a:lstStyle/>
          <a:p>
            <a:pPr>
              <a:buNone/>
            </a:pPr>
            <a:r>
              <a:rPr lang="ru-RU" dirty="0" smtClean="0"/>
              <a:t>    И, конечно же, какое Рождество без подарков? Обычай дарить в Рождество подарки связан с евангельскими преданиями о дарах волхвов. Как известно, это были  золото, ладан и мирра. Но это не значит, что и мы должны дарить  золото и прочие дорогие подарки. Главное — чтобы подарок был сделан от чистого сердца. Чаще всего на Рождество дарят фигурки ангелочков, красивые открытки, книги.</a:t>
            </a:r>
            <a:br>
              <a:rPr lang="ru-RU" dirty="0" smtClean="0"/>
            </a:br>
            <a:endParaRPr lang="ru-RU" dirty="0"/>
          </a:p>
        </p:txBody>
      </p:sp>
      <p:pic>
        <p:nvPicPr>
          <p:cNvPr id="6146" name="Picture 2" descr="C:\Documents and Settings\Татьяна\Рабочий стол\skann0090.jpg"/>
          <p:cNvPicPr>
            <a:picLocks noChangeAspect="1" noChangeArrowheads="1"/>
          </p:cNvPicPr>
          <p:nvPr/>
        </p:nvPicPr>
        <p:blipFill>
          <a:blip r:embed="rId3" cstate="screen"/>
          <a:srcRect/>
          <a:stretch>
            <a:fillRect/>
          </a:stretch>
        </p:blipFill>
        <p:spPr bwMode="auto">
          <a:xfrm>
            <a:off x="0" y="-1"/>
            <a:ext cx="4932040" cy="6909955"/>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Татьяна\Рабочий стол\к Рождеству\Рожд. открытки\6.jpg"/>
          <p:cNvPicPr>
            <a:picLocks noGrp="1" noChangeAspect="1" noChangeArrowheads="1"/>
          </p:cNvPicPr>
          <p:nvPr>
            <p:ph idx="4294967295"/>
          </p:nvPr>
        </p:nvPicPr>
        <p:blipFill>
          <a:blip r:embed="rId2" cstate="screen"/>
          <a:srcRect/>
          <a:stretch>
            <a:fillRect/>
          </a:stretch>
        </p:blipFill>
        <p:spPr bwMode="auto">
          <a:xfrm>
            <a:off x="0" y="0"/>
            <a:ext cx="9144000" cy="6858000"/>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152400"/>
            <a:ext cx="8363272" cy="756320"/>
          </a:xfrm>
        </p:spPr>
        <p:txBody>
          <a:bodyPr>
            <a:normAutofit/>
          </a:bodyPr>
          <a:lstStyle/>
          <a:p>
            <a:r>
              <a:rPr lang="ru-RU" dirty="0" smtClean="0"/>
              <a:t>   Собор Пресвятой Богородицы </a:t>
            </a:r>
            <a:endParaRPr lang="ru-RU" dirty="0"/>
          </a:p>
        </p:txBody>
      </p:sp>
      <p:sp>
        <p:nvSpPr>
          <p:cNvPr id="3" name="Содержимое 2"/>
          <p:cNvSpPr>
            <a:spLocks noGrp="1"/>
          </p:cNvSpPr>
          <p:nvPr>
            <p:ph sz="half" idx="1"/>
          </p:nvPr>
        </p:nvSpPr>
        <p:spPr>
          <a:xfrm>
            <a:off x="457200" y="1524000"/>
            <a:ext cx="3754760" cy="5145360"/>
          </a:xfrm>
        </p:spPr>
        <p:txBody>
          <a:bodyPr>
            <a:normAutofit/>
          </a:bodyPr>
          <a:lstStyle/>
          <a:p>
            <a:pPr>
              <a:buNone/>
            </a:pPr>
            <a:r>
              <a:rPr lang="ru-RU" dirty="0" smtClean="0"/>
              <a:t>   А следующий после Рождества день посвящается Матери Христа Спасителя – Пречистой Деве Марии. От собрания верующих в храм   для прославления и благодарения Её, этот день называется Собором пресвятой Богородицы.</a:t>
            </a:r>
          </a:p>
          <a:p>
            <a:endParaRPr lang="ru-RU" dirty="0"/>
          </a:p>
        </p:txBody>
      </p:sp>
      <p:pic>
        <p:nvPicPr>
          <p:cNvPr id="5122" name="Picture 2" descr="C:\Documents and Settings\Татьяна\Рабочий стол\489px-Sobor_Bogorodici_XVII.jpg"/>
          <p:cNvPicPr>
            <a:picLocks noGrp="1" noChangeAspect="1" noChangeArrowheads="1"/>
          </p:cNvPicPr>
          <p:nvPr>
            <p:ph sz="half" idx="2"/>
          </p:nvPr>
        </p:nvPicPr>
        <p:blipFill>
          <a:blip r:embed="rId3" cstate="screen"/>
          <a:srcRect/>
          <a:stretch>
            <a:fillRect/>
          </a:stretch>
        </p:blipFill>
        <p:spPr bwMode="auto">
          <a:xfrm>
            <a:off x="4283969" y="904710"/>
            <a:ext cx="4860032" cy="595329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274638"/>
            <a:ext cx="3600400" cy="1210146"/>
          </a:xfrm>
        </p:spPr>
        <p:txBody>
          <a:bodyPr>
            <a:normAutofit/>
          </a:bodyPr>
          <a:lstStyle/>
          <a:p>
            <a:r>
              <a:rPr lang="ru-RU" dirty="0" smtClean="0"/>
              <a:t>  С нами БОГ!</a:t>
            </a:r>
            <a:endParaRPr lang="ru-RU" dirty="0"/>
          </a:p>
        </p:txBody>
      </p:sp>
      <p:pic>
        <p:nvPicPr>
          <p:cNvPr id="7170" name="Picture 2" descr="C:\Documents and Settings\Татьяна\Рабочий стол\к Рождеству\Рожд. открытки\36.jpg"/>
          <p:cNvPicPr>
            <a:picLocks noGrp="1" noChangeAspect="1" noChangeArrowheads="1"/>
          </p:cNvPicPr>
          <p:nvPr>
            <p:ph sz="half" idx="1"/>
          </p:nvPr>
        </p:nvPicPr>
        <p:blipFill>
          <a:blip r:embed="rId3" cstate="screen"/>
          <a:srcRect/>
          <a:stretch>
            <a:fillRect/>
          </a:stretch>
        </p:blipFill>
        <p:spPr bwMode="auto">
          <a:xfrm>
            <a:off x="0" y="0"/>
            <a:ext cx="5300452" cy="6858000"/>
          </a:xfrm>
          <a:prstGeom prst="rect">
            <a:avLst/>
          </a:prstGeom>
          <a:noFill/>
        </p:spPr>
      </p:pic>
      <p:sp>
        <p:nvSpPr>
          <p:cNvPr id="4" name="Содержимое 3"/>
          <p:cNvSpPr>
            <a:spLocks noGrp="1"/>
          </p:cNvSpPr>
          <p:nvPr>
            <p:ph sz="half" idx="2"/>
          </p:nvPr>
        </p:nvSpPr>
        <p:spPr>
          <a:xfrm>
            <a:off x="5364088" y="1196752"/>
            <a:ext cx="3322712" cy="5661248"/>
          </a:xfrm>
        </p:spPr>
        <p:txBody>
          <a:bodyPr>
            <a:normAutofit fontScale="40000" lnSpcReduction="20000"/>
          </a:bodyPr>
          <a:lstStyle/>
          <a:p>
            <a:endParaRPr lang="ru-RU" dirty="0" smtClean="0"/>
          </a:p>
          <a:p>
            <a:pPr>
              <a:buNone/>
            </a:pPr>
            <a:r>
              <a:rPr lang="ru-RU" sz="3300" dirty="0" smtClean="0"/>
              <a:t>     </a:t>
            </a:r>
          </a:p>
          <a:p>
            <a:pPr>
              <a:buNone/>
            </a:pPr>
            <a:r>
              <a:rPr lang="ru-RU" sz="3300" dirty="0" smtClean="0"/>
              <a:t>      </a:t>
            </a:r>
          </a:p>
          <a:p>
            <a:pPr>
              <a:buNone/>
            </a:pPr>
            <a:r>
              <a:rPr lang="ru-RU" sz="3300" dirty="0" smtClean="0"/>
              <a:t>      Во тьму веков уж ночь та отступила,</a:t>
            </a:r>
            <a:br>
              <a:rPr lang="ru-RU" sz="3300" dirty="0" smtClean="0"/>
            </a:br>
            <a:r>
              <a:rPr lang="ru-RU" sz="3300" dirty="0" smtClean="0"/>
              <a:t>Когда, устав от злобы и тревог,</a:t>
            </a:r>
            <a:br>
              <a:rPr lang="ru-RU" sz="3300" dirty="0" smtClean="0"/>
            </a:br>
            <a:r>
              <a:rPr lang="ru-RU" sz="3300" dirty="0" smtClean="0"/>
              <a:t>Земля в объятьях неба опочила</a:t>
            </a:r>
            <a:br>
              <a:rPr lang="ru-RU" sz="3300" dirty="0" smtClean="0"/>
            </a:br>
            <a:r>
              <a:rPr lang="ru-RU" sz="3300" dirty="0" smtClean="0"/>
              <a:t>И в тишине родилось: «С нами БОГ!»</a:t>
            </a:r>
            <a:br>
              <a:rPr lang="ru-RU" sz="3300" dirty="0" smtClean="0"/>
            </a:br>
            <a:r>
              <a:rPr lang="ru-RU" sz="3300" dirty="0" smtClean="0"/>
              <a:t>И многое уж невозможно ныне:</a:t>
            </a:r>
            <a:br>
              <a:rPr lang="ru-RU" sz="3300" dirty="0" smtClean="0"/>
            </a:br>
            <a:r>
              <a:rPr lang="ru-RU" sz="3300" dirty="0" smtClean="0"/>
              <a:t>Цари на небо больше не глядят, </a:t>
            </a:r>
            <a:br>
              <a:rPr lang="ru-RU" sz="3300" dirty="0" smtClean="0"/>
            </a:br>
            <a:r>
              <a:rPr lang="ru-RU" sz="3300" dirty="0" smtClean="0"/>
              <a:t>И пастыри не слушают в пустыне,</a:t>
            </a:r>
            <a:br>
              <a:rPr lang="ru-RU" sz="3300" dirty="0" smtClean="0"/>
            </a:br>
            <a:r>
              <a:rPr lang="ru-RU" sz="3300" dirty="0" smtClean="0"/>
              <a:t>Как ангелы про Бога говорят.</a:t>
            </a:r>
            <a:br>
              <a:rPr lang="ru-RU" sz="3300" dirty="0" smtClean="0"/>
            </a:br>
            <a:r>
              <a:rPr lang="ru-RU" sz="3300" dirty="0" smtClean="0"/>
              <a:t>Но вечное, что в эту ночь открылось, -</a:t>
            </a:r>
            <a:br>
              <a:rPr lang="ru-RU" sz="3300" dirty="0" smtClean="0"/>
            </a:br>
            <a:r>
              <a:rPr lang="ru-RU" sz="3300" dirty="0" smtClean="0"/>
              <a:t>Несокрушимо временем оно,</a:t>
            </a:r>
            <a:br>
              <a:rPr lang="ru-RU" sz="3300" dirty="0" smtClean="0"/>
            </a:br>
            <a:r>
              <a:rPr lang="ru-RU" sz="3300" dirty="0" smtClean="0"/>
              <a:t>И Слово вновь в душе твоей родилось,</a:t>
            </a:r>
            <a:br>
              <a:rPr lang="ru-RU" sz="3300" dirty="0" smtClean="0"/>
            </a:br>
            <a:r>
              <a:rPr lang="ru-RU" sz="3300" dirty="0" smtClean="0"/>
              <a:t>Рожденное над яслями давно.</a:t>
            </a:r>
            <a:br>
              <a:rPr lang="ru-RU" sz="3300" dirty="0" smtClean="0"/>
            </a:br>
            <a:r>
              <a:rPr lang="ru-RU" sz="3300" dirty="0" smtClean="0"/>
              <a:t>Да! С нами Бог – не там, в шатре лазурном,</a:t>
            </a:r>
            <a:br>
              <a:rPr lang="ru-RU" sz="3300" dirty="0" smtClean="0"/>
            </a:br>
            <a:r>
              <a:rPr lang="ru-RU" sz="3300" dirty="0" smtClean="0"/>
              <a:t>Не за пределами бесчисленных миров,</a:t>
            </a:r>
            <a:br>
              <a:rPr lang="ru-RU" sz="3300" dirty="0" smtClean="0"/>
            </a:br>
            <a:r>
              <a:rPr lang="ru-RU" sz="3300" dirty="0" smtClean="0"/>
              <a:t>Не в злом огне и не в дыханье бурном,</a:t>
            </a:r>
            <a:br>
              <a:rPr lang="ru-RU" sz="3300" dirty="0" smtClean="0"/>
            </a:br>
            <a:r>
              <a:rPr lang="ru-RU" sz="3300" dirty="0" smtClean="0"/>
              <a:t>И не в уснувшей памяти веков.</a:t>
            </a:r>
            <a:br>
              <a:rPr lang="ru-RU" sz="3300" dirty="0" smtClean="0"/>
            </a:br>
            <a:r>
              <a:rPr lang="ru-RU" sz="3300" dirty="0" smtClean="0"/>
              <a:t>Он здесь теперь – средь суеты случайной,</a:t>
            </a:r>
            <a:br>
              <a:rPr lang="ru-RU" sz="3300" dirty="0" smtClean="0"/>
            </a:br>
            <a:r>
              <a:rPr lang="ru-RU" sz="3300" dirty="0" smtClean="0"/>
              <a:t>В потоке шумном жизненных тревог.</a:t>
            </a:r>
            <a:br>
              <a:rPr lang="ru-RU" sz="3300" dirty="0" smtClean="0"/>
            </a:br>
            <a:r>
              <a:rPr lang="ru-RU" sz="3300" dirty="0" smtClean="0"/>
              <a:t>Владеешь ты всерадостною тайной:</a:t>
            </a:r>
            <a:br>
              <a:rPr lang="ru-RU" sz="3300" dirty="0" smtClean="0"/>
            </a:br>
            <a:r>
              <a:rPr lang="ru-RU" sz="3300" dirty="0" smtClean="0"/>
              <a:t>Бессильно зло, мы вечны,                      С НАМИ БОГ!</a:t>
            </a:r>
            <a:br>
              <a:rPr lang="ru-RU" sz="3300" dirty="0" smtClean="0"/>
            </a:br>
            <a:endParaRPr lang="ru-RU" sz="3300" dirty="0"/>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860032" y="116632"/>
            <a:ext cx="3754760" cy="1219200"/>
          </a:xfrm>
        </p:spPr>
        <p:txBody>
          <a:bodyPr>
            <a:normAutofit fontScale="90000"/>
          </a:bodyPr>
          <a:lstStyle/>
          <a:p>
            <a:r>
              <a:rPr lang="ru-RU" b="1" dirty="0" smtClean="0"/>
              <a:t>ПРАЗДНИК МИРА</a:t>
            </a:r>
            <a:endParaRPr lang="ru-RU" dirty="0"/>
          </a:p>
        </p:txBody>
      </p:sp>
      <p:sp>
        <p:nvSpPr>
          <p:cNvPr id="6" name="Содержимое 5"/>
          <p:cNvSpPr>
            <a:spLocks noGrp="1"/>
          </p:cNvSpPr>
          <p:nvPr>
            <p:ph sz="half" idx="2"/>
          </p:nvPr>
        </p:nvSpPr>
        <p:spPr/>
        <p:txBody>
          <a:bodyPr>
            <a:normAutofit lnSpcReduction="10000"/>
          </a:bodyPr>
          <a:lstStyle/>
          <a:p>
            <a:pPr>
              <a:buNone/>
            </a:pPr>
            <a:r>
              <a:rPr lang="ru-RU" b="1" dirty="0" smtClean="0"/>
              <a:t>   По преданию, в год Рождества не было войн на земле. Господь принес мир, мир человека с Богом. Он несет мир мятущейся душе и больной совести. Он единственный, кто может даровать сердцу человека мир и покой. </a:t>
            </a:r>
          </a:p>
          <a:p>
            <a:endParaRPr lang="ru-RU" dirty="0"/>
          </a:p>
        </p:txBody>
      </p:sp>
      <p:pic>
        <p:nvPicPr>
          <p:cNvPr id="7" name="Picture 2" descr="C:\Documents and Settings\Татьяна\Рабочий стол\1a7f63384ea1.gif"/>
          <p:cNvPicPr>
            <a:picLocks noGrp="1" noChangeAspect="1" noChangeArrowheads="1" noCrop="1"/>
          </p:cNvPicPr>
          <p:nvPr>
            <p:ph sz="half" idx="1"/>
          </p:nvPr>
        </p:nvPicPr>
        <p:blipFill>
          <a:blip r:embed="rId2" cstate="screen"/>
          <a:srcRect/>
          <a:stretch>
            <a:fillRect/>
          </a:stretch>
        </p:blipFill>
        <p:spPr bwMode="auto">
          <a:xfrm>
            <a:off x="10796" y="692696"/>
            <a:ext cx="4366214" cy="6165304"/>
          </a:xfrm>
          <a:prstGeom prst="rect">
            <a:avLst/>
          </a:prstGeom>
          <a:noFill/>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427984" y="4437112"/>
            <a:ext cx="4258816" cy="1080120"/>
          </a:xfrm>
        </p:spPr>
        <p:txBody>
          <a:bodyPr/>
          <a:lstStyle/>
          <a:p>
            <a:endParaRPr lang="ru-RU" dirty="0"/>
          </a:p>
        </p:txBody>
      </p:sp>
      <p:sp>
        <p:nvSpPr>
          <p:cNvPr id="9" name="Содержимое 8"/>
          <p:cNvSpPr>
            <a:spLocks noGrp="1"/>
          </p:cNvSpPr>
          <p:nvPr>
            <p:ph sz="half" idx="1"/>
          </p:nvPr>
        </p:nvSpPr>
        <p:spPr>
          <a:xfrm>
            <a:off x="251520" y="332656"/>
            <a:ext cx="3672408" cy="6525344"/>
          </a:xfrm>
        </p:spPr>
        <p:txBody>
          <a:bodyPr>
            <a:normAutofit fontScale="92500" lnSpcReduction="10000"/>
          </a:bodyPr>
          <a:lstStyle/>
          <a:p>
            <a:pPr>
              <a:buNone/>
            </a:pPr>
            <a:r>
              <a:rPr lang="ru-RU" b="1" dirty="0" smtClean="0"/>
              <a:t>    Но, как и двадцать веков назад, Рождество Христово всегда остается личным праздником причастных к нему людей. Тех, в ком родился Христос, которые признали Его Богом, приняли в себя и подчинили Ему Свою жизнь. Таких людей по-прежнему немного. Потому что жить для себя, а не для Него, кажется разумнее, житейски мудрее.</a:t>
            </a:r>
          </a:p>
          <a:p>
            <a:endParaRPr lang="ru-RU" dirty="0"/>
          </a:p>
        </p:txBody>
      </p:sp>
      <p:pic>
        <p:nvPicPr>
          <p:cNvPr id="72707" name="Picture 3" descr="C:\Documents and Settings\Татьяна\Рабочий стол\f1552bc6dbdb.gif"/>
          <p:cNvPicPr>
            <a:picLocks noGrp="1" noChangeAspect="1" noChangeArrowheads="1" noCrop="1"/>
          </p:cNvPicPr>
          <p:nvPr>
            <p:ph sz="half" idx="2"/>
          </p:nvPr>
        </p:nvPicPr>
        <p:blipFill>
          <a:blip r:embed="rId2" cstate="screen"/>
          <a:stretch>
            <a:fillRect/>
          </a:stretch>
        </p:blipFill>
        <p:spPr bwMode="auto">
          <a:xfrm>
            <a:off x="3866784" y="3068960"/>
            <a:ext cx="5277216" cy="3789041"/>
          </a:xfrm>
          <a:prstGeom prst="rect">
            <a:avLst/>
          </a:prstGeom>
          <a:noFill/>
        </p:spPr>
      </p:pic>
      <p:sp>
        <p:nvSpPr>
          <p:cNvPr id="11" name="TextBox 10"/>
          <p:cNvSpPr txBox="1"/>
          <p:nvPr/>
        </p:nvSpPr>
        <p:spPr>
          <a:xfrm>
            <a:off x="4499992" y="764704"/>
            <a:ext cx="4392488" cy="1477328"/>
          </a:xfrm>
          <a:prstGeom prst="rect">
            <a:avLst/>
          </a:prstGeom>
          <a:noFill/>
        </p:spPr>
        <p:txBody>
          <a:bodyPr wrap="square" rtlCol="0">
            <a:spAutoFit/>
          </a:bodyPr>
          <a:lstStyle/>
          <a:p>
            <a:r>
              <a:rPr lang="ru-RU" b="1" dirty="0" smtClean="0"/>
              <a:t> Правда, до поры до времени — пока перед человеком не встанут вопросы:  «А для чего мы живем? Для чего умираем? Почему болеем и страдаем?»</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b="1" dirty="0" smtClean="0"/>
              <a:t>По материалам православных изданий.</a:t>
            </a:r>
          </a:p>
          <a:p>
            <a:r>
              <a:rPr lang="ru-RU" dirty="0" smtClean="0">
                <a:hlinkClick r:id="rId2"/>
              </a:rPr>
              <a:t>http://www.portal-slovo.ru</a:t>
            </a:r>
            <a:endParaRPr lang="ru-RU" dirty="0" smtClean="0"/>
          </a:p>
          <a:p>
            <a:r>
              <a:rPr lang="ru-RU" b="1" dirty="0" smtClean="0">
                <a:hlinkClick r:id="rId3"/>
              </a:rPr>
              <a:t>по материалам сайта </a:t>
            </a:r>
            <a:r>
              <a:rPr lang="ru-RU" b="1" dirty="0" err="1" smtClean="0">
                <a:hlinkClick r:id="rId3"/>
              </a:rPr>
              <a:t>rojdestvo.paskha.ru</a:t>
            </a:r>
            <a:endParaRPr lang="ru-RU" dirty="0" smtClean="0"/>
          </a:p>
          <a:p>
            <a:pPr>
              <a:buNone/>
            </a:pPr>
            <a:r>
              <a:rPr lang="ru-RU" dirty="0" smtClean="0"/>
              <a:t> </a:t>
            </a:r>
          </a:p>
          <a:p>
            <a:endParaRPr lang="ru-RU" dirty="0"/>
          </a:p>
        </p:txBody>
      </p:sp>
      <p:sp>
        <p:nvSpPr>
          <p:cNvPr id="3" name="Заголовок 2"/>
          <p:cNvSpPr>
            <a:spLocks noGrp="1"/>
          </p:cNvSpPr>
          <p:nvPr>
            <p:ph type="title"/>
          </p:nvPr>
        </p:nvSpPr>
        <p:spPr/>
        <p:txBody>
          <a:bodyPr/>
          <a:lstStyle/>
          <a:p>
            <a:r>
              <a:rPr lang="ru-RU" dirty="0" smtClean="0"/>
              <a:t>Источники информации</a:t>
            </a:r>
            <a:endParaRPr lang="ru-RU"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1484784"/>
            <a:ext cx="8229600" cy="4968552"/>
          </a:xfrm>
        </p:spPr>
        <p:txBody>
          <a:bodyPr>
            <a:normAutofit/>
          </a:bodyPr>
          <a:lstStyle/>
          <a:p>
            <a:pPr>
              <a:buNone/>
            </a:pPr>
            <a:r>
              <a:rPr lang="ru-RU" dirty="0" smtClean="0"/>
              <a:t>  </a:t>
            </a:r>
          </a:p>
          <a:p>
            <a:pPr>
              <a:buNone/>
            </a:pPr>
            <a:r>
              <a:rPr lang="ru-RU" dirty="0" smtClean="0"/>
              <a:t>   Первый раз праздник Рождества Христова отмечался на Руси в 988 году. Рождество Христово является одним из самых красивых и торжественных христианских праздников. Во всём христианском мире, в том числе и на Руси, Рождество всегда отмечалось с особым благоговением. В этот день повсюду стоят украшенные ёлки, символизируя евангельское древо, горят свечи, подобные тем, что горели в вифлеемском хлеву.  </a:t>
            </a:r>
          </a:p>
          <a:p>
            <a:pPr>
              <a:buNone/>
            </a:pPr>
            <a:endParaRPr lang="ru-RU" dirty="0"/>
          </a:p>
        </p:txBody>
      </p:sp>
      <p:sp>
        <p:nvSpPr>
          <p:cNvPr id="5" name="Заголовок 4"/>
          <p:cNvSpPr>
            <a:spLocks noGrp="1"/>
          </p:cNvSpPr>
          <p:nvPr>
            <p:ph type="title"/>
          </p:nvPr>
        </p:nvSpPr>
        <p:spPr>
          <a:xfrm>
            <a:off x="457200" y="274638"/>
            <a:ext cx="8229600" cy="1066130"/>
          </a:xfrm>
        </p:spPr>
        <p:txBody>
          <a:bodyPr>
            <a:normAutofit/>
          </a:bodyPr>
          <a:lstStyle/>
          <a:p>
            <a:r>
              <a:rPr lang="ru-RU" dirty="0" smtClean="0"/>
              <a:t>Празднование Рождества на Руси</a:t>
            </a:r>
            <a:endParaRPr lang="ru-RU"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74638"/>
            <a:ext cx="5004048" cy="994122"/>
          </a:xfrm>
        </p:spPr>
        <p:txBody>
          <a:bodyPr>
            <a:normAutofit fontScale="90000"/>
          </a:bodyPr>
          <a:lstStyle/>
          <a:p>
            <a:r>
              <a:rPr lang="ru-RU" dirty="0" smtClean="0"/>
              <a:t>  Рождественская ёлка</a:t>
            </a:r>
            <a:endParaRPr lang="ru-RU" dirty="0"/>
          </a:p>
        </p:txBody>
      </p:sp>
      <p:sp>
        <p:nvSpPr>
          <p:cNvPr id="3" name="Содержимое 2"/>
          <p:cNvSpPr>
            <a:spLocks noGrp="1"/>
          </p:cNvSpPr>
          <p:nvPr>
            <p:ph sz="half" idx="1"/>
          </p:nvPr>
        </p:nvSpPr>
        <p:spPr>
          <a:xfrm>
            <a:off x="457200" y="1412776"/>
            <a:ext cx="4038600" cy="5256584"/>
          </a:xfrm>
        </p:spPr>
        <p:txBody>
          <a:bodyPr>
            <a:normAutofit fontScale="85000" lnSpcReduction="20000"/>
          </a:bodyPr>
          <a:lstStyle/>
          <a:p>
            <a:pPr>
              <a:buNone/>
            </a:pPr>
            <a:r>
              <a:rPr lang="ru-RU" dirty="0" smtClean="0"/>
              <a:t>    Считается, что елка — неотъемлемая принадлежность Нового года. Это не совсем так. Ставить елку — это рождественский обычай. С глубокой древности у всех народов символом мира было дерево. Символ рая — вечнозеленая ель, которую принято наряжать в ночь на Рождество и оставлять в течение всех святок. Кстати, рождественская елка тем и отличается от новогодней, что ее украшали исключительно белыми и синими шарами.</a:t>
            </a:r>
            <a:br>
              <a:rPr lang="ru-RU" dirty="0" smtClean="0"/>
            </a:br>
            <a:endParaRPr lang="ru-RU" dirty="0"/>
          </a:p>
        </p:txBody>
      </p:sp>
      <p:pic>
        <p:nvPicPr>
          <p:cNvPr id="2050" name="Picture 2" descr="C:\Documents and Settings\Татьяна\Рабочий стол\PoM_XmasTree_white.jpg"/>
          <p:cNvPicPr>
            <a:picLocks noGrp="1" noChangeAspect="1" noChangeArrowheads="1"/>
          </p:cNvPicPr>
          <p:nvPr>
            <p:ph sz="half" idx="2"/>
          </p:nvPr>
        </p:nvPicPr>
        <p:blipFill>
          <a:blip r:embed="rId2" cstate="screen"/>
          <a:stretch>
            <a:fillRect/>
          </a:stretch>
        </p:blipFill>
        <p:spPr bwMode="auto">
          <a:xfrm>
            <a:off x="5580112" y="332656"/>
            <a:ext cx="3312368" cy="3851591"/>
          </a:xfrm>
          <a:prstGeom prst="ellipse">
            <a:avLst/>
          </a:prstGeom>
          <a:noFill/>
        </p:spPr>
      </p:pic>
      <p:pic>
        <p:nvPicPr>
          <p:cNvPr id="7" name="Picture 2" descr="C:\Documents and Settings\Татьяна\Рабочий стол\tr12.jpg"/>
          <p:cNvPicPr>
            <a:picLocks noChangeAspect="1" noChangeArrowheads="1"/>
          </p:cNvPicPr>
          <p:nvPr/>
        </p:nvPicPr>
        <p:blipFill>
          <a:blip r:embed="rId3" cstate="screen"/>
          <a:srcRect/>
          <a:stretch>
            <a:fillRect/>
          </a:stretch>
        </p:blipFill>
        <p:spPr bwMode="auto">
          <a:xfrm>
            <a:off x="4427984" y="3501008"/>
            <a:ext cx="3921425" cy="3024336"/>
          </a:xfrm>
          <a:prstGeom prst="ellipse">
            <a:avLst/>
          </a:prstGeom>
          <a:noFill/>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274638"/>
            <a:ext cx="4176464" cy="1354162"/>
          </a:xfrm>
        </p:spPr>
        <p:txBody>
          <a:bodyPr>
            <a:normAutofit/>
          </a:bodyPr>
          <a:lstStyle/>
          <a:p>
            <a:r>
              <a:rPr lang="ru-RU" dirty="0" smtClean="0"/>
              <a:t>     Милосердие</a:t>
            </a:r>
            <a:endParaRPr lang="ru-RU" dirty="0"/>
          </a:p>
        </p:txBody>
      </p:sp>
      <p:sp>
        <p:nvSpPr>
          <p:cNvPr id="3" name="Содержимое 2"/>
          <p:cNvSpPr>
            <a:spLocks noGrp="1"/>
          </p:cNvSpPr>
          <p:nvPr>
            <p:ph sz="half" idx="1"/>
          </p:nvPr>
        </p:nvSpPr>
        <p:spPr/>
        <p:txBody>
          <a:bodyPr>
            <a:normAutofit fontScale="92500" lnSpcReduction="20000"/>
          </a:bodyPr>
          <a:lstStyle/>
          <a:p>
            <a:pPr>
              <a:buNone/>
            </a:pPr>
            <a:r>
              <a:rPr lang="ru-RU" dirty="0" smtClean="0"/>
              <a:t>    </a:t>
            </a:r>
          </a:p>
          <a:p>
            <a:pPr>
              <a:buNone/>
            </a:pPr>
            <a:r>
              <a:rPr lang="ru-RU" dirty="0" smtClean="0"/>
              <a:t>       </a:t>
            </a:r>
            <a:endParaRPr lang="ru-RU" dirty="0"/>
          </a:p>
        </p:txBody>
      </p:sp>
      <p:sp>
        <p:nvSpPr>
          <p:cNvPr id="6" name="Содержимое 5"/>
          <p:cNvSpPr>
            <a:spLocks noGrp="1"/>
          </p:cNvSpPr>
          <p:nvPr>
            <p:ph sz="half" idx="2"/>
          </p:nvPr>
        </p:nvSpPr>
        <p:spPr>
          <a:xfrm>
            <a:off x="4860032" y="116632"/>
            <a:ext cx="3826768" cy="6624736"/>
          </a:xfrm>
        </p:spPr>
        <p:txBody>
          <a:bodyPr>
            <a:normAutofit fontScale="92500" lnSpcReduction="20000"/>
          </a:bodyPr>
          <a:lstStyle/>
          <a:p>
            <a:pPr>
              <a:buNone/>
            </a:pPr>
            <a:r>
              <a:rPr lang="ru-RU" dirty="0" smtClean="0"/>
              <a:t>      </a:t>
            </a:r>
          </a:p>
          <a:p>
            <a:pPr>
              <a:buNone/>
            </a:pPr>
            <a:r>
              <a:rPr lang="ru-RU" dirty="0" smtClean="0"/>
              <a:t>    Готовились к празднику </a:t>
            </a:r>
          </a:p>
          <a:p>
            <a:pPr>
              <a:buNone/>
            </a:pPr>
            <a:r>
              <a:rPr lang="ru-RU" dirty="0" smtClean="0"/>
              <a:t>    основательно, за несколько дней до Рождества все работы прекращались: считалось, что иначе год пройдет в тяжелых трудах, без отдыха.      За 6 недель до начала праздника начинается строгий пост. Люди с достатком почитали за обязанность в эти дни помогать бедным. Устраивали у себя богадельни, посещали тюрьмы и раздавали милостыню.</a:t>
            </a:r>
            <a:br>
              <a:rPr lang="ru-RU" dirty="0" smtClean="0"/>
            </a:br>
            <a:endParaRPr lang="ru-RU" dirty="0" smtClean="0"/>
          </a:p>
          <a:p>
            <a:endParaRPr lang="ru-RU" dirty="0"/>
          </a:p>
        </p:txBody>
      </p:sp>
      <p:pic>
        <p:nvPicPr>
          <p:cNvPr id="9" name="Picture 2" descr="C:\Documents and Settings\Татьяна\Рабочий стол\monomah.jpg"/>
          <p:cNvPicPr>
            <a:picLocks noChangeAspect="1" noChangeArrowheads="1"/>
          </p:cNvPicPr>
          <p:nvPr/>
        </p:nvPicPr>
        <p:blipFill>
          <a:blip r:embed="rId2" cstate="screen"/>
          <a:srcRect/>
          <a:stretch>
            <a:fillRect/>
          </a:stretch>
        </p:blipFill>
        <p:spPr bwMode="auto">
          <a:xfrm>
            <a:off x="0" y="2276872"/>
            <a:ext cx="4894695" cy="3573016"/>
          </a:xfrm>
          <a:prstGeom prst="rect">
            <a:avLst/>
          </a:prstGeom>
          <a:noFill/>
        </p:spPr>
      </p:pic>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88840"/>
            <a:ext cx="8229600" cy="4320480"/>
          </a:xfrm>
        </p:spPr>
        <p:txBody>
          <a:bodyPr>
            <a:normAutofit/>
          </a:bodyPr>
          <a:lstStyle/>
          <a:p>
            <a:pPr>
              <a:buNone/>
            </a:pPr>
            <a:r>
              <a:rPr lang="ru-RU" dirty="0" smtClean="0"/>
              <a:t>   В канун Рождества — Сочельник — пищу принимать не разрешалось вплоть до появления первой звезды, которая знаменует рождение Спасителя мира. Когда эта рождественская звезда всходила на небе, все спешили за праздничный стол. На столе обязательно должно было лежать немного сена или соломы. До полуночи за столом обычно употребляли постное, "рождественскую кутью", а уж после — скоромное, начинался великий Мясоед. </a:t>
            </a:r>
            <a:endParaRPr lang="ru-RU" dirty="0"/>
          </a:p>
        </p:txBody>
      </p:sp>
      <p:sp>
        <p:nvSpPr>
          <p:cNvPr id="2" name="Заголовок 1"/>
          <p:cNvSpPr>
            <a:spLocks noGrp="1"/>
          </p:cNvSpPr>
          <p:nvPr>
            <p:ph type="title"/>
          </p:nvPr>
        </p:nvSpPr>
        <p:spPr>
          <a:xfrm>
            <a:off x="457200" y="274638"/>
            <a:ext cx="4906888" cy="1143000"/>
          </a:xfrm>
        </p:spPr>
        <p:txBody>
          <a:bodyPr>
            <a:normAutofit fontScale="90000"/>
          </a:bodyPr>
          <a:lstStyle/>
          <a:p>
            <a:r>
              <a:rPr lang="ru-RU" dirty="0" smtClean="0"/>
              <a:t>Рождественский стол</a:t>
            </a:r>
            <a:endParaRPr lang="ru-RU" dirty="0"/>
          </a:p>
        </p:txBody>
      </p:sp>
      <p:pic>
        <p:nvPicPr>
          <p:cNvPr id="6146" name="Picture 2" descr="C:\Documents and Settings\Татьяна\Рабочий стол\t4_1024635.jpg"/>
          <p:cNvPicPr>
            <a:picLocks noChangeAspect="1" noChangeArrowheads="1"/>
          </p:cNvPicPr>
          <p:nvPr/>
        </p:nvPicPr>
        <p:blipFill>
          <a:blip r:embed="rId2" cstate="screen"/>
          <a:srcRect/>
          <a:stretch>
            <a:fillRect/>
          </a:stretch>
        </p:blipFill>
        <p:spPr bwMode="auto">
          <a:xfrm>
            <a:off x="5334000" y="0"/>
            <a:ext cx="3810000" cy="2009775"/>
          </a:xfrm>
          <a:prstGeom prst="round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dirty="0" smtClean="0"/>
              <a:t>   Название «сочельник» - от слова «сочиво», так именовалось ритуальное блюдо, обязательное в этот вечер. Оно приготовлялось из макового или миндального «молока», смешанного с мёдом, и каши из красной пшеницы или ячменя, ржи, гречихи, гороха, чечевицы. Туда добавлялись целые или измельчённые ядра грецких орехов, сладкого миндаля, растёртого мака. Этим блюдом начиналась трапеза, как в Рождественский, так и в Крещенский сочельник.</a:t>
            </a:r>
          </a:p>
          <a:p>
            <a:endParaRPr lang="ru-RU" dirty="0"/>
          </a:p>
        </p:txBody>
      </p:sp>
      <p:sp>
        <p:nvSpPr>
          <p:cNvPr id="2" name="Заголовок 1"/>
          <p:cNvSpPr>
            <a:spLocks noGrp="1"/>
          </p:cNvSpPr>
          <p:nvPr>
            <p:ph type="title"/>
          </p:nvPr>
        </p:nvSpPr>
        <p:spPr/>
        <p:txBody>
          <a:bodyPr/>
          <a:lstStyle/>
          <a:p>
            <a:r>
              <a:rPr lang="ru-RU" dirty="0" smtClean="0"/>
              <a:t>                      Сочиво</a:t>
            </a:r>
            <a:endParaRPr lang="ru-RU"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355976" y="4581128"/>
            <a:ext cx="4330824" cy="1656184"/>
          </a:xfrm>
        </p:spPr>
        <p:txBody>
          <a:bodyPr/>
          <a:lstStyle/>
          <a:p>
            <a:r>
              <a:rPr lang="ru-RU" dirty="0" smtClean="0"/>
              <a:t>Торжественное богослужение</a:t>
            </a:r>
            <a:endParaRPr lang="ru-RU" dirty="0"/>
          </a:p>
        </p:txBody>
      </p:sp>
      <p:sp>
        <p:nvSpPr>
          <p:cNvPr id="3" name="Содержимое 2"/>
          <p:cNvSpPr>
            <a:spLocks noGrp="1"/>
          </p:cNvSpPr>
          <p:nvPr>
            <p:ph sz="half" idx="1"/>
          </p:nvPr>
        </p:nvSpPr>
        <p:spPr>
          <a:xfrm>
            <a:off x="107504" y="0"/>
            <a:ext cx="3024336" cy="6858000"/>
          </a:xfrm>
        </p:spPr>
        <p:txBody>
          <a:bodyPr>
            <a:normAutofit fontScale="85000" lnSpcReduction="10000"/>
          </a:bodyPr>
          <a:lstStyle/>
          <a:p>
            <a:pPr>
              <a:buNone/>
            </a:pPr>
            <a:r>
              <a:rPr lang="ru-RU" dirty="0" smtClean="0"/>
              <a:t>   Сочельник в христианском мире считается исключительно семейным ужином. В этот день в доме царят покой, любовь и согласие. В старину стол посыпали сеном, затем постилали скатерть, в центре стола ставилось блюдо с сочивом и другие блюда. Достаточно было и напитков. В храмах в эти праздничные вечерние часы шло торжественное богослужение.</a:t>
            </a:r>
          </a:p>
          <a:p>
            <a:endParaRPr lang="ru-RU" dirty="0"/>
          </a:p>
        </p:txBody>
      </p:sp>
      <p:pic>
        <p:nvPicPr>
          <p:cNvPr id="6" name="Picture 2" descr="C:\Documents and Settings\Татьяна\Рабочий стол\2803.jpg"/>
          <p:cNvPicPr>
            <a:picLocks noGrp="1" noChangeAspect="1" noChangeArrowheads="1"/>
          </p:cNvPicPr>
          <p:nvPr>
            <p:ph sz="half" idx="2"/>
          </p:nvPr>
        </p:nvPicPr>
        <p:blipFill>
          <a:blip r:embed="rId3" cstate="screen"/>
          <a:srcRect/>
          <a:stretch>
            <a:fillRect/>
          </a:stretch>
        </p:blipFill>
        <p:spPr bwMode="auto">
          <a:xfrm>
            <a:off x="3033166" y="0"/>
            <a:ext cx="6110834" cy="4221088"/>
          </a:xfrm>
          <a:prstGeom prst="round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91880" y="152400"/>
            <a:ext cx="5194920" cy="1476400"/>
          </a:xfrm>
        </p:spPr>
        <p:txBody>
          <a:bodyPr>
            <a:noAutofit/>
          </a:bodyPr>
          <a:lstStyle/>
          <a:p>
            <a:r>
              <a:rPr lang="ru-RU" sz="3200" dirty="0" smtClean="0"/>
              <a:t>Вечер 6 января назывался также «коляды».</a:t>
            </a:r>
            <a:endParaRPr lang="ru-RU" sz="3200" dirty="0"/>
          </a:p>
        </p:txBody>
      </p:sp>
      <p:sp>
        <p:nvSpPr>
          <p:cNvPr id="3" name="Содержимое 2"/>
          <p:cNvSpPr>
            <a:spLocks noGrp="1"/>
          </p:cNvSpPr>
          <p:nvPr>
            <p:ph sz="half" idx="1"/>
          </p:nvPr>
        </p:nvSpPr>
        <p:spPr>
          <a:xfrm>
            <a:off x="251520" y="548680"/>
            <a:ext cx="2808312" cy="6120680"/>
          </a:xfrm>
        </p:spPr>
        <p:txBody>
          <a:bodyPr>
            <a:normAutofit fontScale="62500" lnSpcReduction="20000"/>
          </a:bodyPr>
          <a:lstStyle/>
          <a:p>
            <a:endParaRPr lang="ru-RU" dirty="0" smtClean="0"/>
          </a:p>
          <a:p>
            <a:pPr>
              <a:buNone/>
            </a:pPr>
            <a:r>
              <a:rPr lang="ru-RU" dirty="0" smtClean="0"/>
              <a:t>     Коляда, коляда!                     А бывает коляда</a:t>
            </a:r>
            <a:br>
              <a:rPr lang="ru-RU" dirty="0" smtClean="0"/>
            </a:br>
            <a:r>
              <a:rPr lang="ru-RU" dirty="0" smtClean="0"/>
              <a:t>Накануне Рождества!</a:t>
            </a:r>
          </a:p>
          <a:p>
            <a:pPr>
              <a:buNone/>
            </a:pPr>
            <a:r>
              <a:rPr lang="ru-RU" dirty="0" smtClean="0"/>
              <a:t/>
            </a:r>
            <a:br>
              <a:rPr lang="ru-RU" dirty="0" smtClean="0"/>
            </a:br>
            <a:r>
              <a:rPr lang="ru-RU" dirty="0" smtClean="0"/>
              <a:t>Коляда пришла —</a:t>
            </a:r>
            <a:br>
              <a:rPr lang="ru-RU" dirty="0" smtClean="0"/>
            </a:br>
            <a:r>
              <a:rPr lang="ru-RU" dirty="0" smtClean="0"/>
              <a:t>Рождество принесла!</a:t>
            </a:r>
            <a:br>
              <a:rPr lang="ru-RU" dirty="0" smtClean="0"/>
            </a:br>
            <a:r>
              <a:rPr lang="ru-RU" dirty="0" smtClean="0"/>
              <a:t>А дай Бог тому,</a:t>
            </a:r>
            <a:br>
              <a:rPr lang="ru-RU" dirty="0" smtClean="0"/>
            </a:br>
            <a:r>
              <a:rPr lang="ru-RU" dirty="0" smtClean="0"/>
              <a:t>Кто в этом дому:</a:t>
            </a:r>
            <a:br>
              <a:rPr lang="ru-RU" dirty="0" smtClean="0"/>
            </a:br>
            <a:r>
              <a:rPr lang="ru-RU" dirty="0" smtClean="0"/>
              <a:t>Ему рожь густа,</a:t>
            </a:r>
            <a:br>
              <a:rPr lang="ru-RU" dirty="0" smtClean="0"/>
            </a:br>
            <a:r>
              <a:rPr lang="ru-RU" dirty="0" smtClean="0"/>
              <a:t>Рожь ужиниста!</a:t>
            </a:r>
            <a:br>
              <a:rPr lang="ru-RU" dirty="0" smtClean="0"/>
            </a:br>
            <a:r>
              <a:rPr lang="ru-RU" dirty="0" smtClean="0"/>
              <a:t>Ему с колосу осьминка,</a:t>
            </a:r>
            <a:br>
              <a:rPr lang="ru-RU" dirty="0" smtClean="0"/>
            </a:br>
            <a:r>
              <a:rPr lang="ru-RU" dirty="0" smtClean="0"/>
              <a:t>Из зерна ему коврига,</a:t>
            </a:r>
            <a:br>
              <a:rPr lang="ru-RU" dirty="0" smtClean="0"/>
            </a:br>
            <a:r>
              <a:rPr lang="ru-RU" dirty="0" smtClean="0"/>
              <a:t>Из полузерна — пирог!</a:t>
            </a:r>
            <a:br>
              <a:rPr lang="ru-RU" dirty="0" smtClean="0"/>
            </a:br>
            <a:r>
              <a:rPr lang="ru-RU" dirty="0" smtClean="0"/>
              <a:t>Наделил бы вас Господь</a:t>
            </a:r>
            <a:br>
              <a:rPr lang="ru-RU" dirty="0" smtClean="0"/>
            </a:br>
            <a:r>
              <a:rPr lang="ru-RU" dirty="0" smtClean="0"/>
              <a:t>И житьем, и бытьем,</a:t>
            </a:r>
            <a:br>
              <a:rPr lang="ru-RU" dirty="0" smtClean="0"/>
            </a:br>
            <a:r>
              <a:rPr lang="ru-RU" dirty="0" smtClean="0"/>
              <a:t>И богатством!</a:t>
            </a:r>
            <a:br>
              <a:rPr lang="ru-RU" dirty="0" smtClean="0"/>
            </a:br>
            <a:r>
              <a:rPr lang="ru-RU" dirty="0" smtClean="0"/>
              <a:t>И создай вам, Господи,</a:t>
            </a:r>
            <a:br>
              <a:rPr lang="ru-RU" dirty="0" smtClean="0"/>
            </a:br>
            <a:r>
              <a:rPr lang="ru-RU" dirty="0" smtClean="0"/>
              <a:t>Еще лучше того!</a:t>
            </a:r>
            <a:br>
              <a:rPr lang="ru-RU" dirty="0" smtClean="0"/>
            </a:br>
            <a:r>
              <a:rPr lang="ru-RU" dirty="0" smtClean="0"/>
              <a:t/>
            </a:r>
            <a:br>
              <a:rPr lang="ru-RU" dirty="0" smtClean="0"/>
            </a:br>
            <a:r>
              <a:rPr lang="ru-RU" dirty="0" smtClean="0"/>
              <a:t>Дай вам, Господи,</a:t>
            </a:r>
            <a:br>
              <a:rPr lang="ru-RU" dirty="0" smtClean="0"/>
            </a:br>
            <a:r>
              <a:rPr lang="ru-RU" dirty="0" smtClean="0"/>
              <a:t>Скота, живота,</a:t>
            </a:r>
            <a:br>
              <a:rPr lang="ru-RU" dirty="0" smtClean="0"/>
            </a:br>
            <a:r>
              <a:rPr lang="ru-RU" dirty="0" smtClean="0"/>
              <a:t>корову с теленочком,</a:t>
            </a:r>
            <a:br>
              <a:rPr lang="ru-RU" dirty="0" smtClean="0"/>
            </a:br>
            <a:r>
              <a:rPr lang="ru-RU" dirty="0" smtClean="0"/>
              <a:t>овцу с ягненочком,</a:t>
            </a:r>
            <a:br>
              <a:rPr lang="ru-RU" dirty="0" smtClean="0"/>
            </a:br>
            <a:r>
              <a:rPr lang="ru-RU" dirty="0" smtClean="0"/>
              <a:t>лошадь с жеребеночком,</a:t>
            </a:r>
            <a:br>
              <a:rPr lang="ru-RU" dirty="0" smtClean="0"/>
            </a:br>
            <a:r>
              <a:rPr lang="ru-RU" dirty="0" smtClean="0"/>
              <a:t>свинью с поросеночком!</a:t>
            </a:r>
            <a:br>
              <a:rPr lang="ru-RU" dirty="0" smtClean="0"/>
            </a:br>
            <a:r>
              <a:rPr lang="ru-RU" b="1" dirty="0" smtClean="0"/>
              <a:t/>
            </a:r>
            <a:br>
              <a:rPr lang="ru-RU" b="1" dirty="0" smtClean="0"/>
            </a:br>
            <a:endParaRPr lang="ru-RU" dirty="0"/>
          </a:p>
        </p:txBody>
      </p:sp>
      <p:sp>
        <p:nvSpPr>
          <p:cNvPr id="5" name="Содержимое 4"/>
          <p:cNvSpPr>
            <a:spLocks noGrp="1"/>
          </p:cNvSpPr>
          <p:nvPr>
            <p:ph sz="half" idx="2"/>
          </p:nvPr>
        </p:nvSpPr>
        <p:spPr>
          <a:xfrm>
            <a:off x="4644008" y="3068960"/>
            <a:ext cx="4059936" cy="2987824"/>
          </a:xfrm>
        </p:spPr>
        <p:txBody>
          <a:bodyPr>
            <a:normAutofit fontScale="62500" lnSpcReduction="20000"/>
          </a:bodyPr>
          <a:lstStyle/>
          <a:p>
            <a:pPr lvl="4"/>
            <a:r>
              <a:rPr lang="ru-RU" dirty="0" smtClean="0"/>
              <a:t> </a:t>
            </a:r>
            <a:endParaRPr lang="ru-RU" dirty="0"/>
          </a:p>
        </p:txBody>
      </p:sp>
      <p:pic>
        <p:nvPicPr>
          <p:cNvPr id="6" name="Содержимое 3" descr="http://ia15.odnoklassniki.ru/getImage?photoId=169625901295&amp;photoType=0">
            <a:hlinkClick r:id="rId3"/>
          </p:cNvPr>
          <p:cNvPicPr>
            <a:picLocks/>
          </p:cNvPicPr>
          <p:nvPr/>
        </p:nvPicPr>
        <p:blipFill>
          <a:blip r:embed="rId4" cstate="screen"/>
          <a:stretch>
            <a:fillRect/>
          </a:stretch>
        </p:blipFill>
        <p:spPr bwMode="auto">
          <a:xfrm>
            <a:off x="3131840" y="2276872"/>
            <a:ext cx="6012160" cy="4581128"/>
          </a:xfrm>
          <a:prstGeom prst="roundRect">
            <a:avLst/>
          </a:prstGeom>
          <a:noFill/>
          <a:ln w="9525">
            <a:solidFill>
              <a:srgbClr val="00B0F0"/>
            </a:solidFill>
            <a:miter lim="800000"/>
            <a:headEnd/>
            <a:tailEnd/>
          </a:ln>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1394</TotalTime>
  <Words>1052</Words>
  <Application>Microsoft Office PowerPoint</Application>
  <PresentationFormat>Экран (4:3)</PresentationFormat>
  <Paragraphs>77</Paragraphs>
  <Slides>24</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Бумажная</vt:lpstr>
      <vt:lpstr>Празднование Рождества   на Руси</vt:lpstr>
      <vt:lpstr>Слайд 2</vt:lpstr>
      <vt:lpstr>Празднование Рождества на Руси</vt:lpstr>
      <vt:lpstr>  Рождественская ёлка</vt:lpstr>
      <vt:lpstr>     Милосердие</vt:lpstr>
      <vt:lpstr>Рождественский стол</vt:lpstr>
      <vt:lpstr>                      Сочиво</vt:lpstr>
      <vt:lpstr>Торжественное богослужение</vt:lpstr>
      <vt:lpstr>Вечер 6 января назывался также «коляды».</vt:lpstr>
      <vt:lpstr>    Святки</vt:lpstr>
      <vt:lpstr>Щедрые дары</vt:lpstr>
      <vt:lpstr>Слайд 12</vt:lpstr>
      <vt:lpstr>Свеча на окне</vt:lpstr>
      <vt:lpstr>Будьте милосердны</vt:lpstr>
      <vt:lpstr>        Ряженые</vt:lpstr>
      <vt:lpstr>Слайд 16</vt:lpstr>
      <vt:lpstr>Рождественский  вертеп</vt:lpstr>
      <vt:lpstr>Вертепный театр</vt:lpstr>
      <vt:lpstr>Слайд 19</vt:lpstr>
      <vt:lpstr>   Собор Пресвятой Богородицы </vt:lpstr>
      <vt:lpstr>  С нами БОГ!</vt:lpstr>
      <vt:lpstr>ПРАЗДНИК МИРА</vt:lpstr>
      <vt:lpstr>Слайд 23</vt:lpstr>
      <vt:lpstr>Источники информации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Рождество Христово</dc:title>
  <cp:lastModifiedBy>Проняткина Т.В.</cp:lastModifiedBy>
  <cp:revision>148</cp:revision>
  <dcterms:modified xsi:type="dcterms:W3CDTF">2012-02-23T19:52:09Z</dcterms:modified>
</cp:coreProperties>
</file>