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56" r:id="rId2"/>
    <p:sldId id="265" r:id="rId3"/>
    <p:sldId id="257" r:id="rId4"/>
    <p:sldId id="287" r:id="rId5"/>
    <p:sldId id="303" r:id="rId6"/>
    <p:sldId id="313" r:id="rId7"/>
    <p:sldId id="300" r:id="rId8"/>
    <p:sldId id="312" r:id="rId9"/>
    <p:sldId id="267" r:id="rId10"/>
    <p:sldId id="311" r:id="rId11"/>
    <p:sldId id="327" r:id="rId12"/>
    <p:sldId id="328" r:id="rId13"/>
    <p:sldId id="284" r:id="rId14"/>
    <p:sldId id="319" r:id="rId15"/>
    <p:sldId id="324" r:id="rId16"/>
    <p:sldId id="285" r:id="rId17"/>
    <p:sldId id="307" r:id="rId18"/>
    <p:sldId id="292" r:id="rId19"/>
    <p:sldId id="329" r:id="rId20"/>
    <p:sldId id="268" r:id="rId21"/>
    <p:sldId id="293" r:id="rId22"/>
    <p:sldId id="263" r:id="rId23"/>
    <p:sldId id="320" r:id="rId24"/>
    <p:sldId id="309"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A67B3F-9C12-4A05-84BA-E37E19F3A726}" type="datetimeFigureOut">
              <a:rPr lang="ru-RU" smtClean="0"/>
              <a:pPr/>
              <a:t>23.02.2012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F420AB-A455-4485-8082-638A254A2D5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FF420AB-A455-4485-8082-638A254A2D55}" type="slidenum">
              <a:rPr lang="ru-RU" smtClean="0"/>
              <a:pPr/>
              <a:t>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FF420AB-A455-4485-8082-638A254A2D55}" type="slidenum">
              <a:rPr lang="ru-RU" smtClean="0"/>
              <a:pPr/>
              <a:t>13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FF420AB-A455-4485-8082-638A254A2D55}" type="slidenum">
              <a:rPr lang="ru-RU" smtClean="0"/>
              <a:pPr/>
              <a:t>14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FF420AB-A455-4485-8082-638A254A2D55}" type="slidenum">
              <a:rPr lang="ru-RU" smtClean="0"/>
              <a:pPr/>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23.02.2012</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23.02.2012</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23.02.2012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23.02.2012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23.02.2012</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23.02.2012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23.02.2012</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23.02.2012</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23.02.2012</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odnoklassniki.ru/dk?st.cmd=altGroupMain&amp;st.groupId=oezqbddfqeohyooykmw0rkixhjvqssirfpdqocn&amp;cmd=PopLayerViewAltGroupPhoto&amp;tkn=3499&amp;st.layer.cmd=PopLayerViewAltGroupPhotoOuter&amp;st.layer.showNav=on&amp;st.layer.direction=off&amp;st.layer.completeChunk=off&amp;st.layer.photoId=284611645208&amp;st.layer.photoIds=284613344280;284611645208;284611293976;284272965144;284272590360;284272464408;284272259096;284271859992;284271650072;284271377688;284271102744;284270866456;284270636312;284270280984;284269424920;284256579864;284256233240;284085115160;283312544024;283302068760;283300951320&amp;st.layer.photoIdx=1"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odnoklassniki.ru/dk?st.cmd=altGroupMain&amp;st.groupId=oezqbddfqeohyooykmw0rkixhjvqssirfpdqocn&amp;cmd=PopLayerViewAltGroupPhoto&amp;tkn=4933&amp;st.layer.cmd=PopLayerViewAltGroupPhotoOuter&amp;st.layer.showNav=on&amp;st.layer.direction=off&amp;st.layer.completeChunk=off&amp;st.layer.photoId=276796671768&amp;st.layer.photoIds=276823676184;276822759960;276820415256;276819549208;276818816024;276814747928;276814859800;276813364760;276812803608;276810088216;276808797720;276807894040;276806356248;276805053720;276803283224;276802724888;276798726936;276798152984;276796671768;276795228184;276793340952&amp;st.layer.photoIdx=18" TargetMode="External"/><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rojdestvo.paskha.ru/" TargetMode="External"/><Relationship Id="rId2" Type="http://schemas.openxmlformats.org/officeDocument/2006/relationships/hyperlink" Target="http://www.portal-slovo.r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7200" y="3699804"/>
            <a:ext cx="8305800" cy="2249476"/>
          </a:xfrm>
        </p:spPr>
        <p:txBody>
          <a:bodyPr/>
          <a:lstStyle/>
          <a:p>
            <a:pPr>
              <a:lnSpc>
                <a:spcPct val="80000"/>
              </a:lnSpc>
            </a:pPr>
            <a:r>
              <a:rPr lang="ru-RU" sz="2400" dirty="0" smtClean="0"/>
              <a:t>Сценарий внеклассного мероприятия  </a:t>
            </a:r>
          </a:p>
          <a:p>
            <a:pPr>
              <a:lnSpc>
                <a:spcPct val="80000"/>
              </a:lnSpc>
            </a:pPr>
            <a:r>
              <a:rPr lang="ru-RU" sz="2400" dirty="0" smtClean="0"/>
              <a:t>Автор: Пронякина Татьяна Владимировна, </a:t>
            </a:r>
          </a:p>
          <a:p>
            <a:pPr>
              <a:lnSpc>
                <a:spcPct val="80000"/>
              </a:lnSpc>
            </a:pPr>
            <a:r>
              <a:rPr lang="ru-RU" sz="2400" dirty="0" smtClean="0"/>
              <a:t>учитель русского языка и литературы </a:t>
            </a:r>
          </a:p>
          <a:p>
            <a:pPr>
              <a:lnSpc>
                <a:spcPct val="80000"/>
              </a:lnSpc>
            </a:pPr>
            <a:r>
              <a:rPr lang="ru-RU" sz="2400" dirty="0" smtClean="0"/>
              <a:t>МБОУ «СОШ №8» </a:t>
            </a:r>
          </a:p>
          <a:p>
            <a:pPr>
              <a:lnSpc>
                <a:spcPct val="80000"/>
              </a:lnSpc>
            </a:pPr>
            <a:r>
              <a:rPr lang="ru-RU" sz="2400" dirty="0" smtClean="0"/>
              <a:t>Наримановского района </a:t>
            </a:r>
          </a:p>
          <a:p>
            <a:pPr>
              <a:lnSpc>
                <a:spcPct val="80000"/>
              </a:lnSpc>
            </a:pPr>
            <a:r>
              <a:rPr lang="ru-RU" sz="2400" dirty="0" smtClean="0"/>
              <a:t>Астраханской  области</a:t>
            </a:r>
          </a:p>
          <a:p>
            <a:pPr>
              <a:lnSpc>
                <a:spcPct val="80000"/>
              </a:lnSpc>
            </a:pPr>
            <a:r>
              <a:rPr lang="en-US" sz="2400" dirty="0" smtClean="0"/>
              <a:t>E-mail</a:t>
            </a:r>
            <a:r>
              <a:rPr lang="ru-RU" sz="2400" dirty="0" smtClean="0"/>
              <a:t>:</a:t>
            </a:r>
            <a:r>
              <a:rPr lang="en-US" sz="2400" dirty="0" smtClean="0"/>
              <a:t> pronyakina@bk.ru</a:t>
            </a:r>
            <a:endParaRPr lang="ru-RU" sz="2400" dirty="0" smtClean="0"/>
          </a:p>
          <a:p>
            <a:endParaRPr lang="ru-RU" dirty="0"/>
          </a:p>
        </p:txBody>
      </p:sp>
      <p:sp>
        <p:nvSpPr>
          <p:cNvPr id="2" name="Заголовок 1"/>
          <p:cNvSpPr>
            <a:spLocks noGrp="1"/>
          </p:cNvSpPr>
          <p:nvPr>
            <p:ph type="ctrTitle"/>
          </p:nvPr>
        </p:nvSpPr>
        <p:spPr/>
        <p:txBody>
          <a:bodyPr/>
          <a:lstStyle/>
          <a:p>
            <a:r>
              <a:rPr lang="ru-RU" dirty="0" smtClean="0"/>
              <a:t>Рождество Христово</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9992" y="152400"/>
            <a:ext cx="4186808" cy="1219200"/>
          </a:xfrm>
        </p:spPr>
        <p:txBody>
          <a:bodyPr/>
          <a:lstStyle/>
          <a:p>
            <a:endParaRPr lang="ru-RU" dirty="0"/>
          </a:p>
        </p:txBody>
      </p:sp>
      <p:sp>
        <p:nvSpPr>
          <p:cNvPr id="3" name="Содержимое 2"/>
          <p:cNvSpPr>
            <a:spLocks noGrp="1"/>
          </p:cNvSpPr>
          <p:nvPr>
            <p:ph sz="half" idx="1"/>
          </p:nvPr>
        </p:nvSpPr>
        <p:spPr>
          <a:xfrm>
            <a:off x="457200" y="260648"/>
            <a:ext cx="3826768" cy="6408712"/>
          </a:xfrm>
        </p:spPr>
        <p:txBody>
          <a:bodyPr>
            <a:normAutofit lnSpcReduction="10000"/>
          </a:bodyPr>
          <a:lstStyle/>
          <a:p>
            <a:pPr>
              <a:buNone/>
            </a:pPr>
            <a:r>
              <a:rPr lang="ru-RU" dirty="0" smtClean="0"/>
              <a:t>    Когда Христос пришел  Мир принял своего Царя в пещере для скота. Только животные в зимнюю холодную ночь согревали Младенца своим дыханием. Они не дотронулись до пищи, чтобы в охапке сена, как в мягкой постели, Он мог бы укрыться от стужи. Младенец в Вифлеемской пещере источал дивный свет. </a:t>
            </a:r>
            <a:endParaRPr lang="ru-RU" dirty="0"/>
          </a:p>
        </p:txBody>
      </p:sp>
      <p:pic>
        <p:nvPicPr>
          <p:cNvPr id="1026" name="Picture 2" descr="C:\Documents and Settings\Татьяна\Рабочий стол\rx.jpg"/>
          <p:cNvPicPr>
            <a:picLocks noGrp="1" noChangeAspect="1" noChangeArrowheads="1"/>
          </p:cNvPicPr>
          <p:nvPr>
            <p:ph sz="half" idx="2"/>
          </p:nvPr>
        </p:nvPicPr>
        <p:blipFill>
          <a:blip r:embed="rId2" cstate="screen"/>
          <a:srcRect/>
          <a:stretch>
            <a:fillRect/>
          </a:stretch>
        </p:blipFill>
        <p:spPr bwMode="auto">
          <a:xfrm>
            <a:off x="4394835" y="1"/>
            <a:ext cx="4749165" cy="6858000"/>
          </a:xfrm>
          <a:prstGeom prst="rect">
            <a:avLst/>
          </a:prstGeom>
          <a:noFill/>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780928"/>
            <a:ext cx="8229600" cy="3315072"/>
          </a:xfrm>
        </p:spPr>
        <p:txBody>
          <a:bodyPr/>
          <a:lstStyle/>
          <a:p>
            <a:endParaRPr lang="ru-RU" dirty="0" smtClean="0"/>
          </a:p>
          <a:p>
            <a:pPr>
              <a:buNone/>
            </a:pPr>
            <a:endParaRPr lang="ru-RU" dirty="0" smtClean="0"/>
          </a:p>
          <a:p>
            <a:endParaRPr lang="ru-RU" dirty="0"/>
          </a:p>
        </p:txBody>
      </p:sp>
      <p:sp>
        <p:nvSpPr>
          <p:cNvPr id="3" name="Заголовок 2"/>
          <p:cNvSpPr>
            <a:spLocks noGrp="1"/>
          </p:cNvSpPr>
          <p:nvPr>
            <p:ph type="title"/>
          </p:nvPr>
        </p:nvSpPr>
        <p:spPr>
          <a:xfrm>
            <a:off x="457200" y="152400"/>
            <a:ext cx="8229600" cy="2916560"/>
          </a:xfrm>
        </p:spPr>
        <p:txBody>
          <a:bodyPr>
            <a:normAutofit/>
          </a:bodyPr>
          <a:lstStyle/>
          <a:p>
            <a:r>
              <a:rPr lang="ru-RU" dirty="0" smtClean="0">
                <a:solidFill>
                  <a:schemeClr val="tx1"/>
                </a:solidFill>
              </a:rPr>
              <a:t>Базилика Рождества Христова в Вифлееме.</a:t>
            </a:r>
            <a:r>
              <a:rPr lang="ru-RU" dirty="0" smtClean="0"/>
              <a:t> Святая Пещера Рождества, православный престол над местом рождения Спасителя</a:t>
            </a:r>
            <a:r>
              <a:rPr lang="ru-RU" dirty="0" smtClean="0">
                <a:solidFill>
                  <a:schemeClr val="tx1"/>
                </a:solidFill>
              </a:rPr>
              <a:t>.  </a:t>
            </a:r>
            <a:endParaRPr lang="ru-RU" dirty="0">
              <a:solidFill>
                <a:schemeClr val="tx1"/>
              </a:solidFill>
            </a:endParaRPr>
          </a:p>
        </p:txBody>
      </p:sp>
      <p:pic>
        <p:nvPicPr>
          <p:cNvPr id="4" name="Picture 2" descr="C:\Documents and Settings\Татьяна\Рабочий стол\800px-Nativity_Church15.jpg"/>
          <p:cNvPicPr>
            <a:picLocks noChangeAspect="1" noChangeArrowheads="1"/>
          </p:cNvPicPr>
          <p:nvPr/>
        </p:nvPicPr>
        <p:blipFill>
          <a:blip r:embed="rId2" cstate="screen"/>
          <a:srcRect/>
          <a:stretch>
            <a:fillRect/>
          </a:stretch>
        </p:blipFill>
        <p:spPr bwMode="auto">
          <a:xfrm>
            <a:off x="0" y="3483006"/>
            <a:ext cx="4788024" cy="3374994"/>
          </a:xfrm>
          <a:prstGeom prst="roundRect">
            <a:avLst/>
          </a:prstGeom>
          <a:noFill/>
          <a:ln>
            <a:solidFill>
              <a:srgbClr val="FFFF00"/>
            </a:solidFill>
          </a:ln>
        </p:spPr>
      </p:pic>
      <p:pic>
        <p:nvPicPr>
          <p:cNvPr id="5" name="Содержимое 6" descr="http://dg9.odnoklassniki.ru/getImage?photoId=284613344280&amp;photoType=0">
            <a:hlinkClick r:id="rId3"/>
          </p:cNvPr>
          <p:cNvPicPr>
            <a:picLocks/>
          </p:cNvPicPr>
          <p:nvPr/>
        </p:nvPicPr>
        <p:blipFill>
          <a:blip r:embed="rId4" cstate="screen"/>
          <a:srcRect/>
          <a:stretch>
            <a:fillRect/>
          </a:stretch>
        </p:blipFill>
        <p:spPr bwMode="auto">
          <a:xfrm>
            <a:off x="4679504" y="3284984"/>
            <a:ext cx="4464496" cy="3573016"/>
          </a:xfrm>
          <a:prstGeom prst="ellipse">
            <a:avLst/>
          </a:prstGeom>
          <a:noFill/>
          <a:ln w="9525">
            <a:solidFill>
              <a:srgbClr val="FFFF00"/>
            </a:solidFill>
            <a:miter lim="800000"/>
            <a:headEnd/>
            <a:tailEnd/>
          </a:ln>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724128" y="1124744"/>
            <a:ext cx="3024336" cy="1368152"/>
          </a:xfrm>
        </p:spPr>
        <p:txBody>
          <a:bodyPr>
            <a:normAutofit fontScale="90000"/>
          </a:bodyPr>
          <a:lstStyle/>
          <a:p>
            <a:pPr algn="r"/>
            <a:r>
              <a:rPr lang="ru-RU" dirty="0" smtClean="0"/>
              <a:t>Ясли Христовы</a:t>
            </a:r>
            <a:endParaRPr lang="ru-RU" dirty="0"/>
          </a:p>
        </p:txBody>
      </p:sp>
      <p:pic>
        <p:nvPicPr>
          <p:cNvPr id="75779" name="Picture 3" descr="C:\Documents and Settings\Татьяна\Рабочий стол\800px-The_Birth_Place_of_Jesus.jpg"/>
          <p:cNvPicPr>
            <a:picLocks noGrp="1" noChangeAspect="1" noChangeArrowheads="1"/>
          </p:cNvPicPr>
          <p:nvPr>
            <p:ph idx="1"/>
          </p:nvPr>
        </p:nvPicPr>
        <p:blipFill>
          <a:blip r:embed="rId2" cstate="screen"/>
          <a:srcRect/>
          <a:stretch>
            <a:fillRect/>
          </a:stretch>
        </p:blipFill>
        <p:spPr bwMode="auto">
          <a:xfrm>
            <a:off x="0" y="0"/>
            <a:ext cx="5470953" cy="3645024"/>
          </a:xfrm>
          <a:prstGeom prst="roundRect">
            <a:avLst/>
          </a:prstGeom>
          <a:noFill/>
          <a:ln>
            <a:solidFill>
              <a:srgbClr val="FFFF00"/>
            </a:solidFill>
          </a:ln>
        </p:spPr>
      </p:pic>
      <p:pic>
        <p:nvPicPr>
          <p:cNvPr id="75780" name="Picture 4" descr="C:\Documents and Settings\Татьяна\Рабочий стол\800px-Bethlehem_BW_5.jpg"/>
          <p:cNvPicPr>
            <a:picLocks noChangeAspect="1" noChangeArrowheads="1"/>
          </p:cNvPicPr>
          <p:nvPr/>
        </p:nvPicPr>
        <p:blipFill>
          <a:blip r:embed="rId3" cstate="screen"/>
          <a:srcRect/>
          <a:stretch>
            <a:fillRect/>
          </a:stretch>
        </p:blipFill>
        <p:spPr bwMode="auto">
          <a:xfrm>
            <a:off x="3707904" y="3140968"/>
            <a:ext cx="5547809" cy="3717032"/>
          </a:xfrm>
          <a:prstGeom prst="roundRect">
            <a:avLst/>
          </a:prstGeom>
          <a:noFill/>
          <a:ln>
            <a:solidFill>
              <a:srgbClr val="FFFF00"/>
            </a:solidFill>
          </a:ln>
        </p:spPr>
      </p:pic>
      <p:sp>
        <p:nvSpPr>
          <p:cNvPr id="8" name="TextBox 7"/>
          <p:cNvSpPr txBox="1"/>
          <p:nvPr/>
        </p:nvSpPr>
        <p:spPr>
          <a:xfrm>
            <a:off x="179512" y="4221088"/>
            <a:ext cx="3456384" cy="1938992"/>
          </a:xfrm>
          <a:prstGeom prst="rect">
            <a:avLst/>
          </a:prstGeom>
          <a:noFill/>
        </p:spPr>
        <p:txBody>
          <a:bodyPr wrap="square" rtlCol="0">
            <a:spAutoFit/>
          </a:bodyPr>
          <a:lstStyle/>
          <a:p>
            <a:r>
              <a:rPr lang="ru-RU" sz="2400" dirty="0" smtClean="0"/>
              <a:t>Серебряная звезда </a:t>
            </a:r>
          </a:p>
          <a:p>
            <a:r>
              <a:rPr lang="ru-RU" sz="2400" dirty="0" smtClean="0"/>
              <a:t>под престолом отмечает</a:t>
            </a:r>
          </a:p>
          <a:p>
            <a:r>
              <a:rPr lang="ru-RU" sz="2400" dirty="0" smtClean="0"/>
              <a:t> место, где родился </a:t>
            </a:r>
          </a:p>
          <a:p>
            <a:r>
              <a:rPr lang="ru-RU" sz="2400" dirty="0" smtClean="0"/>
              <a:t>Иисус Христос</a:t>
            </a:r>
            <a:endParaRPr lang="ru-RU" sz="2400" dirty="0"/>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972344"/>
          </a:xfrm>
        </p:spPr>
        <p:txBody>
          <a:bodyPr/>
          <a:lstStyle/>
          <a:p>
            <a:r>
              <a:rPr lang="ru-RU" dirty="0" smtClean="0"/>
              <a:t>           Поклонение пастухов</a:t>
            </a:r>
            <a:endParaRPr lang="ru-RU" dirty="0"/>
          </a:p>
        </p:txBody>
      </p:sp>
      <p:sp>
        <p:nvSpPr>
          <p:cNvPr id="3" name="Содержимое 2"/>
          <p:cNvSpPr>
            <a:spLocks noGrp="1"/>
          </p:cNvSpPr>
          <p:nvPr>
            <p:ph sz="half" idx="1"/>
          </p:nvPr>
        </p:nvSpPr>
        <p:spPr>
          <a:xfrm>
            <a:off x="457200" y="1340768"/>
            <a:ext cx="3826768" cy="5184576"/>
          </a:xfrm>
        </p:spPr>
        <p:txBody>
          <a:bodyPr>
            <a:normAutofit fontScale="85000" lnSpcReduction="20000"/>
          </a:bodyPr>
          <a:lstStyle/>
          <a:p>
            <a:pPr>
              <a:buNone/>
            </a:pPr>
            <a:r>
              <a:rPr lang="ru-RU" dirty="0" smtClean="0"/>
              <a:t>    Первыми гостями божественного младенца были   простые пастухи, которым Ангел возвестил о Рождестве Христовом: «Я возвещаю вам великую радость, которая будет всем людям: ибо ныне родился вам в городе Давидовом Спаситель, Который есть Христос Господь! И вот вам знак: вы найдете Младенца в пеленах, лежащего в яслях» (Лк 2,10-12). </a:t>
            </a:r>
            <a:br>
              <a:rPr lang="ru-RU" dirty="0" smtClean="0"/>
            </a:br>
            <a:r>
              <a:rPr lang="ru-RU" dirty="0" smtClean="0"/>
              <a:t/>
            </a:r>
            <a:br>
              <a:rPr lang="ru-RU" dirty="0" smtClean="0"/>
            </a:br>
            <a:r>
              <a:rPr lang="ru-RU" dirty="0" smtClean="0"/>
              <a:t> </a:t>
            </a:r>
            <a:endParaRPr lang="ru-RU" dirty="0"/>
          </a:p>
        </p:txBody>
      </p:sp>
      <p:pic>
        <p:nvPicPr>
          <p:cNvPr id="6" name="Picture 2" descr="C:\Documents and Settings\Татьяна\Рабочий стол\к Рождеству\Рожд. открытки\33.jpg"/>
          <p:cNvPicPr>
            <a:picLocks noGrp="1" noChangeAspect="1" noChangeArrowheads="1"/>
          </p:cNvPicPr>
          <p:nvPr>
            <p:ph sz="half" idx="2"/>
          </p:nvPr>
        </p:nvPicPr>
        <p:blipFill>
          <a:blip r:embed="rId3" cstate="screen"/>
          <a:srcRect/>
          <a:stretch>
            <a:fillRect/>
          </a:stretch>
        </p:blipFill>
        <p:spPr bwMode="auto">
          <a:xfrm>
            <a:off x="4352716" y="1052736"/>
            <a:ext cx="4781425" cy="5805264"/>
          </a:xfrm>
          <a:prstGeom prst="roundRect">
            <a:avLst/>
          </a:prstGeom>
          <a:noFill/>
        </p:spPr>
      </p:pic>
    </p:spTree>
  </p:cSld>
  <p:clrMapOvr>
    <a:masterClrMapping/>
  </p:clrMapOvr>
  <p:transition>
    <p:cut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2636912"/>
            <a:ext cx="7560840" cy="3960440"/>
          </a:xfrm>
        </p:spPr>
        <p:txBody>
          <a:bodyPr>
            <a:noAutofit/>
          </a:bodyPr>
          <a:lstStyle/>
          <a:p>
            <a:pPr>
              <a:buNone/>
            </a:pPr>
            <a:r>
              <a:rPr lang="ru-RU" sz="2400" dirty="0" smtClean="0"/>
              <a:t>    В это время, согласно апостолу Матфею, с дарами Царю Мира шли волхвы с востока (волхвы - древние мудрецы).  Они, последовав за её движением по небосводу,  пересекли несколько государств и прибыли  в Иерусалим</a:t>
            </a:r>
            <a:r>
              <a:rPr lang="ru-RU" sz="2400" dirty="0" smtClean="0">
                <a:solidFill>
                  <a:schemeClr val="tx1">
                    <a:lumMod val="95000"/>
                  </a:schemeClr>
                </a:solidFill>
              </a:rPr>
              <a:t>. </a:t>
            </a:r>
            <a:r>
              <a:rPr lang="ru-RU" sz="2400" dirty="0" smtClean="0"/>
              <a:t>Там они обратились к правящему государю этой страны,  Ироду, с вопросом, где  можно увидеть только что родившегося Царя Иудейского, очевидно, предполагая, что правитель должен быть связан с ним родственными узами.</a:t>
            </a:r>
          </a:p>
          <a:p>
            <a:pPr>
              <a:buNone/>
            </a:pPr>
            <a:r>
              <a:rPr lang="ru-RU" sz="2400" i="1" dirty="0" smtClean="0"/>
              <a:t> </a:t>
            </a:r>
            <a:endParaRPr lang="ru-RU" sz="2400" dirty="0" smtClean="0"/>
          </a:p>
          <a:p>
            <a:pPr>
              <a:buNone/>
            </a:pPr>
            <a:r>
              <a:rPr lang="ru-RU" sz="2400" dirty="0" smtClean="0"/>
              <a:t> </a:t>
            </a:r>
          </a:p>
          <a:p>
            <a:endParaRPr lang="ru-RU" sz="2400" dirty="0"/>
          </a:p>
        </p:txBody>
      </p:sp>
      <p:sp>
        <p:nvSpPr>
          <p:cNvPr id="6" name="Заголовок 5"/>
          <p:cNvSpPr>
            <a:spLocks noGrp="1"/>
          </p:cNvSpPr>
          <p:nvPr>
            <p:ph type="title"/>
          </p:nvPr>
        </p:nvSpPr>
        <p:spPr>
          <a:xfrm>
            <a:off x="5220072" y="152400"/>
            <a:ext cx="3466728" cy="2196480"/>
          </a:xfrm>
        </p:spPr>
        <p:txBody>
          <a:bodyPr/>
          <a:lstStyle/>
          <a:p>
            <a:pPr algn="r"/>
            <a:r>
              <a:rPr lang="ru-RU" dirty="0" smtClean="0"/>
              <a:t>Вифлеемская звезда</a:t>
            </a:r>
            <a:endParaRPr lang="ru-RU" dirty="0"/>
          </a:p>
        </p:txBody>
      </p:sp>
      <p:pic>
        <p:nvPicPr>
          <p:cNvPr id="5" name="Picture 2" descr="C:\Documents and Settings\Татьяна\Рабочий стол\Wisemen.gif"/>
          <p:cNvPicPr>
            <a:picLocks noGrp="1" noChangeAspect="1" noChangeArrowheads="1"/>
          </p:cNvPicPr>
          <p:nvPr>
            <p:ph sz="half" idx="4294967295"/>
          </p:nvPr>
        </p:nvPicPr>
        <p:blipFill>
          <a:blip r:embed="rId3" cstate="screen"/>
          <a:srcRect/>
          <a:stretch>
            <a:fillRect/>
          </a:stretch>
        </p:blipFill>
        <p:spPr bwMode="auto">
          <a:xfrm>
            <a:off x="107504" y="188640"/>
            <a:ext cx="5436097" cy="2420888"/>
          </a:xfrm>
          <a:prstGeom prst="ellipse">
            <a:avLst/>
          </a:prstGeom>
          <a:noFill/>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52400"/>
            <a:ext cx="3754760" cy="1219200"/>
          </a:xfrm>
        </p:spPr>
        <p:txBody>
          <a:bodyPr>
            <a:normAutofit fontScale="90000"/>
          </a:bodyPr>
          <a:lstStyle/>
          <a:p>
            <a:r>
              <a:rPr lang="ru-RU" dirty="0" smtClean="0"/>
              <a:t>Поклонение волхвов</a:t>
            </a:r>
            <a:endParaRPr lang="ru-RU" dirty="0"/>
          </a:p>
        </p:txBody>
      </p:sp>
      <p:sp>
        <p:nvSpPr>
          <p:cNvPr id="5" name="Содержимое 4"/>
          <p:cNvSpPr>
            <a:spLocks noGrp="1"/>
          </p:cNvSpPr>
          <p:nvPr>
            <p:ph sz="half" idx="1"/>
          </p:nvPr>
        </p:nvSpPr>
        <p:spPr>
          <a:xfrm>
            <a:off x="457200" y="1524000"/>
            <a:ext cx="3754760" cy="5001344"/>
          </a:xfrm>
        </p:spPr>
        <p:txBody>
          <a:bodyPr>
            <a:normAutofit fontScale="85000" lnSpcReduction="20000"/>
          </a:bodyPr>
          <a:lstStyle/>
          <a:p>
            <a:pPr>
              <a:buNone/>
            </a:pPr>
            <a:r>
              <a:rPr lang="ru-RU" dirty="0" smtClean="0"/>
              <a:t>    Ирод встревожился этим известием, но вида не показал и вежливо проводил волхвов из дворца, попросив их, когда они найдут Царя, сообщить ему, где он находится, </a:t>
            </a:r>
            <a:r>
              <a:rPr lang="ru-RU" i="1" dirty="0" smtClean="0">
                <a:solidFill>
                  <a:srgbClr val="FF0000"/>
                </a:solidFill>
              </a:rPr>
              <a:t>«чтобы и мне пойти поклониться Ему»</a:t>
            </a:r>
            <a:r>
              <a:rPr lang="ru-RU" dirty="0" smtClean="0"/>
              <a:t>. Путешественники покинули Иерусалим и последовали дальше за путеводной звездой, которая привела их в  Вифлеем. Там они нашли Марию с младенцем, поклонились ему и принесли дары.</a:t>
            </a:r>
          </a:p>
          <a:p>
            <a:endParaRPr lang="ru-RU" dirty="0"/>
          </a:p>
        </p:txBody>
      </p:sp>
      <p:pic>
        <p:nvPicPr>
          <p:cNvPr id="7" name="Picture 4" descr="C:\Documents and Settings\Татьяна\Рабочий стол\holy-virgin_(40).jpg"/>
          <p:cNvPicPr>
            <a:picLocks noGrp="1" noChangeAspect="1" noChangeArrowheads="1"/>
          </p:cNvPicPr>
          <p:nvPr>
            <p:ph sz="half" idx="2"/>
          </p:nvPr>
        </p:nvPicPr>
        <p:blipFill>
          <a:blip r:embed="rId3" cstate="screen"/>
          <a:srcRect/>
          <a:stretch>
            <a:fillRect/>
          </a:stretch>
        </p:blipFill>
        <p:spPr bwMode="auto">
          <a:xfrm>
            <a:off x="4323029" y="-12466"/>
            <a:ext cx="4820971" cy="6870466"/>
          </a:xfrm>
          <a:prstGeom prst="rect">
            <a:avLst/>
          </a:prstGeom>
          <a:noFill/>
        </p:spPr>
      </p:pic>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60032" y="274638"/>
            <a:ext cx="3826768" cy="1642194"/>
          </a:xfrm>
        </p:spPr>
        <p:txBody>
          <a:bodyPr>
            <a:normAutofit fontScale="90000"/>
          </a:bodyPr>
          <a:lstStyle/>
          <a:p>
            <a:r>
              <a:rPr lang="ru-RU" dirty="0" smtClean="0"/>
              <a:t/>
            </a:r>
            <a:br>
              <a:rPr lang="ru-RU" dirty="0" smtClean="0"/>
            </a:br>
            <a:r>
              <a:rPr lang="ru-RU" dirty="0" smtClean="0"/>
              <a:t>Поклонение           волхвов</a:t>
            </a:r>
            <a:endParaRPr lang="ru-RU" dirty="0"/>
          </a:p>
        </p:txBody>
      </p:sp>
      <p:sp>
        <p:nvSpPr>
          <p:cNvPr id="3" name="Содержимое 2"/>
          <p:cNvSpPr>
            <a:spLocks noGrp="1"/>
          </p:cNvSpPr>
          <p:nvPr>
            <p:ph sz="half" idx="1"/>
          </p:nvPr>
        </p:nvSpPr>
        <p:spPr>
          <a:xfrm>
            <a:off x="251520" y="260648"/>
            <a:ext cx="2880320" cy="6264696"/>
          </a:xfrm>
        </p:spPr>
        <p:txBody>
          <a:bodyPr>
            <a:normAutofit fontScale="85000" lnSpcReduction="10000"/>
          </a:bodyPr>
          <a:lstStyle/>
          <a:p>
            <a:endParaRPr lang="ru-RU" dirty="0" smtClean="0"/>
          </a:p>
          <a:p>
            <a:pPr>
              <a:buNone/>
            </a:pPr>
            <a:r>
              <a:rPr lang="ru-RU" dirty="0" smtClean="0"/>
              <a:t/>
            </a:r>
            <a:br>
              <a:rPr lang="ru-RU" dirty="0" smtClean="0"/>
            </a:br>
            <a:r>
              <a:rPr lang="ru-RU" dirty="0" smtClean="0"/>
              <a:t>Волхвы принесли Младенцу дары: </a:t>
            </a:r>
            <a:r>
              <a:rPr lang="ru-RU" dirty="0" smtClean="0">
                <a:solidFill>
                  <a:srgbClr val="FF0000"/>
                </a:solidFill>
              </a:rPr>
              <a:t>золото, ладан и смирну</a:t>
            </a:r>
            <a:r>
              <a:rPr lang="ru-RU" dirty="0" smtClean="0"/>
              <a:t>. Эти дары имели глубокий смысл: золото принесли как Царю в виде дани, ладан как Богу, а смирну как человеку, который должен умереть (смирной в те далекие времена помазывали умерших). </a:t>
            </a:r>
            <a:br>
              <a:rPr lang="ru-RU" dirty="0" smtClean="0"/>
            </a:br>
            <a:endParaRPr lang="ru-RU" dirty="0"/>
          </a:p>
        </p:txBody>
      </p:sp>
      <p:pic>
        <p:nvPicPr>
          <p:cNvPr id="5" name="Picture 2" descr="C:\Documents and Settings\Татьяна\Рабочий стол\к Рождеству\Рожд. открытки\15.jpg"/>
          <p:cNvPicPr>
            <a:picLocks noGrp="1" noChangeAspect="1" noChangeArrowheads="1"/>
          </p:cNvPicPr>
          <p:nvPr>
            <p:ph sz="half" idx="2"/>
          </p:nvPr>
        </p:nvPicPr>
        <p:blipFill>
          <a:blip r:embed="rId2" cstate="screen"/>
          <a:srcRect/>
          <a:stretch>
            <a:fillRect/>
          </a:stretch>
        </p:blipFill>
        <p:spPr bwMode="auto">
          <a:xfrm>
            <a:off x="3305175" y="2708920"/>
            <a:ext cx="5829219" cy="3672408"/>
          </a:xfrm>
          <a:prstGeom prst="roundRect">
            <a:avLst/>
          </a:prstGeom>
          <a:noFill/>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44008" y="152400"/>
            <a:ext cx="3888432" cy="1116360"/>
          </a:xfrm>
        </p:spPr>
        <p:txBody>
          <a:bodyPr>
            <a:normAutofit/>
          </a:bodyPr>
          <a:lstStyle/>
          <a:p>
            <a:endParaRPr lang="ru-RU" dirty="0"/>
          </a:p>
        </p:txBody>
      </p:sp>
      <p:sp>
        <p:nvSpPr>
          <p:cNvPr id="2" name="Содержимое 1"/>
          <p:cNvSpPr>
            <a:spLocks noGrp="1"/>
          </p:cNvSpPr>
          <p:nvPr>
            <p:ph sz="half" idx="1"/>
          </p:nvPr>
        </p:nvSpPr>
        <p:spPr>
          <a:xfrm>
            <a:off x="457200" y="404664"/>
            <a:ext cx="3466728" cy="6453336"/>
          </a:xfrm>
        </p:spPr>
        <p:txBody>
          <a:bodyPr>
            <a:normAutofit fontScale="92500" lnSpcReduction="20000"/>
          </a:bodyPr>
          <a:lstStyle/>
          <a:p>
            <a:r>
              <a:rPr lang="ru-RU" dirty="0" smtClean="0"/>
              <a:t>По преданию, один из волхвов был перс, другой — араб, третий – эфиоп. Их звали — Гаспар, Мельхиор и Валтасар. </a:t>
            </a:r>
          </a:p>
          <a:p>
            <a:r>
              <a:rPr lang="ru-RU" dirty="0" smtClean="0"/>
              <a:t>После поклонения Иисусу волхвы спустя тридцать с лишним лет приняли Крещение от апостола Фомы и сами сделались проповедниками.</a:t>
            </a:r>
          </a:p>
          <a:p>
            <a:r>
              <a:rPr lang="ru-RU" dirty="0" smtClean="0"/>
              <a:t> Их мощи были обнаружены в III веке и сейчас находятся в Кельнском соборе Германии.</a:t>
            </a:r>
          </a:p>
          <a:p>
            <a:endParaRPr lang="ru-RU" dirty="0"/>
          </a:p>
        </p:txBody>
      </p:sp>
      <p:pic>
        <p:nvPicPr>
          <p:cNvPr id="3074" name="Picture 2" descr="C:\Documents and Settings\Татьяна\Рабочий стол\img124-vi.jpg"/>
          <p:cNvPicPr>
            <a:picLocks noGrp="1" noChangeAspect="1" noChangeArrowheads="1"/>
          </p:cNvPicPr>
          <p:nvPr>
            <p:ph sz="half" idx="2"/>
          </p:nvPr>
        </p:nvPicPr>
        <p:blipFill>
          <a:blip r:embed="rId2" cstate="screen"/>
          <a:srcRect/>
          <a:stretch>
            <a:fillRect/>
          </a:stretch>
        </p:blipFill>
        <p:spPr bwMode="auto">
          <a:xfrm>
            <a:off x="4283461" y="0"/>
            <a:ext cx="4860539" cy="3240360"/>
          </a:xfrm>
          <a:prstGeom prst="roundRect">
            <a:avLst/>
          </a:prstGeom>
          <a:noFill/>
        </p:spPr>
      </p:pic>
      <p:pic>
        <p:nvPicPr>
          <p:cNvPr id="7" name="Рисунок 6" descr="http://dg9.odnoklassniki.ru/getImage?photoId=276798152984&amp;photoType=0">
            <a:hlinkClick r:id="rId3"/>
          </p:cNvPr>
          <p:cNvPicPr/>
          <p:nvPr/>
        </p:nvPicPr>
        <p:blipFill>
          <a:blip r:embed="rId4" cstate="screen"/>
          <a:srcRect/>
          <a:stretch>
            <a:fillRect/>
          </a:stretch>
        </p:blipFill>
        <p:spPr bwMode="auto">
          <a:xfrm>
            <a:off x="4283968" y="3212976"/>
            <a:ext cx="2736304" cy="3645024"/>
          </a:xfrm>
          <a:prstGeom prst="ellipse">
            <a:avLst/>
          </a:prstGeom>
          <a:noFill/>
          <a:ln w="9525">
            <a:noFill/>
            <a:miter lim="800000"/>
            <a:headEnd/>
            <a:tailEnd/>
          </a:ln>
        </p:spPr>
      </p:pic>
      <p:sp>
        <p:nvSpPr>
          <p:cNvPr id="8" name="TextBox 7"/>
          <p:cNvSpPr txBox="1"/>
          <p:nvPr/>
        </p:nvSpPr>
        <p:spPr>
          <a:xfrm>
            <a:off x="6300192" y="4869160"/>
            <a:ext cx="2376265" cy="1477328"/>
          </a:xfrm>
          <a:prstGeom prst="rect">
            <a:avLst/>
          </a:prstGeom>
          <a:noFill/>
        </p:spPr>
        <p:txBody>
          <a:bodyPr wrap="square" rtlCol="0">
            <a:spAutoFit/>
          </a:bodyPr>
          <a:lstStyle/>
          <a:p>
            <a:endParaRPr lang="ru-RU" dirty="0" smtClean="0"/>
          </a:p>
          <a:p>
            <a:endParaRPr lang="ru-RU" dirty="0" smtClean="0"/>
          </a:p>
          <a:p>
            <a:endParaRPr lang="ru-RU" dirty="0" smtClean="0"/>
          </a:p>
          <a:p>
            <a:pPr algn="ctr"/>
            <a:r>
              <a:rPr lang="ru-RU" dirty="0" smtClean="0"/>
              <a:t>       Кёльнский    собор</a:t>
            </a:r>
            <a:endParaRPr lang="ru-RU"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5292080" cy="778098"/>
          </a:xfrm>
        </p:spPr>
        <p:txBody>
          <a:bodyPr>
            <a:normAutofit/>
          </a:bodyPr>
          <a:lstStyle/>
          <a:p>
            <a:r>
              <a:rPr lang="ru-RU" dirty="0" smtClean="0"/>
              <a:t>Избиение младенцев </a:t>
            </a:r>
            <a:endParaRPr lang="ru-RU" dirty="0"/>
          </a:p>
        </p:txBody>
      </p:sp>
      <p:pic>
        <p:nvPicPr>
          <p:cNvPr id="2050" name="Picture 2" descr="C:\Documents and Settings\Татьяна\Рабочий стол\300px-Matteo_di_Giovanni_002.jpg"/>
          <p:cNvPicPr>
            <a:picLocks noGrp="1" noChangeAspect="1" noChangeArrowheads="1"/>
          </p:cNvPicPr>
          <p:nvPr>
            <p:ph sz="half" idx="1"/>
          </p:nvPr>
        </p:nvPicPr>
        <p:blipFill>
          <a:blip r:embed="rId2" cstate="screen"/>
          <a:srcRect/>
          <a:stretch>
            <a:fillRect/>
          </a:stretch>
        </p:blipFill>
        <p:spPr bwMode="auto">
          <a:xfrm>
            <a:off x="0" y="1277888"/>
            <a:ext cx="5580112" cy="5580112"/>
          </a:xfrm>
          <a:prstGeom prst="roundRect">
            <a:avLst/>
          </a:prstGeom>
          <a:noFill/>
          <a:ln>
            <a:solidFill>
              <a:srgbClr val="00B0F0"/>
            </a:solidFill>
          </a:ln>
        </p:spPr>
      </p:pic>
      <p:sp>
        <p:nvSpPr>
          <p:cNvPr id="4" name="Содержимое 3"/>
          <p:cNvSpPr>
            <a:spLocks noGrp="1"/>
          </p:cNvSpPr>
          <p:nvPr>
            <p:ph sz="half" idx="2"/>
          </p:nvPr>
        </p:nvSpPr>
        <p:spPr>
          <a:xfrm>
            <a:off x="5868144" y="404664"/>
            <a:ext cx="3168352" cy="6192688"/>
          </a:xfrm>
        </p:spPr>
        <p:txBody>
          <a:bodyPr>
            <a:normAutofit fontScale="55000" lnSpcReduction="20000"/>
          </a:bodyPr>
          <a:lstStyle/>
          <a:p>
            <a:pPr>
              <a:buNone/>
            </a:pPr>
            <a:r>
              <a:rPr lang="ru-RU" dirty="0" smtClean="0"/>
              <a:t>        </a:t>
            </a:r>
          </a:p>
          <a:p>
            <a:pPr>
              <a:buNone/>
            </a:pPr>
            <a:r>
              <a:rPr lang="ru-RU" sz="3400" dirty="0" smtClean="0"/>
              <a:t>         </a:t>
            </a:r>
          </a:p>
          <a:p>
            <a:pPr>
              <a:buNone/>
            </a:pPr>
            <a:r>
              <a:rPr lang="ru-RU" sz="4400" dirty="0" smtClean="0"/>
              <a:t>      Ирод Великий, узнав о рождении Младенца, которому суждено было стать "царем иудейским", и боясь, что его собственная власть таким образом будет узурпирована, приказал убить всех младенцев в Вифлееме и его окрестностях. </a:t>
            </a:r>
            <a:br>
              <a:rPr lang="ru-RU" sz="4400" dirty="0" smtClean="0"/>
            </a:br>
            <a:r>
              <a:rPr lang="ru-RU" sz="4400" dirty="0" smtClean="0"/>
              <a:t/>
            </a:r>
            <a:br>
              <a:rPr lang="ru-RU" sz="4400" dirty="0" smtClean="0"/>
            </a:br>
            <a:r>
              <a:rPr lang="ru-RU" sz="4400" dirty="0" smtClean="0"/>
              <a:t> </a:t>
            </a:r>
            <a:r>
              <a:rPr lang="ru-RU" dirty="0" smtClean="0"/>
              <a:t/>
            </a:r>
            <a:br>
              <a:rPr lang="ru-RU" dirty="0" smtClean="0"/>
            </a:br>
            <a:r>
              <a:rPr lang="ru-RU" dirty="0" smtClean="0"/>
              <a:t/>
            </a:r>
            <a:br>
              <a:rPr lang="ru-RU" dirty="0" smtClean="0"/>
            </a:br>
            <a:r>
              <a:rPr lang="ru-RU" dirty="0" smtClean="0"/>
              <a:t> </a:t>
            </a:r>
          </a:p>
          <a:p>
            <a:endParaRPr lang="ru-RU" dirty="0"/>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52400"/>
            <a:ext cx="2736304" cy="1219200"/>
          </a:xfrm>
        </p:spPr>
        <p:txBody>
          <a:bodyPr/>
          <a:lstStyle/>
          <a:p>
            <a:endParaRPr lang="ru-RU" dirty="0"/>
          </a:p>
        </p:txBody>
      </p:sp>
      <p:sp>
        <p:nvSpPr>
          <p:cNvPr id="4" name="Содержимое 3"/>
          <p:cNvSpPr>
            <a:spLocks noGrp="1"/>
          </p:cNvSpPr>
          <p:nvPr>
            <p:ph sz="half" idx="2"/>
          </p:nvPr>
        </p:nvSpPr>
        <p:spPr>
          <a:xfrm>
            <a:off x="4648200" y="260648"/>
            <a:ext cx="4059936" cy="5835352"/>
          </a:xfrm>
        </p:spPr>
        <p:txBody>
          <a:bodyPr>
            <a:normAutofit/>
          </a:bodyPr>
          <a:lstStyle/>
          <a:p>
            <a:pPr>
              <a:buNone/>
            </a:pPr>
            <a:r>
              <a:rPr lang="ru-RU" sz="2800" dirty="0" smtClean="0"/>
              <a:t> </a:t>
            </a:r>
            <a:endParaRPr lang="ru-RU" dirty="0"/>
          </a:p>
        </p:txBody>
      </p:sp>
      <p:pic>
        <p:nvPicPr>
          <p:cNvPr id="6" name="Picture 2"/>
          <p:cNvPicPr>
            <a:picLocks noGrp="1" noChangeAspect="1" noChangeArrowheads="1"/>
          </p:cNvPicPr>
          <p:nvPr>
            <p:ph sz="half" idx="1"/>
          </p:nvPr>
        </p:nvPicPr>
        <p:blipFill>
          <a:blip r:embed="rId2" cstate="screen"/>
          <a:srcRect/>
          <a:stretch>
            <a:fillRect/>
          </a:stretch>
        </p:blipFill>
        <p:spPr bwMode="auto">
          <a:xfrm>
            <a:off x="-1" y="26459"/>
            <a:ext cx="5011757" cy="3762581"/>
          </a:xfrm>
          <a:prstGeom prst="roundRect">
            <a:avLst/>
          </a:prstGeom>
          <a:noFill/>
          <a:ln w="9525">
            <a:noFill/>
            <a:miter lim="800000"/>
            <a:headEnd/>
            <a:tailEnd/>
          </a:ln>
        </p:spPr>
      </p:pic>
      <p:sp>
        <p:nvSpPr>
          <p:cNvPr id="7" name="Содержимое 6"/>
          <p:cNvSpPr>
            <a:spLocks noGrp="1"/>
          </p:cNvSpPr>
          <p:nvPr>
            <p:ph sz="half" idx="1"/>
          </p:nvPr>
        </p:nvSpPr>
        <p:spPr>
          <a:xfrm>
            <a:off x="457200" y="4149080"/>
            <a:ext cx="3538736" cy="2376264"/>
          </a:xfrm>
        </p:spPr>
        <p:txBody>
          <a:bodyPr>
            <a:normAutofit fontScale="92500"/>
          </a:bodyPr>
          <a:lstStyle/>
          <a:p>
            <a:pPr>
              <a:buNone/>
            </a:pPr>
            <a:r>
              <a:rPr lang="ru-RU" sz="2800" dirty="0" smtClean="0"/>
              <a:t>   Чего добивался Ирод, послав воинов на избиение младенцев в Вифлееме?</a:t>
            </a:r>
            <a:endParaRPr lang="ru-RU" dirty="0"/>
          </a:p>
        </p:txBody>
      </p:sp>
      <p:sp>
        <p:nvSpPr>
          <p:cNvPr id="8" name="Прямоугольник 7"/>
          <p:cNvSpPr/>
          <p:nvPr/>
        </p:nvSpPr>
        <p:spPr>
          <a:xfrm>
            <a:off x="5076056" y="332656"/>
            <a:ext cx="3600400" cy="6001643"/>
          </a:xfrm>
          <a:prstGeom prst="rect">
            <a:avLst/>
          </a:prstGeom>
        </p:spPr>
        <p:txBody>
          <a:bodyPr wrap="square">
            <a:spAutoFit/>
          </a:bodyPr>
          <a:lstStyle/>
          <a:p>
            <a:r>
              <a:rPr lang="ru-RU" sz="2400" dirty="0" smtClean="0"/>
              <a:t>Только ли убить малютку Христа? Следует полагать, что он знал: если Бог послал в мир Спасителя, то никакое оружие не поразит Его. Тогда чего же он добивался? Страха! Ужаса, который овладеет народом! Вот что нужно было Ироду. Чтобы не признал народ Спасителя, помня об изуверстве, сопровождавшем Его пришествие.</a:t>
            </a:r>
            <a:endParaRPr lang="ru-RU" sz="2400"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Татьяна\Рабочий стол\к Рождеству\Рожд. открытки\6.jpg"/>
          <p:cNvPicPr>
            <a:picLocks noGrp="1" noChangeAspect="1" noChangeArrowheads="1"/>
          </p:cNvPicPr>
          <p:nvPr>
            <p:ph idx="4294967295"/>
          </p:nvPr>
        </p:nvPicPr>
        <p:blipFill>
          <a:blip r:embed="rId2" cstate="screen"/>
          <a:srcRect/>
          <a:stretch>
            <a:fillRect/>
          </a:stretch>
        </p:blipFill>
        <p:spPr bwMode="auto">
          <a:xfrm>
            <a:off x="0" y="0"/>
            <a:ext cx="9144000" cy="6858000"/>
          </a:xfrm>
          <a:prstGeom prst="rect">
            <a:avLst/>
          </a:prstGeom>
          <a:noFill/>
        </p:spPr>
      </p:pic>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268760"/>
          </a:xfrm>
        </p:spPr>
        <p:txBody>
          <a:bodyPr>
            <a:noAutofit/>
          </a:bodyPr>
          <a:lstStyle/>
          <a:p>
            <a:pPr algn="ct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Избиение младенцев</a:t>
            </a:r>
            <a:br>
              <a:rPr lang="ru-RU" sz="3600" dirty="0" smtClean="0"/>
            </a:br>
            <a:r>
              <a:rPr lang="ru-RU" sz="3200" dirty="0" smtClean="0"/>
              <a:t> </a:t>
            </a:r>
            <a:endParaRPr lang="ru-RU" sz="3200" dirty="0"/>
          </a:p>
        </p:txBody>
      </p:sp>
      <p:sp>
        <p:nvSpPr>
          <p:cNvPr id="3" name="Содержимое 2"/>
          <p:cNvSpPr>
            <a:spLocks noGrp="1"/>
          </p:cNvSpPr>
          <p:nvPr>
            <p:ph sz="half" idx="1"/>
          </p:nvPr>
        </p:nvSpPr>
        <p:spPr>
          <a:xfrm>
            <a:off x="457200" y="1052736"/>
            <a:ext cx="3178696" cy="5073427"/>
          </a:xfrm>
        </p:spPr>
        <p:txBody>
          <a:bodyPr>
            <a:normAutofit fontScale="92500" lnSpcReduction="20000"/>
          </a:bodyPr>
          <a:lstStyle/>
          <a:p>
            <a:pPr>
              <a:buNone/>
            </a:pPr>
            <a:endParaRPr lang="ru-RU" dirty="0" smtClean="0"/>
          </a:p>
          <a:p>
            <a:pPr>
              <a:buNone/>
            </a:pPr>
            <a:r>
              <a:rPr lang="ru-RU" dirty="0" smtClean="0"/>
              <a:t>      Так было погублено        14000 младенцев.        Они считаются первыми мучениками за Христа.</a:t>
            </a:r>
          </a:p>
          <a:p>
            <a:pPr>
              <a:buNone/>
            </a:pPr>
            <a:r>
              <a:rPr lang="ru-RU" dirty="0" smtClean="0"/>
              <a:t> </a:t>
            </a:r>
          </a:p>
          <a:p>
            <a:pPr>
              <a:buNone/>
            </a:pPr>
            <a:r>
              <a:rPr lang="ru-RU" dirty="0" smtClean="0"/>
              <a:t>    Но Святое Семейство, предупрежденное ангелом, к этому моменту уже скрылось в безопасное место. </a:t>
            </a:r>
          </a:p>
          <a:p>
            <a:endParaRPr lang="ru-RU" dirty="0"/>
          </a:p>
        </p:txBody>
      </p:sp>
      <p:pic>
        <p:nvPicPr>
          <p:cNvPr id="2050" name="Picture 2" descr="C:\Documents and Settings\Татьяна\Рабочий стол\r_pic.jpg"/>
          <p:cNvPicPr>
            <a:picLocks noGrp="1" noChangeAspect="1" noChangeArrowheads="1"/>
          </p:cNvPicPr>
          <p:nvPr>
            <p:ph sz="half" idx="2"/>
          </p:nvPr>
        </p:nvPicPr>
        <p:blipFill>
          <a:blip r:embed="rId2" cstate="screen"/>
          <a:srcRect/>
          <a:stretch>
            <a:fillRect/>
          </a:stretch>
        </p:blipFill>
        <p:spPr bwMode="auto">
          <a:xfrm>
            <a:off x="3380932" y="1268760"/>
            <a:ext cx="5336349" cy="4521343"/>
          </a:xfrm>
          <a:prstGeom prst="roundRect">
            <a:avLst/>
          </a:prstGeom>
          <a:noFill/>
        </p:spPr>
      </p:pic>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Татьяна\Рабочий стол\800px-Gentile_da_Fabriano_024.jpg"/>
          <p:cNvPicPr>
            <a:picLocks noGrp="1" noChangeAspect="1" noChangeArrowheads="1"/>
          </p:cNvPicPr>
          <p:nvPr>
            <p:ph idx="1"/>
          </p:nvPr>
        </p:nvPicPr>
        <p:blipFill>
          <a:blip r:embed="rId2" cstate="screen"/>
          <a:srcRect/>
          <a:stretch>
            <a:fillRect/>
          </a:stretch>
        </p:blipFill>
        <p:spPr bwMode="auto">
          <a:xfrm>
            <a:off x="48253" y="1124744"/>
            <a:ext cx="9095748" cy="2592288"/>
          </a:xfrm>
          <a:prstGeom prst="rect">
            <a:avLst/>
          </a:prstGeom>
          <a:noFill/>
        </p:spPr>
      </p:pic>
      <p:sp>
        <p:nvSpPr>
          <p:cNvPr id="5" name="Заголовок 4"/>
          <p:cNvSpPr>
            <a:spLocks noGrp="1"/>
          </p:cNvSpPr>
          <p:nvPr>
            <p:ph type="title"/>
          </p:nvPr>
        </p:nvSpPr>
        <p:spPr>
          <a:xfrm>
            <a:off x="457200" y="152400"/>
            <a:ext cx="8229600" cy="828328"/>
          </a:xfrm>
        </p:spPr>
        <p:txBody>
          <a:bodyPr/>
          <a:lstStyle/>
          <a:p>
            <a:pPr algn="ctr"/>
            <a:r>
              <a:rPr lang="ru-RU" dirty="0" smtClean="0"/>
              <a:t>Бегство в Египет</a:t>
            </a:r>
            <a:endParaRPr lang="ru-RU" dirty="0"/>
          </a:p>
        </p:txBody>
      </p:sp>
      <p:sp>
        <p:nvSpPr>
          <p:cNvPr id="9" name="TextBox 8"/>
          <p:cNvSpPr txBox="1"/>
          <p:nvPr/>
        </p:nvSpPr>
        <p:spPr>
          <a:xfrm>
            <a:off x="1101580" y="4149080"/>
            <a:ext cx="16084840" cy="2585323"/>
          </a:xfrm>
          <a:prstGeom prst="rect">
            <a:avLst/>
          </a:prstGeom>
          <a:noFill/>
        </p:spPr>
        <p:txBody>
          <a:bodyPr wrap="square" rtlCol="0">
            <a:spAutoFit/>
          </a:bodyPr>
          <a:lstStyle/>
          <a:p>
            <a:r>
              <a:rPr lang="ru-RU" dirty="0" smtClean="0"/>
              <a:t>"Ангел Господень является во сне Иосифу и говорит: </a:t>
            </a:r>
          </a:p>
          <a:p>
            <a:r>
              <a:rPr lang="ru-RU" dirty="0" smtClean="0"/>
              <a:t>встань, возьми Младенца и Матерь Его, и беги в Египет, </a:t>
            </a:r>
          </a:p>
          <a:p>
            <a:r>
              <a:rPr lang="ru-RU" dirty="0" smtClean="0"/>
              <a:t>и будь там, доколе не скажу тебе; ибо Ирод хочет искать </a:t>
            </a:r>
          </a:p>
          <a:p>
            <a:r>
              <a:rPr lang="ru-RU" dirty="0" smtClean="0"/>
              <a:t>Младенца, чтобы погубить Его" (</a:t>
            </a:r>
            <a:r>
              <a:rPr lang="ru-RU" dirty="0" err="1" smtClean="0"/>
              <a:t>Матф</a:t>
            </a:r>
            <a:r>
              <a:rPr lang="ru-RU" dirty="0" smtClean="0"/>
              <a:t>. 2:13). </a:t>
            </a:r>
          </a:p>
          <a:p>
            <a:r>
              <a:rPr lang="ru-RU" dirty="0" smtClean="0"/>
              <a:t>Иосиф повиновался. Молодую мать с новорожденным </a:t>
            </a:r>
          </a:p>
          <a:p>
            <a:r>
              <a:rPr lang="ru-RU" dirty="0" smtClean="0"/>
              <a:t>сыном на руках он посадил на ослика, и они покинули Вифлеем. </a:t>
            </a:r>
          </a:p>
          <a:p>
            <a:r>
              <a:rPr lang="ru-RU" dirty="0" smtClean="0"/>
              <a:t>Сам же старый плотник шел впереди, ведя ослика под уздцы. </a:t>
            </a:r>
          </a:p>
          <a:p>
            <a:r>
              <a:rPr lang="ru-RU" dirty="0" smtClean="0"/>
              <a:t>Путь их лежал на запад, к границе Египта.</a:t>
            </a:r>
          </a:p>
          <a:p>
            <a:endParaRPr lang="ru-RU" dirty="0"/>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5976" y="152400"/>
            <a:ext cx="4330824" cy="324272"/>
          </a:xfrm>
        </p:spPr>
        <p:txBody>
          <a:bodyPr>
            <a:normAutofit fontScale="90000"/>
          </a:bodyPr>
          <a:lstStyle/>
          <a:p>
            <a:endParaRPr lang="ru-RU" dirty="0"/>
          </a:p>
        </p:txBody>
      </p:sp>
      <p:sp>
        <p:nvSpPr>
          <p:cNvPr id="3" name="Содержимое 2"/>
          <p:cNvSpPr>
            <a:spLocks noGrp="1"/>
          </p:cNvSpPr>
          <p:nvPr>
            <p:ph sz="half" idx="1"/>
          </p:nvPr>
        </p:nvSpPr>
        <p:spPr>
          <a:xfrm>
            <a:off x="457200" y="188640"/>
            <a:ext cx="3610744" cy="6336704"/>
          </a:xfrm>
        </p:spPr>
        <p:txBody>
          <a:bodyPr>
            <a:normAutofit fontScale="85000" lnSpcReduction="20000"/>
          </a:bodyPr>
          <a:lstStyle/>
          <a:p>
            <a:pPr>
              <a:buNone/>
            </a:pPr>
            <a:r>
              <a:rPr lang="ru-RU" dirty="0" smtClean="0"/>
              <a:t>  </a:t>
            </a:r>
          </a:p>
          <a:p>
            <a:pPr>
              <a:buNone/>
            </a:pPr>
            <a:endParaRPr lang="ru-RU" dirty="0" smtClean="0"/>
          </a:p>
          <a:p>
            <a:pPr>
              <a:buNone/>
            </a:pPr>
            <a:r>
              <a:rPr lang="ru-RU" dirty="0" smtClean="0"/>
              <a:t>    Но неужели так встречен был родившийся Христос? </a:t>
            </a:r>
          </a:p>
          <a:p>
            <a:pPr>
              <a:buNone/>
            </a:pPr>
            <a:endParaRPr lang="ru-RU" dirty="0" smtClean="0"/>
          </a:p>
          <a:p>
            <a:pPr>
              <a:buNone/>
            </a:pPr>
            <a:r>
              <a:rPr lang="ru-RU" dirty="0" smtClean="0"/>
              <a:t>    Святая церковь поет, что все творение Божие встречало Спасителя: </a:t>
            </a:r>
          </a:p>
          <a:p>
            <a:pPr>
              <a:buFont typeface="Arial" pitchFamily="34" charset="0"/>
              <a:buChar char="•"/>
            </a:pPr>
            <a:r>
              <a:rPr lang="ru-RU" dirty="0" smtClean="0"/>
              <a:t>ангелы принесли Ему пение,</a:t>
            </a:r>
          </a:p>
          <a:p>
            <a:pPr>
              <a:buFont typeface="Arial" pitchFamily="34" charset="0"/>
              <a:buChar char="•"/>
            </a:pPr>
            <a:r>
              <a:rPr lang="ru-RU" dirty="0" smtClean="0"/>
              <a:t> волхвы - дары,</a:t>
            </a:r>
          </a:p>
          <a:p>
            <a:pPr>
              <a:buFont typeface="Arial" pitchFamily="34" charset="0"/>
              <a:buChar char="•"/>
            </a:pPr>
            <a:r>
              <a:rPr lang="ru-RU" dirty="0" smtClean="0"/>
              <a:t> пастыри встретили Младенца, </a:t>
            </a:r>
          </a:p>
          <a:p>
            <a:pPr>
              <a:buFont typeface="Arial" pitchFamily="34" charset="0"/>
              <a:buChar char="•"/>
            </a:pPr>
            <a:r>
              <a:rPr lang="ru-RU" dirty="0" smtClean="0"/>
              <a:t>земля приготовила пещеру-вертеп, </a:t>
            </a:r>
          </a:p>
          <a:p>
            <a:pPr>
              <a:buFont typeface="Arial" pitchFamily="34" charset="0"/>
              <a:buChar char="•"/>
            </a:pPr>
            <a:r>
              <a:rPr lang="ru-RU" dirty="0" smtClean="0"/>
              <a:t>а Матерью Господа стала Дева Мария.</a:t>
            </a:r>
            <a:br>
              <a:rPr lang="ru-RU" dirty="0" smtClean="0"/>
            </a:br>
            <a:r>
              <a:rPr lang="ru-RU" dirty="0" smtClean="0"/>
              <a:t/>
            </a:r>
            <a:br>
              <a:rPr lang="ru-RU" dirty="0" smtClean="0"/>
            </a:br>
            <a:endParaRPr lang="ru-RU" dirty="0"/>
          </a:p>
        </p:txBody>
      </p:sp>
      <p:pic>
        <p:nvPicPr>
          <p:cNvPr id="5" name="Содержимое 4" descr="Открытка с Рождеством"/>
          <p:cNvPicPr>
            <a:picLocks noGrp="1"/>
          </p:cNvPicPr>
          <p:nvPr>
            <p:ph sz="half" idx="2"/>
          </p:nvPr>
        </p:nvPicPr>
        <p:blipFill>
          <a:blip r:embed="rId2" cstate="screen"/>
          <a:stretch>
            <a:fillRect/>
          </a:stretch>
        </p:blipFill>
        <p:spPr bwMode="auto">
          <a:xfrm>
            <a:off x="4211960" y="0"/>
            <a:ext cx="4932040"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85800" y="3505200"/>
            <a:ext cx="5974432" cy="1371600"/>
          </a:xfrm>
        </p:spPr>
        <p:txBody>
          <a:bodyPr/>
          <a:lstStyle/>
          <a:p>
            <a:endParaRPr lang="ru-RU" dirty="0"/>
          </a:p>
        </p:txBody>
      </p:sp>
      <p:sp>
        <p:nvSpPr>
          <p:cNvPr id="6" name="Текст 5"/>
          <p:cNvSpPr>
            <a:spLocks noGrp="1"/>
          </p:cNvSpPr>
          <p:nvPr>
            <p:ph type="body" idx="1"/>
          </p:nvPr>
        </p:nvSpPr>
        <p:spPr>
          <a:xfrm>
            <a:off x="685800" y="5517232"/>
            <a:ext cx="7924800" cy="1224136"/>
          </a:xfrm>
        </p:spPr>
        <p:txBody>
          <a:bodyPr>
            <a:normAutofit/>
          </a:bodyPr>
          <a:lstStyle/>
          <a:p>
            <a:r>
              <a:rPr lang="ru-RU" b="1" dirty="0" smtClean="0"/>
              <a:t> Однажды начавшись, Рождество Христово продолжается бесконечно в людских душах и всегда происходит в тишине и уединении. </a:t>
            </a:r>
          </a:p>
          <a:p>
            <a:endParaRPr lang="ru-RU" dirty="0" smtClean="0"/>
          </a:p>
          <a:p>
            <a:endParaRPr lang="ru-RU" dirty="0"/>
          </a:p>
        </p:txBody>
      </p:sp>
      <p:pic>
        <p:nvPicPr>
          <p:cNvPr id="71682" name="Picture 2" descr="C:\Documents and Settings\Татьяна\Рабочий стол\ca436e66f705.jpg"/>
          <p:cNvPicPr>
            <a:picLocks noGrp="1" noChangeAspect="1" noChangeArrowheads="1"/>
          </p:cNvPicPr>
          <p:nvPr>
            <p:ph idx="4294967295"/>
          </p:nvPr>
        </p:nvPicPr>
        <p:blipFill>
          <a:blip r:embed="rId2" cstate="screen"/>
          <a:srcRect/>
          <a:stretch>
            <a:fillRect/>
          </a:stretch>
        </p:blipFill>
        <p:spPr bwMode="auto">
          <a:xfrm>
            <a:off x="0" y="116632"/>
            <a:ext cx="6876256" cy="5072648"/>
          </a:xfrm>
          <a:prstGeom prst="rect">
            <a:avLst/>
          </a:prstGeom>
          <a:noFill/>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b="1" dirty="0" smtClean="0"/>
              <a:t>По материалам православных изданий.</a:t>
            </a:r>
          </a:p>
          <a:p>
            <a:r>
              <a:rPr lang="ru-RU" dirty="0" smtClean="0">
                <a:hlinkClick r:id="rId2"/>
              </a:rPr>
              <a:t>http://www.portal-slovo.ru</a:t>
            </a:r>
            <a:endParaRPr lang="ru-RU" dirty="0" smtClean="0"/>
          </a:p>
          <a:p>
            <a:r>
              <a:rPr lang="ru-RU" b="1" dirty="0" smtClean="0">
                <a:hlinkClick r:id="rId3"/>
              </a:rPr>
              <a:t>по материалам сайта </a:t>
            </a:r>
            <a:r>
              <a:rPr lang="ru-RU" b="1" dirty="0" err="1" smtClean="0">
                <a:hlinkClick r:id="rId3"/>
              </a:rPr>
              <a:t>rojdestvo.paskha.ru</a:t>
            </a:r>
            <a:endParaRPr lang="ru-RU" dirty="0" smtClean="0"/>
          </a:p>
          <a:p>
            <a:r>
              <a:rPr lang="ru-RU" dirty="0" smtClean="0"/>
              <a:t> </a:t>
            </a:r>
          </a:p>
          <a:p>
            <a:endParaRPr lang="ru-RU" dirty="0"/>
          </a:p>
        </p:txBody>
      </p:sp>
      <p:sp>
        <p:nvSpPr>
          <p:cNvPr id="3" name="Заголовок 2"/>
          <p:cNvSpPr>
            <a:spLocks noGrp="1"/>
          </p:cNvSpPr>
          <p:nvPr>
            <p:ph type="title"/>
          </p:nvPr>
        </p:nvSpPr>
        <p:spPr/>
        <p:txBody>
          <a:bodyPr/>
          <a:lstStyle/>
          <a:p>
            <a:r>
              <a:rPr lang="ru-RU" dirty="0" smtClean="0"/>
              <a:t>Источники информации</a:t>
            </a:r>
            <a:endParaRPr lang="ru-RU"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3754760" cy="778098"/>
          </a:xfrm>
        </p:spPr>
        <p:txBody>
          <a:bodyPr>
            <a:normAutofit/>
          </a:bodyPr>
          <a:lstStyle/>
          <a:p>
            <a:r>
              <a:rPr lang="ru-RU" dirty="0" smtClean="0"/>
              <a:t>С нами БОГ!</a:t>
            </a:r>
            <a:endParaRPr lang="ru-RU" dirty="0"/>
          </a:p>
        </p:txBody>
      </p:sp>
      <p:sp>
        <p:nvSpPr>
          <p:cNvPr id="5" name="Содержимое 4"/>
          <p:cNvSpPr>
            <a:spLocks noGrp="1"/>
          </p:cNvSpPr>
          <p:nvPr>
            <p:ph sz="half" idx="1"/>
          </p:nvPr>
        </p:nvSpPr>
        <p:spPr>
          <a:xfrm>
            <a:off x="457200" y="2060848"/>
            <a:ext cx="3466728" cy="4464496"/>
          </a:xfrm>
        </p:spPr>
        <p:txBody>
          <a:bodyPr/>
          <a:lstStyle/>
          <a:p>
            <a:pPr>
              <a:buNone/>
            </a:pPr>
            <a:r>
              <a:rPr lang="ru-RU" dirty="0" smtClean="0"/>
              <a:t>   Рождество Христово – великий, светлый, радостный праздник, когда "ликуют ангелы на небесах и радуются люди".</a:t>
            </a:r>
            <a:br>
              <a:rPr lang="ru-RU" dirty="0" smtClean="0"/>
            </a:br>
            <a:endParaRPr lang="ru-RU" dirty="0"/>
          </a:p>
        </p:txBody>
      </p:sp>
      <p:pic>
        <p:nvPicPr>
          <p:cNvPr id="1026" name="Picture 2" descr="C:\Documents and Settings\Татьяна\Рабочий стол\к Рождеству\Рожд. открытки\1.jpg"/>
          <p:cNvPicPr>
            <a:picLocks noGrp="1" noChangeAspect="1" noChangeArrowheads="1"/>
          </p:cNvPicPr>
          <p:nvPr>
            <p:ph sz="half" idx="2"/>
          </p:nvPr>
        </p:nvPicPr>
        <p:blipFill>
          <a:blip r:embed="rId2" cstate="screen"/>
          <a:stretch>
            <a:fillRect/>
          </a:stretch>
        </p:blipFill>
        <p:spPr bwMode="auto">
          <a:xfrm>
            <a:off x="5058569" y="1524000"/>
            <a:ext cx="3238500" cy="4572000"/>
          </a:xfrm>
          <a:prstGeom prst="rect">
            <a:avLst/>
          </a:prstGeom>
          <a:noFill/>
        </p:spPr>
      </p:pic>
      <p:pic>
        <p:nvPicPr>
          <p:cNvPr id="6" name="Picture 2" descr="C:\Documents and Settings\Татьяна\Рабочий стол\к Рождеству\Рожд. открытки\1.jpg"/>
          <p:cNvPicPr>
            <a:picLocks noChangeAspect="1" noChangeArrowheads="1"/>
          </p:cNvPicPr>
          <p:nvPr/>
        </p:nvPicPr>
        <p:blipFill>
          <a:blip r:embed="rId2" cstate="screen"/>
          <a:srcRect/>
          <a:stretch>
            <a:fillRect/>
          </a:stretch>
        </p:blipFill>
        <p:spPr bwMode="auto">
          <a:xfrm>
            <a:off x="4252361" y="0"/>
            <a:ext cx="4857748" cy="6857999"/>
          </a:xfrm>
          <a:prstGeom prst="roundRect">
            <a:avLst/>
          </a:prstGeom>
          <a:noFill/>
          <a:ln>
            <a:solidFill>
              <a:srgbClr val="92D050"/>
            </a:solidFill>
          </a:ln>
        </p:spPr>
      </p:pic>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Рождество Христово Вторая половина-конец XVII в..jpg"/>
          <p:cNvPicPr>
            <a:picLocks noGrp="1" noChangeAspect="1"/>
          </p:cNvPicPr>
          <p:nvPr>
            <p:ph sz="quarter" idx="1"/>
          </p:nvPr>
        </p:nvPicPr>
        <p:blipFill>
          <a:blip r:embed="rId2" cstate="screen"/>
          <a:stretch>
            <a:fillRect/>
          </a:stretch>
        </p:blipFill>
        <p:spPr>
          <a:xfrm>
            <a:off x="3923928" y="244090"/>
            <a:ext cx="4896544" cy="6674459"/>
          </a:xfrm>
          <a:prstGeom prst="roundRect">
            <a:avLst/>
          </a:prstGeom>
          <a:ln>
            <a:solidFill>
              <a:srgbClr val="FFC000"/>
            </a:solidFill>
          </a:ln>
          <a:effectLst>
            <a:softEdge rad="112500"/>
          </a:effectLst>
        </p:spPr>
      </p:pic>
      <p:sp>
        <p:nvSpPr>
          <p:cNvPr id="4" name="Текст 3"/>
          <p:cNvSpPr>
            <a:spLocks noGrp="1"/>
          </p:cNvSpPr>
          <p:nvPr>
            <p:ph type="body" idx="2"/>
          </p:nvPr>
        </p:nvSpPr>
        <p:spPr>
          <a:xfrm>
            <a:off x="457200" y="1071546"/>
            <a:ext cx="3757610" cy="5572164"/>
          </a:xfrm>
        </p:spPr>
        <p:txBody>
          <a:bodyPr>
            <a:normAutofit/>
          </a:bodyPr>
          <a:lstStyle/>
          <a:p>
            <a:r>
              <a:rPr lang="ru-RU" sz="1800" dirty="0" smtClean="0">
                <a:latin typeface="Monotype Corsiva" pitchFamily="66" charset="0"/>
              </a:rPr>
              <a:t> </a:t>
            </a:r>
            <a:endParaRPr lang="ru-RU" sz="1800" dirty="0">
              <a:latin typeface="Monotype Corsiva" pitchFamily="66" charset="0"/>
            </a:endParaRPr>
          </a:p>
        </p:txBody>
      </p:sp>
      <p:sp>
        <p:nvSpPr>
          <p:cNvPr id="2" name="Заголовок 1"/>
          <p:cNvSpPr>
            <a:spLocks noGrp="1"/>
          </p:cNvSpPr>
          <p:nvPr>
            <p:ph type="title"/>
          </p:nvPr>
        </p:nvSpPr>
        <p:spPr>
          <a:xfrm>
            <a:off x="714348" y="285728"/>
            <a:ext cx="3008313" cy="727058"/>
          </a:xfrm>
        </p:spPr>
        <p:txBody>
          <a:bodyPr/>
          <a:lstStyle/>
          <a:p>
            <a:r>
              <a:rPr lang="ru-RU" dirty="0" smtClean="0">
                <a:solidFill>
                  <a:srgbClr val="002060"/>
                </a:solidFill>
                <a:latin typeface="Monotype Corsiva" pitchFamily="66" charset="0"/>
              </a:rPr>
              <a:t> </a:t>
            </a:r>
            <a:endParaRPr lang="ru-RU" dirty="0">
              <a:solidFill>
                <a:srgbClr val="002060"/>
              </a:solidFill>
              <a:latin typeface="Monotype Corsiva" pitchFamily="66" charset="0"/>
            </a:endParaRPr>
          </a:p>
        </p:txBody>
      </p:sp>
      <p:graphicFrame>
        <p:nvGraphicFramePr>
          <p:cNvPr id="6" name="Таблица 5"/>
          <p:cNvGraphicFramePr>
            <a:graphicFrameLocks noGrp="1"/>
          </p:cNvGraphicFramePr>
          <p:nvPr/>
        </p:nvGraphicFramePr>
        <p:xfrm>
          <a:off x="4786314" y="6000768"/>
          <a:ext cx="4095736" cy="370840"/>
        </p:xfrm>
        <a:graphic>
          <a:graphicData uri="http://schemas.openxmlformats.org/drawingml/2006/table">
            <a:tbl>
              <a:tblPr firstRow="1" bandRow="1">
                <a:tableStyleId>{2D5ABB26-0587-4C30-8999-92F81FD0307C}</a:tableStyleId>
              </a:tblPr>
              <a:tblGrid>
                <a:gridCol w="4095736"/>
              </a:tblGrid>
              <a:tr h="370840">
                <a:tc>
                  <a:txBody>
                    <a:bodyPr/>
                    <a:lstStyle/>
                    <a:p>
                      <a:r>
                        <a:rPr lang="ru-RU" sz="1600" dirty="0" smtClean="0">
                          <a:solidFill>
                            <a:srgbClr val="002060"/>
                          </a:solidFill>
                          <a:latin typeface="Comic Sans MS" pitchFamily="66" charset="0"/>
                        </a:rPr>
                        <a:t> </a:t>
                      </a:r>
                      <a:endParaRPr lang="ru-RU" sz="1600" dirty="0">
                        <a:solidFill>
                          <a:srgbClr val="002060"/>
                        </a:solidFill>
                        <a:latin typeface="Comic Sans MS" pitchFamily="66" charset="0"/>
                      </a:endParaRPr>
                    </a:p>
                  </a:txBody>
                  <a:tcPr/>
                </a:tc>
              </a:tr>
            </a:tbl>
          </a:graphicData>
        </a:graphic>
      </p:graphicFrame>
      <p:sp>
        <p:nvSpPr>
          <p:cNvPr id="7" name="TextBox 6"/>
          <p:cNvSpPr txBox="1"/>
          <p:nvPr/>
        </p:nvSpPr>
        <p:spPr>
          <a:xfrm>
            <a:off x="539552" y="908720"/>
            <a:ext cx="2952328" cy="5109091"/>
          </a:xfrm>
          <a:prstGeom prst="rect">
            <a:avLst/>
          </a:prstGeom>
          <a:noFill/>
        </p:spPr>
        <p:txBody>
          <a:bodyPr wrap="square" rtlCol="0">
            <a:spAutoFit/>
          </a:bodyPr>
          <a:lstStyle/>
          <a:p>
            <a:r>
              <a:rPr lang="ru-RU" sz="2800" dirty="0" smtClean="0"/>
              <a:t>Согласно ветхозаветным пророкам, в  5508 году от сотворения мира от Пресвятой Девы Марии и Святого Духа в городе Вифлееме родился  Иисус Христос!  </a:t>
            </a:r>
          </a:p>
          <a:p>
            <a:r>
              <a:rPr lang="ru-RU" dirty="0" smtClean="0"/>
              <a:t> </a:t>
            </a:r>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2"/>
                                        </p:tgtEl>
                                      </p:cBhvr>
                                      <p:by x="150000" y="150000"/>
                                    </p:animScale>
                                  </p:childTnLst>
                                </p:cTn>
                              </p:par>
                            </p:childTnLst>
                          </p:cTn>
                        </p:par>
                        <p:par>
                          <p:cTn id="7" fill="hold">
                            <p:stCondLst>
                              <p:cond delay="2000"/>
                            </p:stCondLst>
                            <p:childTnLst>
                              <p:par>
                                <p:cTn id="8" presetID="25"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1" dur="10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2" dur="1000" accel="50000" fill="hold">
                                          <p:stCondLst>
                                            <p:cond delay="1000"/>
                                          </p:stCondLst>
                                        </p:cTn>
                                        <p:tgtEl>
                                          <p:spTgt spid="5"/>
                                        </p:tgtEl>
                                        <p:attrNameLst>
                                          <p:attrName>ppt_w</p:attrName>
                                        </p:attrNameLst>
                                      </p:cBhvr>
                                      <p:tavLst>
                                        <p:tav tm="0">
                                          <p:val>
                                            <p:strVal val="#ppt_w*.05"/>
                                          </p:val>
                                        </p:tav>
                                        <p:tav tm="100000">
                                          <p:val>
                                            <p:strVal val="#ppt_w"/>
                                          </p:val>
                                        </p:tav>
                                      </p:tavLst>
                                    </p:anim>
                                    <p:anim calcmode="lin" valueType="num">
                                      <p:cBhvr>
                                        <p:cTn id="13" dur="2000" fill="hold"/>
                                        <p:tgtEl>
                                          <p:spTgt spid="5"/>
                                        </p:tgtEl>
                                        <p:attrNameLst>
                                          <p:attrName>ppt_h</p:attrName>
                                        </p:attrNameLst>
                                      </p:cBhvr>
                                      <p:tavLst>
                                        <p:tav tm="0">
                                          <p:val>
                                            <p:strVal val="#ppt_h"/>
                                          </p:val>
                                        </p:tav>
                                        <p:tav tm="100000">
                                          <p:val>
                                            <p:strVal val="#ppt_h"/>
                                          </p:val>
                                        </p:tav>
                                      </p:tavLst>
                                    </p:anim>
                                    <p:anim calcmode="lin" valueType="num">
                                      <p:cBhvr>
                                        <p:cTn id="14" dur="10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5" dur="10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6" dur="1000" accel="50000" fill="hold">
                                          <p:stCondLst>
                                            <p:cond delay="1000"/>
                                          </p:stCondLst>
                                        </p:cTn>
                                        <p:tgtEl>
                                          <p:spTgt spid="5"/>
                                        </p:tgtEl>
                                        <p:attrNameLst>
                                          <p:attrName>ppt_y</p:attrName>
                                        </p:attrNameLst>
                                      </p:cBhvr>
                                      <p:tavLst>
                                        <p:tav tm="0">
                                          <p:val>
                                            <p:strVal val="#ppt_y+.1"/>
                                          </p:val>
                                        </p:tav>
                                        <p:tav tm="100000">
                                          <p:val>
                                            <p:strVal val="#ppt_y"/>
                                          </p:val>
                                        </p:tav>
                                      </p:tavLst>
                                    </p:anim>
                                    <p:animEffect transition="in" filter="fade">
                                      <p:cBhvr>
                                        <p:cTn id="17" dur="2000" decel="50000">
                                          <p:stCondLst>
                                            <p:cond delay="0"/>
                                          </p:stCondLst>
                                        </p:cTn>
                                        <p:tgtEl>
                                          <p:spTgt spid="5"/>
                                        </p:tgtEl>
                                      </p:cBhvr>
                                    </p:animEffect>
                                  </p:childTnLst>
                                </p:cTn>
                              </p:par>
                            </p:childTnLst>
                          </p:cTn>
                        </p:par>
                        <p:par>
                          <p:cTn id="18" fill="hold">
                            <p:stCondLst>
                              <p:cond delay="4000"/>
                            </p:stCondLst>
                            <p:childTnLst>
                              <p:par>
                                <p:cTn id="19" presetID="34"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from="(-#ppt_w/2)" to="(#ppt_x)" calcmode="lin" valueType="num">
                                      <p:cBhvr>
                                        <p:cTn id="21" dur="600" fill="hold">
                                          <p:stCondLst>
                                            <p:cond delay="0"/>
                                          </p:stCondLst>
                                        </p:cTn>
                                        <p:tgtEl>
                                          <p:spTgt spid="6"/>
                                        </p:tgtEl>
                                        <p:attrNameLst>
                                          <p:attrName>ppt_x</p:attrName>
                                        </p:attrNameLst>
                                      </p:cBhvr>
                                    </p:anim>
                                    <p:anim from="0" to="-1.0" calcmode="lin" valueType="num">
                                      <p:cBhvr>
                                        <p:cTn id="22" dur="200" decel="50000" autoRev="1" fill="hold">
                                          <p:stCondLst>
                                            <p:cond delay="600"/>
                                          </p:stCondLst>
                                        </p:cTn>
                                        <p:tgtEl>
                                          <p:spTgt spid="6"/>
                                        </p:tgtEl>
                                        <p:attrNameLst>
                                          <p:attrName>xshear</p:attrName>
                                        </p:attrNameLst>
                                      </p:cBhvr>
                                    </p:anim>
                                    <p:animScale>
                                      <p:cBhvr>
                                        <p:cTn id="23" dur="200" decel="100000" autoRev="1" fill="hold">
                                          <p:stCondLst>
                                            <p:cond delay="600"/>
                                          </p:stCondLst>
                                        </p:cTn>
                                        <p:tgtEl>
                                          <p:spTgt spid="6"/>
                                        </p:tgtEl>
                                      </p:cBhvr>
                                      <p:from x="100000" y="100000"/>
                                      <p:to x="80000" y="100000"/>
                                    </p:animScale>
                                    <p:anim by="(#ppt_h/3+#ppt_w*0.1)" calcmode="lin" valueType="num">
                                      <p:cBhvr additive="sum">
                                        <p:cTn id="24"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64088" y="152400"/>
            <a:ext cx="3322712" cy="828328"/>
          </a:xfrm>
        </p:spPr>
        <p:txBody>
          <a:bodyPr>
            <a:normAutofit fontScale="90000"/>
          </a:bodyPr>
          <a:lstStyle/>
          <a:p>
            <a:r>
              <a:rPr lang="ru-RU" dirty="0" smtClean="0"/>
              <a:t>Благовещение</a:t>
            </a:r>
            <a:endParaRPr lang="ru-RU" dirty="0"/>
          </a:p>
        </p:txBody>
      </p:sp>
      <p:sp>
        <p:nvSpPr>
          <p:cNvPr id="4" name="Содержимое 3"/>
          <p:cNvSpPr>
            <a:spLocks noGrp="1"/>
          </p:cNvSpPr>
          <p:nvPr>
            <p:ph sz="half" idx="2"/>
          </p:nvPr>
        </p:nvSpPr>
        <p:spPr>
          <a:xfrm>
            <a:off x="5508104" y="980728"/>
            <a:ext cx="3200032" cy="5544616"/>
          </a:xfrm>
        </p:spPr>
        <p:txBody>
          <a:bodyPr>
            <a:normAutofit/>
          </a:bodyPr>
          <a:lstStyle/>
          <a:p>
            <a:pPr>
              <a:buNone/>
            </a:pPr>
            <a:r>
              <a:rPr lang="ru-RU" dirty="0" smtClean="0"/>
              <a:t>   Рождество отмечается ровно через 9 месяцев после другого церковного праздника — Благовещения    (7 апреля), когда ангел явился Деве Марии и возвестил благую весть, что родит она Сына Божия.</a:t>
            </a:r>
          </a:p>
          <a:p>
            <a:endParaRPr lang="ru-RU" dirty="0"/>
          </a:p>
        </p:txBody>
      </p:sp>
      <p:pic>
        <p:nvPicPr>
          <p:cNvPr id="3074" name="Picture 2" descr="C:\Documents and Settings\Татьяна\Рабочий стол\ff05d377b6c5.jpg"/>
          <p:cNvPicPr>
            <a:picLocks noGrp="1" noChangeAspect="1" noChangeArrowheads="1"/>
          </p:cNvPicPr>
          <p:nvPr>
            <p:ph sz="half" idx="1"/>
          </p:nvPr>
        </p:nvPicPr>
        <p:blipFill>
          <a:blip r:embed="rId3" cstate="screen"/>
          <a:srcRect/>
          <a:stretch>
            <a:fillRect/>
          </a:stretch>
        </p:blipFill>
        <p:spPr bwMode="auto">
          <a:xfrm>
            <a:off x="298451" y="260648"/>
            <a:ext cx="4974987" cy="6336704"/>
          </a:xfrm>
          <a:prstGeom prst="roundRect">
            <a:avLst/>
          </a:prstGeom>
          <a:noFill/>
          <a:ln>
            <a:solidFill>
              <a:srgbClr val="00B0F0"/>
            </a:solidFill>
          </a:ln>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52400"/>
            <a:ext cx="4499992" cy="1764432"/>
          </a:xfrm>
        </p:spPr>
        <p:txBody>
          <a:bodyPr/>
          <a:lstStyle/>
          <a:p>
            <a:r>
              <a:rPr lang="ru-RU" b="1" dirty="0" smtClean="0"/>
              <a:t>ЗВЕЗДА РОЖДЕСТВА</a:t>
            </a:r>
            <a:endParaRPr lang="ru-RU" dirty="0"/>
          </a:p>
        </p:txBody>
      </p:sp>
      <p:sp>
        <p:nvSpPr>
          <p:cNvPr id="3" name="Содержимое 2"/>
          <p:cNvSpPr>
            <a:spLocks noGrp="1"/>
          </p:cNvSpPr>
          <p:nvPr>
            <p:ph sz="half" idx="1"/>
          </p:nvPr>
        </p:nvSpPr>
        <p:spPr/>
        <p:txBody>
          <a:bodyPr>
            <a:normAutofit/>
          </a:bodyPr>
          <a:lstStyle/>
          <a:p>
            <a:pPr>
              <a:buNone/>
            </a:pPr>
            <a:r>
              <a:rPr lang="ru-RU" b="1" dirty="0" smtClean="0"/>
              <a:t> </a:t>
            </a:r>
          </a:p>
          <a:p>
            <a:endParaRPr lang="ru-RU" dirty="0"/>
          </a:p>
        </p:txBody>
      </p:sp>
      <p:sp>
        <p:nvSpPr>
          <p:cNvPr id="4" name="Содержимое 3"/>
          <p:cNvSpPr>
            <a:spLocks noGrp="1"/>
          </p:cNvSpPr>
          <p:nvPr>
            <p:ph sz="half" idx="2"/>
          </p:nvPr>
        </p:nvSpPr>
        <p:spPr>
          <a:xfrm>
            <a:off x="4648200" y="332656"/>
            <a:ext cx="4059936" cy="5976664"/>
          </a:xfrm>
        </p:spPr>
        <p:txBody>
          <a:bodyPr>
            <a:normAutofit/>
          </a:bodyPr>
          <a:lstStyle/>
          <a:p>
            <a:pPr>
              <a:buNone/>
            </a:pPr>
            <a:r>
              <a:rPr lang="ru-RU" b="1" dirty="0" smtClean="0"/>
              <a:t>    </a:t>
            </a:r>
            <a:r>
              <a:rPr lang="ru-RU" dirty="0" smtClean="0"/>
              <a:t>По преданию, в день Благовещения Божией Матери  над Вавилоном  зажглась звезда.           За ней последовали волхвы, то есть обладатели тайных знаний, знакомые с пророчеством Даниила, жившего задолго до этого в Вавилоне.  </a:t>
            </a:r>
            <a:endParaRPr lang="ru-RU" dirty="0"/>
          </a:p>
        </p:txBody>
      </p:sp>
      <p:pic>
        <p:nvPicPr>
          <p:cNvPr id="5" name="Picture 3" descr="C:\Documents and Settings\Татьяна\Рабочий стол\holy-virgin_(49).gif"/>
          <p:cNvPicPr>
            <a:picLocks noChangeAspect="1" noChangeArrowheads="1" noCrop="1"/>
          </p:cNvPicPr>
          <p:nvPr/>
        </p:nvPicPr>
        <p:blipFill>
          <a:blip r:embed="rId2" cstate="screen"/>
          <a:srcRect/>
          <a:stretch>
            <a:fillRect/>
          </a:stretch>
        </p:blipFill>
        <p:spPr bwMode="auto">
          <a:xfrm>
            <a:off x="0" y="2213993"/>
            <a:ext cx="4644008" cy="4644008"/>
          </a:xfrm>
          <a:prstGeom prst="roundRect">
            <a:avLst/>
          </a:prstGeom>
          <a:noFill/>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5122912" cy="792088"/>
          </a:xfrm>
        </p:spPr>
        <p:txBody>
          <a:bodyPr>
            <a:normAutofit fontScale="90000"/>
          </a:bodyPr>
          <a:lstStyle/>
          <a:p>
            <a:r>
              <a:rPr lang="ru-RU" dirty="0" smtClean="0"/>
              <a:t>На перепись в Вифлеем</a:t>
            </a:r>
            <a:endParaRPr lang="ru-RU" dirty="0"/>
          </a:p>
        </p:txBody>
      </p:sp>
      <p:pic>
        <p:nvPicPr>
          <p:cNvPr id="1026" name="Picture 2" descr="C:\Documents and Settings\Татьяна\Рабочий стол\1.jpg"/>
          <p:cNvPicPr>
            <a:picLocks noGrp="1" noChangeAspect="1" noChangeArrowheads="1"/>
          </p:cNvPicPr>
          <p:nvPr>
            <p:ph sz="half" idx="1"/>
          </p:nvPr>
        </p:nvPicPr>
        <p:blipFill>
          <a:blip r:embed="rId2" cstate="screen"/>
          <a:srcRect/>
          <a:stretch>
            <a:fillRect/>
          </a:stretch>
        </p:blipFill>
        <p:spPr bwMode="auto">
          <a:xfrm>
            <a:off x="179512" y="1844824"/>
            <a:ext cx="6060793" cy="4320480"/>
          </a:xfrm>
          <a:prstGeom prst="roundRect">
            <a:avLst/>
          </a:prstGeom>
          <a:noFill/>
          <a:ln>
            <a:solidFill>
              <a:schemeClr val="tx2">
                <a:lumMod val="50000"/>
              </a:schemeClr>
            </a:solidFill>
          </a:ln>
        </p:spPr>
      </p:pic>
      <p:sp>
        <p:nvSpPr>
          <p:cNvPr id="4" name="Содержимое 3"/>
          <p:cNvSpPr>
            <a:spLocks noGrp="1"/>
          </p:cNvSpPr>
          <p:nvPr>
            <p:ph sz="half" idx="2"/>
          </p:nvPr>
        </p:nvSpPr>
        <p:spPr>
          <a:xfrm>
            <a:off x="5940152" y="260648"/>
            <a:ext cx="2767984" cy="6264696"/>
          </a:xfrm>
        </p:spPr>
        <p:txBody>
          <a:bodyPr>
            <a:normAutofit lnSpcReduction="10000"/>
          </a:bodyPr>
          <a:lstStyle/>
          <a:p>
            <a:pPr>
              <a:buNone/>
            </a:pPr>
            <a:r>
              <a:rPr lang="ru-RU" i="1" dirty="0" smtClean="0"/>
              <a:t>   </a:t>
            </a:r>
            <a:r>
              <a:rPr lang="ru-RU" dirty="0" smtClean="0"/>
              <a:t>Когда Мария уже была беременной, пришлось им с Иосифом отправиться в далекий путь, в город Вифлеем, потому что римский кесарь Август повелел сделать перепись населения по всей его земле.</a:t>
            </a:r>
            <a:endParaRPr lang="ru-RU"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lnSpcReduction="10000"/>
          </a:bodyPr>
          <a:lstStyle/>
          <a:p>
            <a:pPr>
              <a:buNone/>
            </a:pPr>
            <a:r>
              <a:rPr lang="ru-RU" b="1" dirty="0" smtClean="0"/>
              <a:t>        </a:t>
            </a:r>
            <a:r>
              <a:rPr lang="ru-RU" dirty="0" smtClean="0"/>
              <a:t>Ко времени земной жизни Христа Спасителя Иудея входила в состав огромной Римской Империи и управлялась наместником Сирии и подчиненным ему прокуратором. Император Август для упорядочения налогообложения решил провести перепись во всем государстве. Римские власти считались с местными обычаями, и перепись проводилась в Иудее соответственно законам народа. Мария и Иосиф принадлежали к роду Давида, и поэтому должны были записаться в том городе, откуда происходил их предок — в Вифлееме — Доме хлеба живого. </a:t>
            </a:r>
          </a:p>
          <a:p>
            <a:endParaRPr lang="ru-RU" dirty="0"/>
          </a:p>
        </p:txBody>
      </p:sp>
      <p:sp>
        <p:nvSpPr>
          <p:cNvPr id="2" name="Заголовок 1"/>
          <p:cNvSpPr>
            <a:spLocks noGrp="1"/>
          </p:cNvSpPr>
          <p:nvPr>
            <p:ph type="title"/>
          </p:nvPr>
        </p:nvSpPr>
        <p:spPr/>
        <p:txBody>
          <a:bodyPr/>
          <a:lstStyle/>
          <a:p>
            <a:r>
              <a:rPr lang="ru-RU" b="1" dirty="0" smtClean="0"/>
              <a:t> Зачем нужна была перепись?</a:t>
            </a:r>
            <a:endParaRPr lang="ru-RU" dirty="0"/>
          </a:p>
        </p:txBody>
      </p:sp>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4114800" cy="922114"/>
          </a:xfrm>
        </p:spPr>
        <p:txBody>
          <a:bodyPr>
            <a:normAutofit/>
          </a:bodyPr>
          <a:lstStyle/>
          <a:p>
            <a:r>
              <a:rPr lang="ru-RU" dirty="0" smtClean="0"/>
              <a:t>Пещера - вертеп</a:t>
            </a:r>
            <a:endParaRPr lang="ru-RU" dirty="0"/>
          </a:p>
        </p:txBody>
      </p:sp>
      <p:sp>
        <p:nvSpPr>
          <p:cNvPr id="5" name="Содержимое 4"/>
          <p:cNvSpPr>
            <a:spLocks noGrp="1"/>
          </p:cNvSpPr>
          <p:nvPr>
            <p:ph sz="half" idx="1"/>
          </p:nvPr>
        </p:nvSpPr>
        <p:spPr/>
        <p:txBody>
          <a:bodyPr>
            <a:normAutofit fontScale="92500" lnSpcReduction="20000"/>
          </a:bodyPr>
          <a:lstStyle/>
          <a:p>
            <a:pPr>
              <a:buNone/>
            </a:pPr>
            <a:r>
              <a:rPr lang="ru-RU" dirty="0" smtClean="0"/>
              <a:t> </a:t>
            </a:r>
            <a:endParaRPr lang="ru-RU" dirty="0"/>
          </a:p>
        </p:txBody>
      </p:sp>
      <p:sp>
        <p:nvSpPr>
          <p:cNvPr id="6" name="Содержимое 5"/>
          <p:cNvSpPr>
            <a:spLocks noGrp="1"/>
          </p:cNvSpPr>
          <p:nvPr>
            <p:ph sz="half" idx="2"/>
          </p:nvPr>
        </p:nvSpPr>
        <p:spPr>
          <a:xfrm>
            <a:off x="5004048" y="332656"/>
            <a:ext cx="3682752" cy="6525344"/>
          </a:xfrm>
        </p:spPr>
        <p:txBody>
          <a:bodyPr>
            <a:normAutofit fontScale="92500" lnSpcReduction="20000"/>
          </a:bodyPr>
          <a:lstStyle/>
          <a:p>
            <a:pPr>
              <a:buNone/>
            </a:pPr>
            <a:r>
              <a:rPr lang="ru-RU" i="1" dirty="0" smtClean="0"/>
              <a:t>    </a:t>
            </a:r>
            <a:r>
              <a:rPr lang="ru-RU" dirty="0" smtClean="0"/>
              <a:t>Когда Иосиф и Мария добрались до Вифлеема,   мест в гостинице не оказалось. Многие пришли в Вифлеем для переписи. Марии же наступило время родить. «…И родила Сына своего Первенца, и спеленала Его, и положила Его в ясли», - мы читаем в Евангелии. Это значит, что они разместились в загоне для скота. По древнему преданию, этот хлев находился в пещере. </a:t>
            </a:r>
            <a:br>
              <a:rPr lang="ru-RU" dirty="0" smtClean="0"/>
            </a:br>
            <a:endParaRPr lang="ru-RU" dirty="0" smtClean="0"/>
          </a:p>
          <a:p>
            <a:endParaRPr lang="ru-RU" dirty="0"/>
          </a:p>
        </p:txBody>
      </p:sp>
      <p:pic>
        <p:nvPicPr>
          <p:cNvPr id="7" name="Picture 2" descr="C:\Documents and Settings\Татьяна\Рабочий стол\к Рождеству\Рожд. открытки\30.jpg"/>
          <p:cNvPicPr>
            <a:picLocks noChangeAspect="1" noChangeArrowheads="1"/>
          </p:cNvPicPr>
          <p:nvPr/>
        </p:nvPicPr>
        <p:blipFill>
          <a:blip r:embed="rId2" cstate="screen"/>
          <a:srcRect/>
          <a:stretch>
            <a:fillRect/>
          </a:stretch>
        </p:blipFill>
        <p:spPr bwMode="auto">
          <a:xfrm>
            <a:off x="395536" y="1556792"/>
            <a:ext cx="4668279" cy="4654941"/>
          </a:xfrm>
          <a:prstGeom prst="rect">
            <a:avLst/>
          </a:prstGeom>
          <a:noFill/>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1390</TotalTime>
  <Words>1049</Words>
  <Application>Microsoft Office PowerPoint</Application>
  <PresentationFormat>Экран (4:3)</PresentationFormat>
  <Paragraphs>94</Paragraphs>
  <Slides>24</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Бумажная</vt:lpstr>
      <vt:lpstr>Рождество Христово</vt:lpstr>
      <vt:lpstr>Слайд 2</vt:lpstr>
      <vt:lpstr>С нами БОГ!</vt:lpstr>
      <vt:lpstr> </vt:lpstr>
      <vt:lpstr>Благовещение</vt:lpstr>
      <vt:lpstr>ЗВЕЗДА РОЖДЕСТВА</vt:lpstr>
      <vt:lpstr>На перепись в Вифлеем</vt:lpstr>
      <vt:lpstr> Зачем нужна была перепись?</vt:lpstr>
      <vt:lpstr>Пещера - вертеп</vt:lpstr>
      <vt:lpstr>Слайд 10</vt:lpstr>
      <vt:lpstr>Базилика Рождества Христова в Вифлееме. Святая Пещера Рождества, православный престол над местом рождения Спасителя.  </vt:lpstr>
      <vt:lpstr>Ясли Христовы</vt:lpstr>
      <vt:lpstr>           Поклонение пастухов</vt:lpstr>
      <vt:lpstr>Вифлеемская звезда</vt:lpstr>
      <vt:lpstr>Поклонение волхвов</vt:lpstr>
      <vt:lpstr> Поклонение           волхвов</vt:lpstr>
      <vt:lpstr>Слайд 17</vt:lpstr>
      <vt:lpstr>Избиение младенцев </vt:lpstr>
      <vt:lpstr>Слайд 19</vt:lpstr>
      <vt:lpstr>                     Избиение младенцев  </vt:lpstr>
      <vt:lpstr>Бегство в Египет</vt:lpstr>
      <vt:lpstr>Слайд 22</vt:lpstr>
      <vt:lpstr>Слайд 23</vt:lpstr>
      <vt:lpstr>Источники информации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Рождество Христово</dc:title>
  <cp:lastModifiedBy>Проняткина Т.В.</cp:lastModifiedBy>
  <cp:revision>147</cp:revision>
  <dcterms:modified xsi:type="dcterms:W3CDTF">2012-02-23T19:44:26Z</dcterms:modified>
</cp:coreProperties>
</file>