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ms-powerpoint.presentation.macroEnabled.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7" r:id="rId6"/>
    <p:sldId id="259" r:id="rId7"/>
    <p:sldId id="260" r:id="rId8"/>
    <p:sldId id="261" r:id="rId9"/>
    <p:sldId id="263" r:id="rId10"/>
    <p:sldId id="264"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1" autoAdjust="0"/>
  </p:normalViewPr>
  <p:slideViewPr>
    <p:cSldViewPr>
      <p:cViewPr varScale="1">
        <p:scale>
          <a:sx n="70" d="100"/>
          <a:sy n="70" d="100"/>
        </p:scale>
        <p:origin x="-4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pieChart>
        <c:varyColors val="1"/>
        <c:ser>
          <c:idx val="0"/>
          <c:order val="0"/>
          <c:tx>
            <c:strRef>
              <c:f>Лист1!$B$1</c:f>
              <c:strCache>
                <c:ptCount val="1"/>
                <c:pt idx="0">
                  <c:v>Столбец1</c:v>
                </c:pt>
              </c:strCache>
            </c:strRef>
          </c:tx>
          <c:cat>
            <c:strRef>
              <c:f>Лист1!$A$2:$A$5</c:f>
              <c:strCache>
                <c:ptCount val="4"/>
                <c:pt idx="0">
                  <c:v>Coffee</c:v>
                </c:pt>
                <c:pt idx="1">
                  <c:v>Black tea</c:v>
                </c:pt>
                <c:pt idx="2">
                  <c:v>Green tea</c:v>
                </c:pt>
                <c:pt idx="3">
                  <c:v>Herbal tea </c:v>
                </c:pt>
              </c:strCache>
            </c:strRef>
          </c:cat>
          <c:val>
            <c:numRef>
              <c:f>Лист1!$B$2:$B$5</c:f>
              <c:numCache>
                <c:formatCode>General</c:formatCode>
                <c:ptCount val="4"/>
                <c:pt idx="0">
                  <c:v>33</c:v>
                </c:pt>
                <c:pt idx="1">
                  <c:v>36</c:v>
                </c:pt>
                <c:pt idx="2">
                  <c:v>23</c:v>
                </c:pt>
                <c:pt idx="3">
                  <c:v>8</c:v>
                </c:pt>
              </c:numCache>
            </c:numRef>
          </c:val>
        </c:ser>
        <c:firstSliceAng val="0"/>
      </c:pieChart>
    </c:plotArea>
    <c:legend>
      <c:legendPos val="r"/>
      <c:layout/>
    </c:legend>
    <c:plotVisOnly val="1"/>
  </c:chart>
  <c:txPr>
    <a:bodyPr/>
    <a:lstStyle/>
    <a:p>
      <a:pPr>
        <a:defRPr sz="1800"/>
      </a:pPr>
      <a:endParaRPr lang="ru-RU"/>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0.32143</cdr:x>
      <cdr:y>0.1114</cdr:y>
    </cdr:from>
    <cdr:to>
      <cdr:x>0.44388</cdr:x>
      <cdr:y>0.32834</cdr:y>
    </cdr:to>
    <cdr:sp macro="" textlink="">
      <cdr:nvSpPr>
        <cdr:cNvPr id="2" name="TextBox 1"/>
        <cdr:cNvSpPr txBox="1"/>
      </cdr:nvSpPr>
      <cdr:spPr>
        <a:xfrm xmlns:a="http://schemas.openxmlformats.org/drawingml/2006/main">
          <a:off x="2400288" y="542916"/>
          <a:ext cx="914400" cy="10572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8%</a:t>
          </a:r>
          <a:endParaRPr lang="ru-RU" sz="1800" dirty="0"/>
        </a:p>
      </cdr:txBody>
    </cdr:sp>
  </cdr:relSizeAnchor>
  <cdr:relSizeAnchor xmlns:cdr="http://schemas.openxmlformats.org/drawingml/2006/chartDrawing">
    <cdr:from>
      <cdr:x>0.35013</cdr:x>
      <cdr:y>0.63909</cdr:y>
    </cdr:from>
    <cdr:to>
      <cdr:x>0.47258</cdr:x>
      <cdr:y>0.82671</cdr:y>
    </cdr:to>
    <cdr:sp macro="" textlink="">
      <cdr:nvSpPr>
        <cdr:cNvPr id="3" name="TextBox 2"/>
        <cdr:cNvSpPr txBox="1"/>
      </cdr:nvSpPr>
      <cdr:spPr>
        <a:xfrm xmlns:a="http://schemas.openxmlformats.org/drawingml/2006/main">
          <a:off x="2614602" y="311468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t>36%</a:t>
          </a:r>
          <a:endParaRPr lang="ru-RU" sz="2400" dirty="0"/>
        </a:p>
      </cdr:txBody>
    </cdr:sp>
  </cdr:relSizeAnchor>
  <cdr:relSizeAnchor xmlns:cdr="http://schemas.openxmlformats.org/drawingml/2006/chartDrawing">
    <cdr:from>
      <cdr:x>0.20663</cdr:x>
      <cdr:y>0.34593</cdr:y>
    </cdr:from>
    <cdr:to>
      <cdr:x>0.32908</cdr:x>
      <cdr:y>0.53355</cdr:y>
    </cdr:to>
    <cdr:sp macro="" textlink="">
      <cdr:nvSpPr>
        <cdr:cNvPr id="4" name="TextBox 3"/>
        <cdr:cNvSpPr txBox="1"/>
      </cdr:nvSpPr>
      <cdr:spPr>
        <a:xfrm xmlns:a="http://schemas.openxmlformats.org/drawingml/2006/main">
          <a:off x="1543032" y="16859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smtClean="0"/>
            <a:t>23%</a:t>
          </a:r>
          <a:endParaRPr lang="ru-RU" sz="28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27A882C6-9E6F-4B62-9D7A-0E53B11F5ADC}" type="datetimeFigureOut">
              <a:rPr lang="ru-RU" smtClean="0"/>
              <a:pPr/>
              <a:t>13.06.2013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BE9B1FF-4C48-4EF3-8994-983DBA94A79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A882C6-9E6F-4B62-9D7A-0E53B11F5ADC}" type="datetimeFigureOut">
              <a:rPr lang="ru-RU" smtClean="0"/>
              <a:pPr/>
              <a:t>13.06.2013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E9B1FF-4C48-4EF3-8994-983DBA94A79A}"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7A882C6-9E6F-4B62-9D7A-0E53B11F5ADC}" type="datetimeFigureOut">
              <a:rPr lang="ru-RU" smtClean="0"/>
              <a:pPr/>
              <a:t>13.06.2013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E9B1FF-4C48-4EF3-8994-983DBA94A79A}" type="slidenum">
              <a:rPr lang="ru-RU" smtClean="0"/>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27A882C6-9E6F-4B62-9D7A-0E53B11F5ADC}" type="datetimeFigureOut">
              <a:rPr lang="ru-RU" smtClean="0"/>
              <a:pPr/>
              <a:t>13.06.2013</a:t>
            </a:fld>
            <a:endParaRPr lang="ru-RU"/>
          </a:p>
        </p:txBody>
      </p:sp>
      <p:sp>
        <p:nvSpPr>
          <p:cNvPr id="9" name="Номер слайда 8"/>
          <p:cNvSpPr>
            <a:spLocks noGrp="1"/>
          </p:cNvSpPr>
          <p:nvPr>
            <p:ph type="sldNum" sz="quarter" idx="15"/>
          </p:nvPr>
        </p:nvSpPr>
        <p:spPr/>
        <p:txBody>
          <a:bodyPr rtlCol="0"/>
          <a:lstStyle/>
          <a:p>
            <a:fld id="{DBE9B1FF-4C48-4EF3-8994-983DBA94A79A}"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27A882C6-9E6F-4B62-9D7A-0E53B11F5ADC}" type="datetimeFigureOut">
              <a:rPr lang="ru-RU" smtClean="0"/>
              <a:pPr/>
              <a:t>13.06.2013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BE9B1FF-4C48-4EF3-8994-983DBA94A79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7A882C6-9E6F-4B62-9D7A-0E53B11F5ADC}" type="datetimeFigureOut">
              <a:rPr lang="ru-RU" smtClean="0"/>
              <a:pPr/>
              <a:t>13.06.2013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E9B1FF-4C48-4EF3-8994-983DBA94A79A}"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27A882C6-9E6F-4B62-9D7A-0E53B11F5ADC}" type="datetimeFigureOut">
              <a:rPr lang="ru-RU" smtClean="0"/>
              <a:pPr/>
              <a:t>13.06.2013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BE9B1FF-4C48-4EF3-8994-983DBA94A79A}"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27A882C6-9E6F-4B62-9D7A-0E53B11F5ADC}" type="datetimeFigureOut">
              <a:rPr lang="ru-RU" smtClean="0"/>
              <a:pPr/>
              <a:t>13.06.2013</a:t>
            </a:fld>
            <a:endParaRPr lang="ru-RU"/>
          </a:p>
        </p:txBody>
      </p:sp>
      <p:sp>
        <p:nvSpPr>
          <p:cNvPr id="7" name="Номер слайда 6"/>
          <p:cNvSpPr>
            <a:spLocks noGrp="1"/>
          </p:cNvSpPr>
          <p:nvPr>
            <p:ph type="sldNum" sz="quarter" idx="11"/>
          </p:nvPr>
        </p:nvSpPr>
        <p:spPr/>
        <p:txBody>
          <a:bodyPr rtlCol="0"/>
          <a:lstStyle/>
          <a:p>
            <a:fld id="{DBE9B1FF-4C48-4EF3-8994-983DBA94A79A}"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A882C6-9E6F-4B62-9D7A-0E53B11F5ADC}" type="datetimeFigureOut">
              <a:rPr lang="ru-RU" smtClean="0"/>
              <a:pPr/>
              <a:t>13.06.2013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E9B1FF-4C48-4EF3-8994-983DBA94A79A}"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27A882C6-9E6F-4B62-9D7A-0E53B11F5ADC}" type="datetimeFigureOut">
              <a:rPr lang="ru-RU" smtClean="0"/>
              <a:pPr/>
              <a:t>13.06.2013</a:t>
            </a:fld>
            <a:endParaRPr lang="ru-RU"/>
          </a:p>
        </p:txBody>
      </p:sp>
      <p:sp>
        <p:nvSpPr>
          <p:cNvPr id="22" name="Номер слайда 21"/>
          <p:cNvSpPr>
            <a:spLocks noGrp="1"/>
          </p:cNvSpPr>
          <p:nvPr>
            <p:ph type="sldNum" sz="quarter" idx="15"/>
          </p:nvPr>
        </p:nvSpPr>
        <p:spPr/>
        <p:txBody>
          <a:bodyPr rtlCol="0"/>
          <a:lstStyle/>
          <a:p>
            <a:fld id="{DBE9B1FF-4C48-4EF3-8994-983DBA94A79A}"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27A882C6-9E6F-4B62-9D7A-0E53B11F5ADC}" type="datetimeFigureOut">
              <a:rPr lang="ru-RU" smtClean="0"/>
              <a:pPr/>
              <a:t>13.06.2013</a:t>
            </a:fld>
            <a:endParaRPr lang="ru-RU"/>
          </a:p>
        </p:txBody>
      </p:sp>
      <p:sp>
        <p:nvSpPr>
          <p:cNvPr id="18" name="Номер слайда 17"/>
          <p:cNvSpPr>
            <a:spLocks noGrp="1"/>
          </p:cNvSpPr>
          <p:nvPr>
            <p:ph type="sldNum" sz="quarter" idx="11"/>
          </p:nvPr>
        </p:nvSpPr>
        <p:spPr/>
        <p:txBody>
          <a:bodyPr rtlCol="0"/>
          <a:lstStyle/>
          <a:p>
            <a:fld id="{DBE9B1FF-4C48-4EF3-8994-983DBA94A79A}"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A882C6-9E6F-4B62-9D7A-0E53B11F5ADC}" type="datetimeFigureOut">
              <a:rPr lang="ru-RU" smtClean="0"/>
              <a:pPr/>
              <a:t>13.06.2013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BE9B1FF-4C48-4EF3-8994-983DBA94A79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ood_Differring_meal_Sweet_Breakfast_024467_.jpg"/>
          <p:cNvPicPr>
            <a:picLocks noChangeAspect="1"/>
          </p:cNvPicPr>
          <p:nvPr/>
        </p:nvPicPr>
        <p:blipFill>
          <a:blip r:embed="rId2" cstate="screen"/>
          <a:stretch>
            <a:fillRect/>
          </a:stretch>
        </p:blipFill>
        <p:spPr>
          <a:xfrm>
            <a:off x="0" y="2285992"/>
            <a:ext cx="9144000" cy="4572008"/>
          </a:xfrm>
          <a:prstGeom prst="rect">
            <a:avLst/>
          </a:prstGeom>
        </p:spPr>
      </p:pic>
      <p:sp>
        <p:nvSpPr>
          <p:cNvPr id="2" name="Заголовок 1"/>
          <p:cNvSpPr>
            <a:spLocks noGrp="1"/>
          </p:cNvSpPr>
          <p:nvPr>
            <p:ph type="ctrTitle"/>
          </p:nvPr>
        </p:nvSpPr>
        <p:spPr>
          <a:xfrm>
            <a:off x="1500166" y="0"/>
            <a:ext cx="6172200" cy="1894362"/>
          </a:xfrm>
        </p:spPr>
        <p:txBody>
          <a:bodyPr>
            <a:normAutofit/>
          </a:bodyPr>
          <a:lstStyle/>
          <a:p>
            <a:r>
              <a:rPr lang="en-US" sz="88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Tea Party</a:t>
            </a:r>
            <a:endParaRPr lang="ru-RU" sz="88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0"/>
            <a:ext cx="3429024" cy="6643710"/>
          </a:xfrm>
        </p:spPr>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Tea with milk is more preferable.</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Tea with lemon is less popular.</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dirty="0" smtClean="0"/>
              <a:t> </a:t>
            </a:r>
            <a:endParaRPr lang="ru-RU" dirty="0"/>
          </a:p>
        </p:txBody>
      </p:sp>
      <p:pic>
        <p:nvPicPr>
          <p:cNvPr id="6" name="Содержимое 5" descr="templatemo_image_06.jpg"/>
          <p:cNvPicPr>
            <a:picLocks noGrp="1" noChangeAspect="1"/>
          </p:cNvPicPr>
          <p:nvPr>
            <p:ph sz="quarter" idx="1"/>
          </p:nvPr>
        </p:nvPicPr>
        <p:blipFill>
          <a:blip r:embed="rId2" cstate="screen"/>
          <a:stretch>
            <a:fillRect/>
          </a:stretch>
        </p:blipFill>
        <p:spPr>
          <a:xfrm>
            <a:off x="0" y="3434569"/>
            <a:ext cx="5429256" cy="3423431"/>
          </a:xfrm>
        </p:spPr>
      </p:pic>
      <p:pic>
        <p:nvPicPr>
          <p:cNvPr id="8" name="Рисунок 7" descr="molokochai2.jpg"/>
          <p:cNvPicPr>
            <a:picLocks noChangeAspect="1"/>
          </p:cNvPicPr>
          <p:nvPr/>
        </p:nvPicPr>
        <p:blipFill>
          <a:blip r:embed="rId3" cstate="screen"/>
          <a:stretch>
            <a:fillRect/>
          </a:stretch>
        </p:blipFill>
        <p:spPr>
          <a:xfrm>
            <a:off x="0" y="0"/>
            <a:ext cx="5372100" cy="3571875"/>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  students of our school drink pure tea, without milk, sugar or lemon.</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p:cNvPicPr>
            <a:picLocks noGrp="1" noChangeAspect="1" noChangeArrowheads="1"/>
          </p:cNvPicPr>
          <p:nvPr>
            <p:ph sz="quarter" idx="1"/>
          </p:nvPr>
        </p:nvPicPr>
        <p:blipFill>
          <a:blip r:embed="rId2" cstate="screen"/>
          <a:srcRect/>
          <a:stretch>
            <a:fillRect/>
          </a:stretch>
        </p:blipFill>
        <p:spPr bwMode="auto">
          <a:xfrm>
            <a:off x="857224" y="1479612"/>
            <a:ext cx="6786610" cy="537838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3467c_55d4ebc1_XL.jpeg"/>
          <p:cNvPicPr>
            <a:picLocks noGrp="1" noChangeAspect="1"/>
          </p:cNvPicPr>
          <p:nvPr>
            <p:ph sz="quarter" idx="1"/>
          </p:nvPr>
        </p:nvPicPr>
        <p:blipFill>
          <a:blip r:embed="rId2" cstate="screen"/>
          <a:srcRect/>
          <a:stretch>
            <a:fillRect/>
          </a:stretch>
        </p:blipFill>
        <p:spPr>
          <a:xfrm>
            <a:off x="0" y="0"/>
            <a:ext cx="4929190" cy="6858000"/>
          </a:xfrm>
        </p:spPr>
      </p:pic>
      <p:sp>
        <p:nvSpPr>
          <p:cNvPr id="2" name="Заголовок 1"/>
          <p:cNvSpPr>
            <a:spLocks noGrp="1"/>
          </p:cNvSpPr>
          <p:nvPr>
            <p:ph type="title"/>
          </p:nvPr>
        </p:nvSpPr>
        <p:spPr>
          <a:xfrm>
            <a:off x="4929190" y="0"/>
            <a:ext cx="4214810" cy="6858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Tea, </a:t>
            </a:r>
            <a:b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Cure – All.</a:t>
            </a:r>
            <a: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If you are cold, tea will warm you.</a:t>
            </a:r>
            <a: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If you are too heated, tea will cool you.</a:t>
            </a:r>
            <a: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If you are too depressed, tea will cheer you.</a:t>
            </a:r>
            <a: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u-RU"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If you are too exhausted, tea will </a:t>
            </a:r>
            <a:b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9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calm you.</a:t>
            </a:r>
            <a:r>
              <a:rPr lang="en-US"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2000" b="1" cap="none"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William</a:t>
            </a:r>
            <a:r>
              <a:rPr lang="ru-RU" sz="2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2000" b="1" cap="none"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Gladstone</a:t>
            </a:r>
            <a:endParaRPr lang="ru-RU" sz="2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29264"/>
            <a:ext cx="8786842" cy="1428736"/>
          </a:xfrm>
        </p:spPr>
        <p:style>
          <a:lnRef idx="2">
            <a:schemeClr val="accent1"/>
          </a:lnRef>
          <a:fillRef idx="1">
            <a:schemeClr val="lt1"/>
          </a:fillRef>
          <a:effectRef idx="0">
            <a:schemeClr val="accent1"/>
          </a:effectRef>
          <a:fontRef idx="minor">
            <a:schemeClr val="dk1"/>
          </a:fontRef>
        </p:style>
        <p:txBody>
          <a:bodyPr>
            <a:normAutofit/>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Tea is the most popular drink in the world. It is refreshing, tasty and useful. It has no calories.</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 name="Содержимое 9" descr="85844565_large_servirovka_chajnogo_stola1.jpg"/>
          <p:cNvPicPr>
            <a:picLocks noGrp="1" noChangeAspect="1"/>
          </p:cNvPicPr>
          <p:nvPr>
            <p:ph sz="quarter" idx="1"/>
          </p:nvPr>
        </p:nvPicPr>
        <p:blipFill>
          <a:blip r:embed="rId2" cstate="screen"/>
          <a:stretch>
            <a:fillRect/>
          </a:stretch>
        </p:blipFill>
        <p:spPr>
          <a:xfrm>
            <a:off x="0" y="0"/>
            <a:ext cx="9202142" cy="5429264"/>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643446"/>
            <a:ext cx="8001024" cy="2214554"/>
          </a:xfrm>
        </p:spPr>
        <p:txBody>
          <a:bodyPr>
            <a:normAutofit/>
          </a:bodyPr>
          <a:lstStyle/>
          <a:p>
            <a:pPr lvl="0"/>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People in Russia like tea. They drink tea from samovars. They sit at the table around a big samovar with their friends. </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9" name="Содержимое 5" descr="0261121648.jpg"/>
          <p:cNvPicPr>
            <a:picLocks noChangeAspect="1"/>
          </p:cNvPicPr>
          <p:nvPr/>
        </p:nvPicPr>
        <p:blipFill>
          <a:blip r:embed="rId2" cstate="screen"/>
          <a:stretch>
            <a:fillRect/>
          </a:stretch>
        </p:blipFill>
        <p:spPr>
          <a:xfrm>
            <a:off x="0" y="0"/>
            <a:ext cx="6498167" cy="4873625"/>
          </a:xfrm>
          <a:prstGeom prst="rect">
            <a:avLst/>
          </a:prstGeom>
        </p:spPr>
      </p:pic>
      <p:sp>
        <p:nvSpPr>
          <p:cNvPr id="10" name="Содержимое 9"/>
          <p:cNvSpPr>
            <a:spLocks noGrp="1"/>
          </p:cNvSpPr>
          <p:nvPr>
            <p:ph sz="quarter" idx="1"/>
          </p:nvPr>
        </p:nvSpPr>
        <p:spPr/>
        <p:txBody>
          <a:bodyPr/>
          <a:lstStyle/>
          <a:p>
            <a:endParaRPr lang="ru-RU"/>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857760"/>
            <a:ext cx="7929586" cy="2000240"/>
          </a:xfrm>
        </p:spPr>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Our traditional  national dish is pancakes. It’s fantastic to drink tea from the samovar and eat pancakes with  honey and sour cream.</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Содержимое 6"/>
          <p:cNvSpPr>
            <a:spLocks noGrp="1"/>
          </p:cNvSpPr>
          <p:nvPr>
            <p:ph sz="quarter" idx="1"/>
          </p:nvPr>
        </p:nvSpPr>
        <p:spPr>
          <a:xfrm>
            <a:off x="1857356" y="0"/>
            <a:ext cx="7467600" cy="4873752"/>
          </a:xfrm>
        </p:spPr>
        <p:txBody>
          <a:bodyPr/>
          <a:lstStyle/>
          <a:p>
            <a:endParaRPr lang="ru-RU" dirty="0"/>
          </a:p>
        </p:txBody>
      </p:sp>
      <p:pic>
        <p:nvPicPr>
          <p:cNvPr id="8" name="Содержимое 7" descr="0_1bcdf_1e7dad54_XL.jpg"/>
          <p:cNvPicPr>
            <a:picLocks noChangeAspect="1"/>
          </p:cNvPicPr>
          <p:nvPr/>
        </p:nvPicPr>
        <p:blipFill>
          <a:blip r:embed="rId2" cstate="screen"/>
          <a:stretch>
            <a:fillRect/>
          </a:stretch>
        </p:blipFill>
        <p:spPr>
          <a:xfrm>
            <a:off x="0" y="0"/>
            <a:ext cx="6357950" cy="4537987"/>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screen"/>
          <a:srcRect l="1000" t="3291" r="1000" b="9964"/>
          <a:stretch>
            <a:fillRect/>
          </a:stretch>
        </p:blipFill>
        <p:spPr bwMode="auto">
          <a:xfrm>
            <a:off x="0" y="2928934"/>
            <a:ext cx="4500562" cy="2985067"/>
          </a:xfrm>
          <a:prstGeom prst="rect">
            <a:avLst/>
          </a:prstGeom>
          <a:noFill/>
          <a:ln w="9525">
            <a:noFill/>
            <a:miter lim="800000"/>
            <a:headEnd/>
            <a:tailEnd/>
          </a:ln>
          <a:effectLst/>
        </p:spPr>
      </p:pic>
      <p:pic>
        <p:nvPicPr>
          <p:cNvPr id="7" name="Рисунок 6" descr="chay-moloko.jpg"/>
          <p:cNvPicPr>
            <a:picLocks noChangeAspect="1"/>
          </p:cNvPicPr>
          <p:nvPr/>
        </p:nvPicPr>
        <p:blipFill>
          <a:blip r:embed="rId3" cstate="screen"/>
          <a:srcRect/>
          <a:stretch>
            <a:fillRect/>
          </a:stretch>
        </p:blipFill>
        <p:spPr>
          <a:xfrm>
            <a:off x="4476722" y="2928934"/>
            <a:ext cx="4667278" cy="2928958"/>
          </a:xfrm>
          <a:prstGeom prst="rect">
            <a:avLst/>
          </a:prstGeom>
        </p:spPr>
      </p:pic>
      <p:sp>
        <p:nvSpPr>
          <p:cNvPr id="2" name="Заголовок 1"/>
          <p:cNvSpPr>
            <a:spLocks noGrp="1"/>
          </p:cNvSpPr>
          <p:nvPr>
            <p:ph type="title"/>
          </p:nvPr>
        </p:nvSpPr>
        <p:spPr>
          <a:xfrm>
            <a:off x="0" y="5643578"/>
            <a:ext cx="9144000" cy="1214422"/>
          </a:xfrm>
        </p:spPr>
        <p:style>
          <a:lnRef idx="2">
            <a:schemeClr val="accent1"/>
          </a:lnRef>
          <a:fillRef idx="1">
            <a:schemeClr val="lt1"/>
          </a:fillRef>
          <a:effectRef idx="0">
            <a:schemeClr val="accent1"/>
          </a:effectRef>
          <a:fontRef idx="minor">
            <a:schemeClr val="dk1"/>
          </a:fontRef>
        </p:style>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There are different sorts of tea</a:t>
            </a:r>
            <a:r>
              <a:rPr lang="ru-RU"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black, green, red, yellow. It is up to you what to choose.</a:t>
            </a:r>
            <a:endParaRPr lang="ru-RU" dirty="0"/>
          </a:p>
        </p:txBody>
      </p:sp>
      <p:pic>
        <p:nvPicPr>
          <p:cNvPr id="5" name="Рисунок 4" descr="54a34333f3092c1c50f733138585e0535abd8d36636901.jpg"/>
          <p:cNvPicPr>
            <a:picLocks noChangeAspect="1"/>
          </p:cNvPicPr>
          <p:nvPr/>
        </p:nvPicPr>
        <p:blipFill>
          <a:blip r:embed="rId4" cstate="screen"/>
          <a:stretch>
            <a:fillRect/>
          </a:stretch>
        </p:blipFill>
        <p:spPr>
          <a:xfrm>
            <a:off x="4424310" y="0"/>
            <a:ext cx="4719690" cy="3000372"/>
          </a:xfrm>
          <a:prstGeom prst="rect">
            <a:avLst/>
          </a:prstGeom>
        </p:spPr>
      </p:pic>
      <p:pic>
        <p:nvPicPr>
          <p:cNvPr id="1027" name="Picture 3"/>
          <p:cNvPicPr>
            <a:picLocks noGrp="1" noChangeAspect="1" noChangeArrowheads="1"/>
          </p:cNvPicPr>
          <p:nvPr>
            <p:ph sz="quarter" idx="1"/>
          </p:nvPr>
        </p:nvPicPr>
        <p:blipFill>
          <a:blip r:embed="rId5" cstate="screen"/>
          <a:srcRect t="4514"/>
          <a:stretch>
            <a:fillRect/>
          </a:stretch>
        </p:blipFill>
        <p:spPr bwMode="auto">
          <a:xfrm>
            <a:off x="0" y="0"/>
            <a:ext cx="4500562" cy="302160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4714884"/>
            <a:ext cx="8572560" cy="1857388"/>
          </a:xfrm>
        </p:spPr>
        <p:style>
          <a:lnRef idx="2">
            <a:schemeClr val="accent1"/>
          </a:lnRef>
          <a:fillRef idx="1001">
            <a:schemeClr val="lt1"/>
          </a:fillRef>
          <a:effectRef idx="0">
            <a:schemeClr val="accent1"/>
          </a:effectRef>
          <a:fontRef idx="minor">
            <a:schemeClr val="dk1"/>
          </a:fontRef>
        </p:style>
        <p:txBody>
          <a:bodyPr/>
          <a:lstStyle/>
          <a:p>
            <a:pPr algn="ct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Nowadays a lot of people prefer  packed tea.</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It is quickly, but not so tasty. </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Содержимое 3" descr="7036_1.jpg"/>
          <p:cNvPicPr>
            <a:picLocks noGrp="1" noChangeAspect="1"/>
          </p:cNvPicPr>
          <p:nvPr>
            <p:ph sz="quarter" idx="1"/>
          </p:nvPr>
        </p:nvPicPr>
        <p:blipFill>
          <a:blip r:embed="rId2" cstate="screen"/>
          <a:stretch>
            <a:fillRect/>
          </a:stretch>
        </p:blipFill>
        <p:spPr>
          <a:xfrm>
            <a:off x="3779742" y="214290"/>
            <a:ext cx="5364258" cy="4873625"/>
          </a:xfrm>
        </p:spPr>
      </p:pic>
      <p:pic>
        <p:nvPicPr>
          <p:cNvPr id="2050" name="Picture 2"/>
          <p:cNvPicPr>
            <a:picLocks noChangeAspect="1" noChangeArrowheads="1"/>
          </p:cNvPicPr>
          <p:nvPr/>
        </p:nvPicPr>
        <p:blipFill>
          <a:blip r:embed="rId3" cstate="screen"/>
          <a:srcRect/>
          <a:stretch>
            <a:fillRect/>
          </a:stretch>
        </p:blipFill>
        <p:spPr bwMode="auto">
          <a:xfrm>
            <a:off x="285720" y="214290"/>
            <a:ext cx="3810000" cy="46577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screen"/>
          <a:srcRect/>
          <a:stretch>
            <a:fillRect/>
          </a:stretch>
        </p:blipFill>
        <p:spPr bwMode="auto">
          <a:xfrm>
            <a:off x="571472" y="1984375"/>
            <a:ext cx="7323376" cy="4873625"/>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7467600" cy="2082792"/>
          </a:xfrm>
        </p:spPr>
        <p:txBody>
          <a:bodyPr>
            <a:normAutofit fontScale="90000"/>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 have done public opinion poll among students of our school. 25 persons took part in it. The questions were</a:t>
            </a:r>
            <a:r>
              <a:rPr lang="ru-RU"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What do you prefer tea or coffee</a:t>
            </a:r>
            <a:r>
              <a:rPr lang="ru-RU"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br>
              <a:rPr lang="ru-RU"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tea do you like</a:t>
            </a:r>
            <a:r>
              <a:rPr lang="ru-RU"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ru-RU"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467600" cy="1143000"/>
          </a:xfrm>
        </p:spPr>
        <p:txBody>
          <a:bodyPr/>
          <a:lstStyle/>
          <a:p>
            <a:r>
              <a:rPr lang="en-U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Results of the public opinion poll </a:t>
            </a:r>
            <a:endParaRPr lang="ru-RU" dirty="0"/>
          </a:p>
        </p:txBody>
      </p:sp>
      <p:graphicFrame>
        <p:nvGraphicFramePr>
          <p:cNvPr id="4" name="Содержимое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286248" y="3071810"/>
            <a:ext cx="646331" cy="369332"/>
          </a:xfrm>
          <a:prstGeom prst="rect">
            <a:avLst/>
          </a:prstGeom>
          <a:noFill/>
        </p:spPr>
        <p:txBody>
          <a:bodyPr wrap="none" rtlCol="0">
            <a:spAutoFit/>
          </a:bodyPr>
          <a:lstStyle/>
          <a:p>
            <a:r>
              <a:rPr lang="en-US" dirty="0" smtClean="0"/>
              <a:t>33%</a:t>
            </a:r>
            <a:endParaRPr lang="ru-RU"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195</TotalTime>
  <Words>170</Words>
  <Application>Microsoft Office PowerPoint</Application>
  <PresentationFormat>Экран (4:3)</PresentationFormat>
  <Paragraphs>15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Tea Party</vt:lpstr>
      <vt:lpstr>Tea,  The Cure – All.   If you are cold, tea will warm you.   If you are too heated, tea will cool you.   If you are too depressed, tea will cheer you.   If you are too exhausted, tea will  calm you.  William Gladstone</vt:lpstr>
      <vt:lpstr>Tea is the most popular drink in the world. It is refreshing, tasty and useful. It has no calories.</vt:lpstr>
      <vt:lpstr>People in Russia like tea. They drink tea from samovars. They sit at the table around a big samovar with their friends. </vt:lpstr>
      <vt:lpstr>Our traditional  national dish is pancakes. It’s fantastic to drink tea from the samovar and eat pancakes with  honey and sour cream.</vt:lpstr>
      <vt:lpstr>There are different sorts of tea: black, green, red, yellow. It is up to you what to choose.</vt:lpstr>
      <vt:lpstr>Nowadays a lot of people prefer  packed tea. It is quickly, but not so tasty. </vt:lpstr>
      <vt:lpstr>We have done public opinion poll among students of our school. 25 persons took part in it. The questions were: - What do you prefer tea or coffee? -What tea do you like?</vt:lpstr>
      <vt:lpstr>Results of the public opinion poll </vt:lpstr>
      <vt:lpstr>Tea with milk is more preferable.         Tea with lemon is less popular.   </vt:lpstr>
      <vt:lpstr>16%  students of our school drink pure tea, without milk, sugar or lemon.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25</cp:revision>
  <dcterms:created xsi:type="dcterms:W3CDTF">2012-12-09T08:38:46Z</dcterms:created>
  <dcterms:modified xsi:type="dcterms:W3CDTF">2013-06-13T09:40:05Z</dcterms:modified>
</cp:coreProperties>
</file>