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sldIdLst>
    <p:sldId id="268" r:id="rId2"/>
    <p:sldId id="266" r:id="rId3"/>
    <p:sldId id="256" r:id="rId4"/>
    <p:sldId id="257" r:id="rId5"/>
    <p:sldId id="259" r:id="rId6"/>
    <p:sldId id="258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3553-62B0-432B-A4D7-8FF4FD69C3F1}" type="datetimeFigureOut">
              <a:rPr lang="ru-RU" smtClean="0"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DE92-CE44-4566-983A-FA266FFF59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3553-62B0-432B-A4D7-8FF4FD69C3F1}" type="datetimeFigureOut">
              <a:rPr lang="ru-RU" smtClean="0"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DE92-CE44-4566-983A-FA266FFF59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3553-62B0-432B-A4D7-8FF4FD69C3F1}" type="datetimeFigureOut">
              <a:rPr lang="ru-RU" smtClean="0"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DE92-CE44-4566-983A-FA266FFF59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3553-62B0-432B-A4D7-8FF4FD69C3F1}" type="datetimeFigureOut">
              <a:rPr lang="ru-RU" smtClean="0"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DE92-CE44-4566-983A-FA266FFF59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3553-62B0-432B-A4D7-8FF4FD69C3F1}" type="datetimeFigureOut">
              <a:rPr lang="ru-RU" smtClean="0"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DE92-CE44-4566-983A-FA266FFF59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3553-62B0-432B-A4D7-8FF4FD69C3F1}" type="datetimeFigureOut">
              <a:rPr lang="ru-RU" smtClean="0"/>
              <a:t>14.12.2011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DE92-CE44-4566-983A-FA266FFF59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3553-62B0-432B-A4D7-8FF4FD69C3F1}" type="datetimeFigureOut">
              <a:rPr lang="ru-RU" smtClean="0"/>
              <a:t>14.12.2011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DE92-CE44-4566-983A-FA266FFF59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3553-62B0-432B-A4D7-8FF4FD69C3F1}" type="datetimeFigureOut">
              <a:rPr lang="ru-RU" smtClean="0"/>
              <a:t>14.12.2011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DE92-CE44-4566-983A-FA266FFF59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3553-62B0-432B-A4D7-8FF4FD69C3F1}" type="datetimeFigureOut">
              <a:rPr lang="ru-RU" smtClean="0"/>
              <a:t>14.12.2011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DE92-CE44-4566-983A-FA266FFF59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3553-62B0-432B-A4D7-8FF4FD69C3F1}" type="datetimeFigureOut">
              <a:rPr lang="ru-RU" smtClean="0"/>
              <a:t>14.12.2011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DE92-CE44-4566-983A-FA266FFF59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3553-62B0-432B-A4D7-8FF4FD69C3F1}" type="datetimeFigureOut">
              <a:rPr lang="ru-RU" smtClean="0"/>
              <a:t>14.12.2011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DE92-CE44-4566-983A-FA266FFF59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53553-62B0-432B-A4D7-8FF4FD69C3F1}" type="datetimeFigureOut">
              <a:rPr lang="ru-RU" smtClean="0"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7DE92-CE44-4566-983A-FA266FFF59B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base.garant.ru/10108000/9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base.garant.ru/5632903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constitution.garant.ru/rf/chapter/6/" TargetMode="External"/><Relationship Id="rId3" Type="http://schemas.openxmlformats.org/officeDocument/2006/relationships/hyperlink" Target="http://constitution.garant.ru/rf/chapter/1/" TargetMode="External"/><Relationship Id="rId7" Type="http://schemas.openxmlformats.org/officeDocument/2006/relationships/hyperlink" Target="http://constitution.garant.ru/rf/chapter/5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onstitution.garant.ru/rf/chapter/4/" TargetMode="External"/><Relationship Id="rId11" Type="http://schemas.openxmlformats.org/officeDocument/2006/relationships/hyperlink" Target="http://constitution.garant.ru/rf/chapter/9/" TargetMode="External"/><Relationship Id="rId5" Type="http://schemas.openxmlformats.org/officeDocument/2006/relationships/hyperlink" Target="http://constitution.garant.ru/rf/chapter/3/" TargetMode="External"/><Relationship Id="rId10" Type="http://schemas.openxmlformats.org/officeDocument/2006/relationships/hyperlink" Target="http://constitution.garant.ru/rf/chapter/8/" TargetMode="External"/><Relationship Id="rId4" Type="http://schemas.openxmlformats.org/officeDocument/2006/relationships/hyperlink" Target="http://constitution.garant.ru/rf/chapter/2/" TargetMode="External"/><Relationship Id="rId9" Type="http://schemas.openxmlformats.org/officeDocument/2006/relationships/hyperlink" Target="http://constitution.garant.ru/rf/chapter/7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00100" y="2071678"/>
            <a:ext cx="702532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Тәрбия сәгате</a:t>
            </a:r>
          </a:p>
          <a:p>
            <a:r>
              <a:rPr lang="tt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“РФ Конституциясе”</a:t>
            </a:r>
            <a:endParaRPr lang="ru-RU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38" y="5357826"/>
            <a:ext cx="42909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 класс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Класс </a:t>
            </a:r>
            <a:r>
              <a:rPr lang="tt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җитәкчесе: Садриев Р.М.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88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Статья 19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88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Все равны перед законом и судом.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88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Государство гарантирует равенство прав и свобод человека и гражданина независимо от пола, расы, национальности, языка, происхождения, имущественного и должностного положения, места жительства, отношения к религии, убеждений, принадлежности к общественным объединениям, а также других обстоятельств. Запрещаются любые формы ограничения прав граждан по признакам социальной, расовой, национальной, языковой или религиозной принадлежности.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88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Мужчина и женщина имеют равные права и свободы и равные возможности для их реализации.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88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Статья 20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88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Каждый имеет право на жизнь.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88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Смертная казнь впредь до ее отмены может устанавливаться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федеральным законом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качестве исключительной меры наказания за особо тяжкие преступления против жизни при предоставлении обвиняемому права на рассмотрение его дела судом с участием присяжных заседателей.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8434873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04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Статья 38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04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Материнство и детство, семья находятся под </a:t>
            </a:r>
          </a:p>
          <a:p>
            <a:pPr marL="0" marR="0" lvl="0" indent="304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защитой государства.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04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Забота о детях, их воспитание – равное</a:t>
            </a:r>
          </a:p>
          <a:p>
            <a:pPr marL="0" marR="0" lvl="0" indent="304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право и обязанность родителей.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04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Трудоспособные дети, достигшие 18 лет, </a:t>
            </a:r>
          </a:p>
          <a:p>
            <a:pPr marL="0" marR="0" lvl="0" indent="304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должны заботиться о нетрудоспособных </a:t>
            </a:r>
          </a:p>
          <a:p>
            <a:pPr marL="0" marR="0" lvl="0" indent="304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родителях.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9229001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04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Статья 43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04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Каждый имеет право на образование.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04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Гарантируются общедоступность и бесплатность дошкольного, </a:t>
            </a:r>
          </a:p>
          <a:p>
            <a:pPr marL="0" marR="0" lvl="0" indent="304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сновного общего и среднего профессионального образования в </a:t>
            </a:r>
          </a:p>
          <a:p>
            <a:pPr marL="0" marR="0" lvl="0" indent="304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государственных или муниципальных образовательных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учрежде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</a:p>
          <a:p>
            <a:pPr marL="0" marR="0" lvl="0" indent="304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ниях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на предприятиях.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04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Каждый вправе на конкурсной основе бесплатно получить </a:t>
            </a:r>
          </a:p>
          <a:p>
            <a:pPr marL="0" marR="0" lvl="0" indent="304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высшее образование в государственном или муниципальном </a:t>
            </a:r>
          </a:p>
          <a:p>
            <a:pPr marL="0" marR="0" lvl="0" indent="304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бразовательном учреждении и на предприятии.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04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Основное общее образование обязательно. Родители или лица, </a:t>
            </a:r>
          </a:p>
          <a:p>
            <a:pPr marL="0" marR="0" lvl="0" indent="304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их заменяющие, обеспечивают получение детьми основного </a:t>
            </a:r>
          </a:p>
          <a:p>
            <a:pPr marL="0" marR="0" lvl="0" indent="304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бщего образования.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04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Российская Федерация устанавливает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федеральные </a:t>
            </a:r>
          </a:p>
          <a:p>
            <a:pPr marL="0" marR="0" lvl="0" indent="304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Государственные  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образовательные стандарты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поддерживает</a:t>
            </a:r>
          </a:p>
          <a:p>
            <a:pPr marL="0" marR="0" lvl="0" indent="304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различные формы образования и самообразования.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Равиль\Desktop\Констит\1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214554"/>
            <a:ext cx="6096000" cy="3895725"/>
          </a:xfrm>
          <a:prstGeom prst="round2Diag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43042" y="642918"/>
            <a:ext cx="629159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 декабрь – Россия </a:t>
            </a:r>
            <a:r>
              <a:rPr lang="ru-RU" sz="32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Федерациясе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32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Конституциясе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көне.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Равиль\Desktop\Констит\33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071678"/>
            <a:ext cx="5715000" cy="4286250"/>
          </a:xfrm>
          <a:prstGeom prst="round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14480" y="571480"/>
            <a:ext cx="59132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Нәрсә соң ул Конститу</a:t>
            </a:r>
            <a:r>
              <a:rPr lang="ru-R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tt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ия?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Равиль\Desktop\Констит\i[4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500042"/>
            <a:ext cx="2495560" cy="3342268"/>
          </a:xfrm>
          <a:prstGeom prst="round2DiagRect">
            <a:avLst/>
          </a:prstGeom>
          <a:noFill/>
        </p:spPr>
      </p:pic>
      <p:pic>
        <p:nvPicPr>
          <p:cNvPr id="3075" name="Picture 3" descr="C:\Users\Равиль\Desktop\Констит\487455[1].jpg"/>
          <p:cNvPicPr>
            <a:picLocks noChangeAspect="1" noChangeArrowheads="1"/>
          </p:cNvPicPr>
          <p:nvPr/>
        </p:nvPicPr>
        <p:blipFill>
          <a:blip r:embed="rId3"/>
          <a:srcRect l="12857" t="8571" r="16428" b="3571"/>
          <a:stretch>
            <a:fillRect/>
          </a:stretch>
        </p:blipFill>
        <p:spPr bwMode="auto">
          <a:xfrm>
            <a:off x="1857356" y="3357562"/>
            <a:ext cx="2714644" cy="337274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571480"/>
            <a:ext cx="635468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Сайлау хокукы булган </a:t>
            </a:r>
          </a:p>
          <a:p>
            <a:r>
              <a:rPr lang="tt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Россия гра</a:t>
            </a:r>
            <a:r>
              <a:rPr lang="ru-RU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жданнырының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авыш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бирү 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юлы </a:t>
            </a:r>
            <a:r>
              <a:rPr lang="ru-RU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белән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кабул </a:t>
            </a:r>
            <a:r>
              <a:rPr lang="ru-RU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ителгән Төп 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закон.</a:t>
            </a:r>
            <a:endParaRPr lang="ru-RU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Равиль\Desktop\Констит\i[7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500042"/>
            <a:ext cx="3384732" cy="492922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4282" y="642918"/>
            <a:ext cx="44091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Конститу</a:t>
            </a:r>
            <a:r>
              <a:rPr lang="ru-RU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ция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тарихы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714488"/>
            <a:ext cx="519161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1918 – РСФСР </a:t>
            </a:r>
            <a:r>
              <a:rPr lang="ru-RU" sz="3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Консти</a:t>
            </a: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ru-RU" sz="3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туциясе</a:t>
            </a: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1924, 1936, 1978 – </a:t>
            </a:r>
          </a:p>
          <a:p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СССР </a:t>
            </a:r>
            <a:r>
              <a:rPr lang="ru-RU" sz="3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Конституциял</a:t>
            </a:r>
            <a:r>
              <a:rPr lang="tt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әре;</a:t>
            </a:r>
          </a:p>
          <a:p>
            <a:r>
              <a:rPr lang="tt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1993, 12 декабр</a:t>
            </a:r>
            <a:r>
              <a:rPr lang="ru-RU" sz="3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РФ </a:t>
            </a:r>
            <a:r>
              <a:rPr lang="ru-RU" sz="3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Конституциясе</a:t>
            </a: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кабул </a:t>
            </a:r>
          </a:p>
          <a:p>
            <a:r>
              <a:rPr lang="ru-RU" sz="3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Ителг</a:t>
            </a:r>
            <a:r>
              <a:rPr lang="tt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ән.</a:t>
            </a:r>
            <a:endParaRPr lang="ru-RU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Равиль\Desktop\Констит\i[9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5136" y="0"/>
            <a:ext cx="4188864" cy="3071834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2071678"/>
            <a:ext cx="9144000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88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Преамбула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88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Раздел первый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88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Глава 1. Основы конституционного строя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Symbol" pitchFamily="18" charset="2"/>
              <a:buChar char=""/>
              <a:tabLst>
                <a:tab pos="18288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4"/>
              </a:rPr>
              <a:t>Глава 2. Права и свободы человека и гражданина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Symbol" pitchFamily="18" charset="2"/>
              <a:buChar char=""/>
              <a:tabLst>
                <a:tab pos="18288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5"/>
              </a:rPr>
              <a:t>Глава 3. Федеративное устройство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Symbol" pitchFamily="18" charset="2"/>
              <a:buChar char=""/>
              <a:tabLst>
                <a:tab pos="18288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6"/>
              </a:rPr>
              <a:t>Глава 4. Президент Российской Федерации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Symbol" pitchFamily="18" charset="2"/>
              <a:buChar char=""/>
              <a:tabLst>
                <a:tab pos="18288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7"/>
              </a:rPr>
              <a:t>Глава 5. Федеральное Собрание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Symbol" pitchFamily="18" charset="2"/>
              <a:buChar char=""/>
              <a:tabLst>
                <a:tab pos="18288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8"/>
              </a:rPr>
              <a:t>Глава 6. Правительство Российской Федерации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Symbol" pitchFamily="18" charset="2"/>
              <a:buChar char=""/>
              <a:tabLst>
                <a:tab pos="18288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9"/>
              </a:rPr>
              <a:t>Глава 7. Судебная власть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Symbol" pitchFamily="18" charset="2"/>
              <a:buChar char=""/>
              <a:tabLst>
                <a:tab pos="18288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10"/>
              </a:rPr>
              <a:t>Глава 8. Местное самоуправление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Symbol" pitchFamily="18" charset="2"/>
              <a:buChar char=""/>
              <a:tabLst>
                <a:tab pos="18288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11"/>
              </a:rPr>
              <a:t>Глава 9. Конституционные поправки и пересмотр Конституции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"/>
              <a:tabLst>
                <a:tab pos="18288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11"/>
              </a:rPr>
              <a:t>Раздел второй. Заключительные и переходные положения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88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 descr="C:\Users\Равиль\Desktop\Констит\0000000319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85860"/>
            <a:ext cx="8477250" cy="540067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14348" y="357166"/>
            <a:ext cx="7888121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tt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РФ Президенты – Конституциянең гаранты.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 descr="C:\Users\Равиль\Desktop\Констит\iCANZ62Q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-1"/>
            <a:ext cx="4000496" cy="3573777"/>
          </a:xfrm>
          <a:prstGeom prst="roundRect">
            <a:avLst/>
          </a:prstGeom>
          <a:noFill/>
        </p:spPr>
      </p:pic>
      <p:pic>
        <p:nvPicPr>
          <p:cNvPr id="9218" name="Picture 2" descr="C:\Users\Равиль\Desktop\Констит\i[3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0411" y="3571876"/>
            <a:ext cx="4401059" cy="3286124"/>
          </a:xfrm>
          <a:prstGeom prst="round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85720" y="428604"/>
            <a:ext cx="428835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Конституцион</a:t>
            </a: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суд </a:t>
            </a:r>
          </a:p>
          <a:p>
            <a:pPr algn="just"/>
            <a:r>
              <a:rPr lang="ru-RU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Конституциягә</a:t>
            </a: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каршы</a:t>
            </a: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килүче </a:t>
            </a: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закон </a:t>
            </a:r>
          </a:p>
          <a:p>
            <a:pPr algn="just"/>
            <a:r>
              <a:rPr lang="ru-RU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һәм карарларны</a:t>
            </a:r>
            <a:endParaRPr lang="ru-RU" sz="3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юкка </a:t>
            </a:r>
            <a:r>
              <a:rPr lang="ru-RU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чыгара</a:t>
            </a: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3438" y="4357694"/>
            <a:ext cx="41639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Конститу</a:t>
            </a:r>
            <a:r>
              <a:rPr lang="ru-RU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цион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судта</a:t>
            </a:r>
            <a:endParaRPr lang="ru-RU" sz="3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19 судья </a:t>
            </a:r>
            <a:r>
              <a:rPr lang="ru-RU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эшли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0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88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Глава 2. Права и свободы человека и гражданина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88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Статья 17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88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Российской Федерации признаются и гарантируются права и свободы человека и гражданина согласно общепризнанным принципам и нормам международного права и в соответствии с настоящей Конституцией.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88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Основные права и свободы человека неотчуждаемы и принадлежат каждому от рождения.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88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Осуществление прав и свобод человека и гражданина не должно </a:t>
            </a:r>
          </a:p>
          <a:p>
            <a:pPr marL="0" marR="0" lvl="0" indent="88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нарушать права и свободы других лиц.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88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Статья 18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88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Права и свободы человека и гражданина являются непосредственно действующими. Они определяют смысл, содержание и применение законов, деятельность законодательной и исполнительной власти, местного самоуправления и обеспечиваются правосудием.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546</Words>
  <Application>Microsoft Office PowerPoint</Application>
  <PresentationFormat>Экран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Равиль</dc:creator>
  <cp:lastModifiedBy>Равиль</cp:lastModifiedBy>
  <cp:revision>12</cp:revision>
  <dcterms:created xsi:type="dcterms:W3CDTF">2011-12-14T05:12:08Z</dcterms:created>
  <dcterms:modified xsi:type="dcterms:W3CDTF">2011-12-14T06:40:40Z</dcterms:modified>
</cp:coreProperties>
</file>