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77" r:id="rId1"/>
  </p:sldMasterIdLst>
  <p:notesMasterIdLst>
    <p:notesMasterId r:id="rId67"/>
  </p:notesMasterIdLst>
  <p:sldIdLst>
    <p:sldId id="353" r:id="rId2"/>
    <p:sldId id="355" r:id="rId3"/>
    <p:sldId id="257" r:id="rId4"/>
    <p:sldId id="258" r:id="rId5"/>
    <p:sldId id="260" r:id="rId6"/>
    <p:sldId id="354" r:id="rId7"/>
    <p:sldId id="261" r:id="rId8"/>
    <p:sldId id="267" r:id="rId9"/>
    <p:sldId id="262" r:id="rId10"/>
    <p:sldId id="269" r:id="rId11"/>
    <p:sldId id="271" r:id="rId12"/>
    <p:sldId id="273" r:id="rId13"/>
    <p:sldId id="274" r:id="rId14"/>
    <p:sldId id="304" r:id="rId15"/>
    <p:sldId id="282" r:id="rId16"/>
    <p:sldId id="306" r:id="rId17"/>
    <p:sldId id="307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263" r:id="rId29"/>
    <p:sldId id="279" r:id="rId30"/>
    <p:sldId id="280" r:id="rId31"/>
    <p:sldId id="281" r:id="rId32"/>
    <p:sldId id="283" r:id="rId33"/>
    <p:sldId id="322" r:id="rId34"/>
    <p:sldId id="285" r:id="rId35"/>
    <p:sldId id="324" r:id="rId36"/>
    <p:sldId id="326" r:id="rId37"/>
    <p:sldId id="327" r:id="rId38"/>
    <p:sldId id="328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41" r:id="rId48"/>
    <p:sldId id="264" r:id="rId49"/>
    <p:sldId id="345" r:id="rId50"/>
    <p:sldId id="356" r:id="rId51"/>
    <p:sldId id="346" r:id="rId52"/>
    <p:sldId id="357" r:id="rId53"/>
    <p:sldId id="347" r:id="rId54"/>
    <p:sldId id="348" r:id="rId55"/>
    <p:sldId id="358" r:id="rId56"/>
    <p:sldId id="349" r:id="rId57"/>
    <p:sldId id="359" r:id="rId58"/>
    <p:sldId id="350" r:id="rId59"/>
    <p:sldId id="360" r:id="rId60"/>
    <p:sldId id="351" r:id="rId61"/>
    <p:sldId id="361" r:id="rId62"/>
    <p:sldId id="352" r:id="rId63"/>
    <p:sldId id="259" r:id="rId64"/>
    <p:sldId id="275" r:id="rId65"/>
    <p:sldId id="321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B4F6A4"/>
    <a:srgbClr val="ADF593"/>
    <a:srgbClr val="F3F379"/>
    <a:srgbClr val="EDF05E"/>
    <a:srgbClr val="F1F98F"/>
    <a:srgbClr val="E7FB6D"/>
    <a:srgbClr val="ECF96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889F9E-5476-4F72-B9BD-1AC4F25C912D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18637B-532B-4F0B-B5D5-381EAFC75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F681DE-D45C-428E-9A08-35FD44E77C29}" type="slidenum">
              <a:rPr lang="ru-RU">
                <a:cs typeface="Arial" charset="0"/>
              </a:rPr>
              <a:pPr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E645D-00E0-4D06-9AC8-53A13B0A33D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9B39A-A16C-4A6A-B94B-6AE1F39BC9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6E207-C1B2-4870-9EE7-FE2C011E163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23012-EA24-42CD-BE47-8A29C1D5C71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510B26-C92E-4D07-B9EF-FFD33080243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D9419-94F3-4D77-AB6B-A9B83064477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EEBA9-92ED-42CA-8CA4-FE42D98C203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8398-9642-4FE1-A35A-ED7A7989E2BE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6398-15FA-4BDD-977F-38644ADC8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B29D-2343-4031-8C1E-89CD861C046F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8B89-5821-4D4D-B0BC-06639002C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95C5-F2AD-4EEC-9858-955BBD71A83E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C25E-0251-4949-A6BB-16482DF35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3985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32BC-64A9-4B11-85DD-F2D3942CC389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EFFE-1F6F-4710-B7B0-08DCBEAB6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FE30-AA2C-4D93-8FB2-31B653B545A4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C719-61B8-44E4-A0FF-0FE525A74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E0ED3-BB28-4B7D-AE08-FCD9CA25824A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8D7C-5466-441D-9263-6D498B3F8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DFD7-A719-48A9-8BE8-B29B9C6476FC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152D3-721B-4849-9D69-2ADCCA66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2FFC-3F43-4907-A466-AD65BF3C4B37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9417-AFD0-4A7C-8237-450BBEA5C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6A90-C078-4E1F-8A46-CCF7271208D5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BCDD-04BB-48CF-9576-A22AE56EE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2600-E6BB-43CC-A941-2ADA60EC72E8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2CA0-9249-4EF2-9959-85089F57B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3A3A-8D4B-43FA-BDCC-482718D53313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CFDC-96A3-4616-BF8E-B342B0F2D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6158-F034-4BD5-BB6F-5AF8A33EC2F6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E9E8-3DA0-4EF5-A8C2-05F1E3265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4185AB-0909-45FB-BED0-4EA1987753F6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7283DA-AB8E-4155-BB73-A0DD7A2E7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88" r:id="rId2"/>
    <p:sldLayoutId id="2147485887" r:id="rId3"/>
    <p:sldLayoutId id="2147485886" r:id="rId4"/>
    <p:sldLayoutId id="2147485885" r:id="rId5"/>
    <p:sldLayoutId id="2147485884" r:id="rId6"/>
    <p:sldLayoutId id="2147485883" r:id="rId7"/>
    <p:sldLayoutId id="2147485882" r:id="rId8"/>
    <p:sldLayoutId id="2147485881" r:id="rId9"/>
    <p:sldLayoutId id="2147485880" r:id="rId10"/>
    <p:sldLayoutId id="2147485879" r:id="rId11"/>
    <p:sldLayoutId id="21474858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slide" Target="slide5.xml"/><Relationship Id="rId7" Type="http://schemas.openxmlformats.org/officeDocument/2006/relationships/slide" Target="slide6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slide" Target="slide28.xml"/><Relationship Id="rId4" Type="http://schemas.openxmlformats.org/officeDocument/2006/relationships/slide" Target="slide8.xml"/><Relationship Id="rId9" Type="http://schemas.openxmlformats.org/officeDocument/2006/relationships/slide" Target="slide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0%D0%B3%D0%B0%D0%BD,_%D0%9E%D0%B3%D0%B0%D1%81%D1%82%D0%B5%D1%81_%D0%B4%D0%B5" TargetMode="External"/><Relationship Id="rId3" Type="http://schemas.openxmlformats.org/officeDocument/2006/relationships/hyperlink" Target="http://ru.wikipedia.org/wiki/%D0%90%D1%80%D0%B8%D1%81%D1%82%D0%BE%D1%82%D0%B5%D0%BB%D1%8C" TargetMode="External"/><Relationship Id="rId7" Type="http://schemas.openxmlformats.org/officeDocument/2006/relationships/hyperlink" Target="http://ru.wikipedia.org/wiki/%D0%91%D1%83%D0%BB%D1%8C,_%D0%94%D0%B6%D0%BE%D1%80%D0%B4%D0%B6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5%D0%B9%D0%B1%D0%BD%D0%B8%D1%86" TargetMode="External"/><Relationship Id="rId5" Type="http://schemas.openxmlformats.org/officeDocument/2006/relationships/hyperlink" Target="http://ru.wikipedia.org/wiki/%D0%90%D0%BB%D0%B5%D0%BA%D1%81%D0%B0%D0%BD%D0%B4%D1%80_%D0%92%D0%B5%D0%BB%D0%B8%D0%BA%D0%B8%D0%B9" TargetMode="External"/><Relationship Id="rId4" Type="http://schemas.openxmlformats.org/officeDocument/2006/relationships/hyperlink" Target="http://ru.wikipedia.org/wiki/%D0%9F%D0%BB%D0%B0%D1%82%D0%BE%D0%BD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B4F6A4"/>
            </a:gs>
            <a:gs pos="50000">
              <a:srgbClr val="FFFFA3"/>
            </a:gs>
            <a:gs pos="100000">
              <a:srgbClr val="FFFF66"/>
            </a:gs>
            <a:gs pos="100000">
              <a:srgbClr val="92D05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0034" y="2071678"/>
            <a:ext cx="8309817" cy="1440000"/>
          </a:xfrm>
          <a:gradFill>
            <a:gsLst>
              <a:gs pos="0">
                <a:schemeClr val="accent3">
                  <a:tint val="30000"/>
                  <a:satMod val="250000"/>
                </a:schemeClr>
              </a:gs>
              <a:gs pos="72000">
                <a:schemeClr val="accent3">
                  <a:tint val="75000"/>
                  <a:satMod val="210000"/>
                </a:schemeClr>
              </a:gs>
              <a:gs pos="100000">
                <a:srgbClr val="EDF05E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00000"/>
                </a:solidFill>
              </a:rPr>
              <a:t>Эвристические приемы </a:t>
            </a:r>
            <a:r>
              <a:rPr lang="ru-RU" sz="36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00000"/>
                </a:solidFill>
              </a:rPr>
              <a:t>решения </a:t>
            </a:r>
            <a:r>
              <a:rPr lang="ru-RU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00000"/>
                </a:solidFill>
              </a:rPr>
              <a:t/>
            </a:r>
            <a:br>
              <a:rPr lang="ru-RU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00000"/>
                </a:solidFill>
              </a:rPr>
            </a:br>
            <a:r>
              <a:rPr lang="ru-RU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00000"/>
                </a:solidFill>
              </a:rPr>
              <a:t>логических задач</a:t>
            </a:r>
            <a:endParaRPr lang="ru-RU" sz="36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48593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8" name="Picture 7" descr="74757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33375"/>
            <a:ext cx="2232025" cy="86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8" descr="74757-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85728"/>
            <a:ext cx="3743325" cy="93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643314"/>
            <a:ext cx="2857520" cy="2111306"/>
          </a:xfrm>
          <a:prstGeom prst="rect">
            <a:avLst/>
          </a:prstGeom>
          <a:gradFill>
            <a:gsLst>
              <a:gs pos="0">
                <a:srgbClr val="92D050"/>
              </a:gs>
              <a:gs pos="0">
                <a:srgbClr val="92D050"/>
              </a:gs>
              <a:gs pos="0">
                <a:srgbClr val="92D050"/>
              </a:gs>
              <a:gs pos="0">
                <a:srgbClr val="92D050"/>
              </a:gs>
              <a:gs pos="0">
                <a:srgbClr val="FFFF00"/>
              </a:gs>
              <a:gs pos="0">
                <a:srgbClr val="CCFF99"/>
              </a:gs>
              <a:gs pos="50000">
                <a:srgbClr val="FFFFA3"/>
              </a:gs>
              <a:gs pos="50000">
                <a:srgbClr val="FFFFA3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92D050"/>
              </a:gs>
            </a:gsLst>
            <a:lin ang="8100000" scaled="1"/>
          </a:gradFill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36650" y="6000750"/>
            <a:ext cx="8007350" cy="80010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FFFFA3"/>
              </a:gs>
              <a:gs pos="100000">
                <a:srgbClr val="CCFF99"/>
              </a:gs>
            </a:gsLst>
            <a:lin ang="81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800000"/>
                </a:solidFill>
                <a:latin typeface="+mn-lt"/>
                <a:cs typeface="Arial" pitchFamily="34" charset="0"/>
              </a:rPr>
              <a:t>Презентация </a:t>
            </a:r>
            <a:r>
              <a:rPr lang="ru-RU" sz="1400" b="1" i="1" dirty="0">
                <a:solidFill>
                  <a:srgbClr val="800000"/>
                </a:solidFill>
                <a:latin typeface="+mn-lt"/>
                <a:cs typeface="Arial" pitchFamily="34" charset="0"/>
              </a:rPr>
              <a:t>учителя математики </a:t>
            </a:r>
            <a:r>
              <a:rPr lang="ru-RU" sz="1400" b="1" i="1" dirty="0">
                <a:solidFill>
                  <a:srgbClr val="800000"/>
                </a:solidFill>
                <a:latin typeface="+mn-lt"/>
                <a:cs typeface="Arial" pitchFamily="34" charset="0"/>
              </a:rPr>
              <a:t>ГБОУ </a:t>
            </a:r>
            <a:r>
              <a:rPr lang="ru-RU" sz="1400" b="1" i="1" dirty="0">
                <a:solidFill>
                  <a:srgbClr val="800000"/>
                </a:solidFill>
                <a:latin typeface="+mn-lt"/>
                <a:cs typeface="Arial" pitchFamily="34" charset="0"/>
              </a:rPr>
              <a:t>СОШ № 648 Садиковой Н.А</a:t>
            </a:r>
            <a:r>
              <a:rPr lang="ru-RU" sz="1400" b="1" i="1" dirty="0">
                <a:solidFill>
                  <a:srgbClr val="800000"/>
                </a:solidFill>
                <a:latin typeface="+mn-lt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800000"/>
                </a:solidFill>
                <a:latin typeface="+mn-lt"/>
                <a:cs typeface="Arial" pitchFamily="34" charset="0"/>
              </a:rPr>
              <a:t>г. Санкт - Петербург</a:t>
            </a:r>
          </a:p>
          <a:p>
            <a:pPr>
              <a:defRPr/>
            </a:pPr>
            <a:r>
              <a:rPr lang="ru-RU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               </a:t>
            </a:r>
            <a:endParaRPr lang="ru-RU" b="1" dirty="0">
              <a:solidFill>
                <a:srgbClr val="80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71435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143248"/>
          <a:ext cx="8643942" cy="3562350"/>
        </p:xfrm>
        <a:graphic>
          <a:graphicData uri="http://schemas.openxmlformats.org/drawingml/2006/table">
            <a:tbl>
              <a:tblPr firstRow="1" firstCol="1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1439863"/>
                <a:gridCol w="1441451"/>
                <a:gridCol w="1439863"/>
                <a:gridCol w="1441451"/>
                <a:gridCol w="1439863"/>
                <a:gridCol w="1441451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Пилот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Штурман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Бортмеханик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Радист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Синоптик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Потапов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Щедрин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Семенов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Коновалов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Самойлов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4629" name="Прямоугольник 5"/>
          <p:cNvSpPr>
            <a:spLocks noChangeArrowheads="1"/>
          </p:cNvSpPr>
          <p:nvPr/>
        </p:nvSpPr>
        <p:spPr bwMode="auto">
          <a:xfrm>
            <a:off x="0" y="7143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Corbel" pitchFamily="34" charset="0"/>
              </a:rPr>
              <a:t>   </a:t>
            </a:r>
            <a:r>
              <a:rPr lang="ru-RU" sz="2400" dirty="0">
                <a:latin typeface="+mn-lt"/>
              </a:rPr>
              <a:t>Начнем решение задачи с построения логического квадрата. Элементы первого множества (фамилии) записываем в строках, а элементы второго множества (профессии) </a:t>
            </a:r>
            <a:r>
              <a:rPr lang="ru-RU" sz="2400" dirty="0">
                <a:latin typeface="+mn-lt"/>
              </a:rPr>
              <a:t>расположим по колонкам.  Проведем анализ условия задачи</a:t>
            </a:r>
            <a:r>
              <a:rPr lang="en-US" sz="2400" dirty="0">
                <a:latin typeface="+mn-lt"/>
              </a:rPr>
              <a:t>,c</a:t>
            </a:r>
            <a:r>
              <a:rPr lang="ru-RU" sz="2400" dirty="0">
                <a:latin typeface="+mn-lt"/>
              </a:rPr>
              <a:t>делаем на его основе выводы и зафиксируем их в таблице: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63060"/>
          <a:ext cx="8572528" cy="3509214"/>
        </p:xfrm>
        <a:graphic>
          <a:graphicData uri="http://schemas.openxmlformats.org/drawingml/2006/table">
            <a:tbl>
              <a:tblPr firstRow="1" firstCol="1">
                <a:solidFill>
                  <a:srgbClr val="FAFCDC"/>
                </a:solidFill>
                <a:tableStyleId>{3C2FFA5D-87B4-456A-9821-1D502468CF0F}</a:tableStyleId>
              </a:tblPr>
              <a:tblGrid>
                <a:gridCol w="1274376"/>
                <a:gridCol w="1381377"/>
                <a:gridCol w="1630527"/>
                <a:gridCol w="1517899"/>
                <a:gridCol w="1371020"/>
                <a:gridCol w="1397329"/>
              </a:tblGrid>
              <a:tr h="4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Пилот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Штурман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Бортмеханик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Радист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Синоптик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Потапов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Щедрин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Семенов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Коновалов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Самойлов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50" y="285750"/>
            <a:ext cx="8643938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dist">
              <a:defRPr/>
            </a:pPr>
            <a:r>
              <a:rPr lang="ru-RU" sz="1600" dirty="0">
                <a:latin typeface="+mn-lt"/>
              </a:rPr>
              <a:t>Из условия 1 следует, что ни Щедрин, ни Коновалов пилотом быть не могут. Поставим на соответствующих клетках (на пересечении фамилии и профессии) знак «минус». Из условия 2 ясно, что ни Потапов, ни Коновалов пока еще не штурманы. Занесем в таблицу и это. Условие 3 приводит к выводу, что радист не Щедрин и не Самойлов. . Условие 4 говорит о том, что фамилия синоптика не Щедрин и не Семенов</a:t>
            </a:r>
          </a:p>
          <a:p>
            <a:pPr indent="177800" algn="dist">
              <a:defRPr/>
            </a:pPr>
            <a:r>
              <a:rPr lang="ru-RU" sz="1600" dirty="0">
                <a:latin typeface="+mn-lt"/>
              </a:rPr>
              <a:t> Условие 5 подсказывает, что бортмеханик не Потапов и не Щедрин. Записав это в таблицу, мы увидим, что в строке «Щедрин» знаками «минус» заполнены все клетки, кроме одной, говорящей о том, что Щедрин может быть только штурманом, и никем иным. Отметим этот вывод и поставим в соответствующей клетке знак «плюс».</a:t>
            </a:r>
          </a:p>
          <a:p>
            <a:pPr indent="177800" algn="dist">
              <a:defRPr/>
            </a:pPr>
            <a:r>
              <a:rPr lang="ru-RU" sz="1600" dirty="0">
                <a:latin typeface="+mn-lt"/>
              </a:rPr>
              <a:t>А поскольку, согласно условию задачи, речь идет только об одном штурмане, то и в столбце «штурман» в оставшихся незаполненных клетках проставляем знаки «минус».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02" name="Group 242"/>
          <p:cNvGraphicFramePr>
            <a:graphicFrameLocks noGrp="1"/>
          </p:cNvGraphicFramePr>
          <p:nvPr>
            <p:ph sz="half" idx="2"/>
          </p:nvPr>
        </p:nvGraphicFramePr>
        <p:xfrm>
          <a:off x="285720" y="3857628"/>
          <a:ext cx="8572528" cy="265176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625825"/>
                <a:gridCol w="1108516"/>
                <a:gridCol w="1404121"/>
                <a:gridCol w="1773627"/>
                <a:gridCol w="1108516"/>
                <a:gridCol w="1551923"/>
              </a:tblGrid>
              <a:tr h="0"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Пилот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Штурман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Бортмеханик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Радист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Синоптик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9680"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Потапов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9680"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Щедрин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9680"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Семенов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9680"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Коновалов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spc="600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spc="6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9680"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Самойлов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7675" marR="0" lvl="0" indent="-382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313" y="214313"/>
            <a:ext cx="8786812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just">
              <a:defRPr/>
            </a:pPr>
            <a:r>
              <a:rPr lang="ru-RU" sz="1600" dirty="0">
                <a:latin typeface="+mn-lt"/>
              </a:rPr>
              <a:t>   Продолжим анализ. Из условия 6 видно, что синоптик – не Коновалов и не Семенов. Отмечаем это в таблице. Условие 7, сопоставленное с условием 6, показывает, что радист – не Коновалов и не Семенов. Ставим в соответствующие клетки знак «минус». Теперь в строке «Коновалов» осталась одна клетка, в которой не стоит знак минус, следовательно, Коновалов – бортмеханик. Отмечаем это знаком «плюс», а в других клетках в столбце «бортмеханик» проставляем знаки «минус», так как других бортмехаников   по условию задачи нет.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   Не стоит знак «минус» и в верхней клетке, в столбце «радист». Эта клетка расположена в строке «Потапов». Значит, Потапов– радист. Отметим это знаком «плюс» и заполним знаками «минус» другие свободные клетки в строке «Потапов» (ведь никем, кроме радиста, он быть не может). </a:t>
            </a:r>
          </a:p>
          <a:p>
            <a:pPr indent="177800" algn="just">
              <a:defRPr/>
            </a:pPr>
            <a:r>
              <a:rPr lang="ru-RU" sz="1600" dirty="0"/>
              <a:t> Из таблицы видно, что пилот – Семенов, а синоптик – Самойлов.		 Решение задачи завершено. Вот заполненная до конца таблица: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0" y="1285860"/>
            <a:ext cx="4572000" cy="78581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2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3143250"/>
            <a:ext cx="82867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0" algn="just"/>
            <a:r>
              <a:rPr lang="ru-RU"/>
              <a:t> </a:t>
            </a:r>
            <a:r>
              <a:rPr lang="ru-RU" sz="2800"/>
              <a:t>Три клоуна Бим, Бам и Бом вышли на арену в красной, зеленой и синей рубашках. Их туфли были тех же цветов. У Бима цвета рубашки и туфель совпадали. У Бома ни туфли, ни рубашка не были красными. Бам был в зеленых туфлях, а в рубашке другого цвета. Как были одеты клоуны?</a:t>
            </a:r>
          </a:p>
          <a:p>
            <a:pPr indent="95250" algn="just"/>
            <a:endParaRPr lang="ru-RU"/>
          </a:p>
        </p:txBody>
      </p:sp>
      <p:pic>
        <p:nvPicPr>
          <p:cNvPr id="2051" name="Picture 3" descr="C:\Documents and Settings\User\Рабочий стол\картинки к пр\m-614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000528" cy="25003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500"/>
            <a:ext cx="9144000" cy="3078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/>
              <a:t> </a:t>
            </a:r>
            <a:r>
              <a:rPr lang="ru-RU" dirty="0">
                <a:latin typeface="+mn-lt"/>
              </a:rPr>
              <a:t>    Составим таблицу, в столбцах которой отметим возможные цвета рубашек и туфель клоунов (буквами К, З и С обозначены красный, зеленый и синий цвета). Будем заполнять таблицу, используя условия задачи. Туфли </a:t>
            </a:r>
            <a:r>
              <a:rPr lang="ru-RU" dirty="0" err="1">
                <a:latin typeface="+mn-lt"/>
              </a:rPr>
              <a:t>Бама</a:t>
            </a:r>
            <a:r>
              <a:rPr lang="ru-RU" dirty="0">
                <a:latin typeface="+mn-lt"/>
              </a:rPr>
              <a:t> зеленые, а рубашка не является зеленой. Ставим знак </a:t>
            </a:r>
            <a:r>
              <a:rPr lang="ru-RU" i="1" dirty="0">
                <a:latin typeface="+mn-lt"/>
              </a:rPr>
              <a:t>+ </a:t>
            </a:r>
            <a:r>
              <a:rPr lang="ru-RU" dirty="0">
                <a:latin typeface="+mn-lt"/>
              </a:rPr>
              <a:t>в клетку 2-й строки и 5-го столбца,     и знак </a:t>
            </a:r>
            <a:r>
              <a:rPr lang="ru-RU" i="1" dirty="0">
                <a:latin typeface="+mn-lt"/>
              </a:rPr>
              <a:t>- </a:t>
            </a:r>
            <a:r>
              <a:rPr lang="ru-RU" dirty="0">
                <a:latin typeface="+mn-lt"/>
              </a:rPr>
              <a:t>в клетку 2-й строки и 2-го столбца. Следовательно, у </a:t>
            </a:r>
            <a:r>
              <a:rPr lang="ru-RU" dirty="0" err="1">
                <a:latin typeface="+mn-lt"/>
              </a:rPr>
              <a:t>Бима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Бома</a:t>
            </a:r>
            <a:r>
              <a:rPr lang="ru-RU" dirty="0">
                <a:latin typeface="+mn-lt"/>
              </a:rPr>
              <a:t> туфли  уже не могут быть зелеными, так же как не могут быть туфли </a:t>
            </a:r>
            <a:r>
              <a:rPr lang="ru-RU" dirty="0" err="1">
                <a:latin typeface="+mn-lt"/>
              </a:rPr>
              <a:t>Бама</a:t>
            </a:r>
            <a:r>
              <a:rPr lang="ru-RU" dirty="0">
                <a:latin typeface="+mn-lt"/>
              </a:rPr>
              <a:t> синими или красными. </a:t>
            </a:r>
          </a:p>
          <a:p>
            <a:pPr algn="just">
              <a:defRPr/>
            </a:pPr>
            <a:r>
              <a:rPr lang="ru-RU" dirty="0"/>
              <a:t>Далее, туфли и рубашка </a:t>
            </a:r>
            <a:r>
              <a:rPr lang="ru-RU" dirty="0" err="1"/>
              <a:t>Бома</a:t>
            </a:r>
            <a:r>
              <a:rPr lang="ru-RU" dirty="0"/>
              <a:t> не являются красными, отметим соответствующие ячейки таблицы знаком </a:t>
            </a:r>
            <a:r>
              <a:rPr lang="ru-RU" i="1" dirty="0"/>
              <a:t>– </a:t>
            </a:r>
            <a:r>
              <a:rPr lang="ru-RU" dirty="0"/>
              <a:t>. Из таблицы, заполненной на этом этапе, видим, что красные туфли могут быть только у </a:t>
            </a:r>
            <a:r>
              <a:rPr lang="ru-RU" dirty="0" err="1"/>
              <a:t>Бима</a:t>
            </a:r>
            <a:r>
              <a:rPr lang="ru-RU" dirty="0"/>
              <a:t>, а, следовательно, туфли </a:t>
            </a:r>
            <a:r>
              <a:rPr lang="ru-RU" dirty="0" err="1"/>
              <a:t>Бома</a:t>
            </a:r>
            <a:r>
              <a:rPr lang="ru-RU" dirty="0"/>
              <a:t> - синие.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928688" y="421481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3643315"/>
          <a:ext cx="8501122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6765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рубашка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рубашка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рубашка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туфли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туфли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туфли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2073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Бим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2073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Бам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20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Бом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876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5250" algn="just"/>
            <a:r>
              <a:rPr lang="ru-RU"/>
              <a:t> Цвет рубашки Бима совпадает с цветом его туфель и является красным. Теперь легко устанавливается владелец зеленой рубашки - Бом. Бам, в таком случае, одет в рубашку синего цвета. Мы полностью заполнили таблицу, в которой однозначно устанавливаются цвета туфель и рубашек клоунов (см. табл. 2): Бим одет в красную рубашку и красные туфли, Бам в синей рубашке и зеленых туфлях, Бом в зеленой рубашке и туфлях синего  цвета.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5786438"/>
            <a:ext cx="850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Бим одет в красную рубашку и красные туфли, Бам в синей рубашке и зеленых туфлях, Бом в зеленой рубашке и туфлях синего цвета.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286388"/>
            <a:ext cx="38247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2000240"/>
          <a:ext cx="8286811" cy="314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831"/>
                <a:gridCol w="1183831"/>
                <a:gridCol w="1183831"/>
                <a:gridCol w="1183831"/>
                <a:gridCol w="1183831"/>
                <a:gridCol w="1183831"/>
                <a:gridCol w="1183825"/>
              </a:tblGrid>
              <a:tr h="6843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рубашка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рубашка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рубашка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туфли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туфли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туфли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7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Бим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769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Бам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7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Бом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1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4857784" cy="1000132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3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3357563"/>
            <a:ext cx="86439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just" eaLnBrk="0" hangingPunct="0"/>
            <a:r>
              <a:rPr lang="ru-RU" sz="2400">
                <a:cs typeface="Times New Roman" pitchFamily="18" charset="0"/>
              </a:rPr>
              <a:t>Однажды Винни-Пух захотел полакомиться медом и пошел к пчелам в гости. По дороге нарвал букет цветов, чтобы подарить труженицам пчелкам. Пчелки очень обрадовались, увидев мишку с букетом цветов, и сказали: «У нас есть большая бочка с медом. Мы дадим тебе меда, если ты сможешь с помощью двух сосудов вместимостью 3 л и 5 л налить себе 4 л!» Винни-Пух долго думал, но все-таки смог решить задачку. Как он это сделал? 								</a:t>
            </a:r>
            <a:r>
              <a:rPr lang="ru-RU" sz="240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>
                <a:latin typeface="Comic Sans MS" pitchFamily="66" charset="0"/>
                <a:cs typeface="Times New Roman" pitchFamily="18" charset="0"/>
              </a:rPr>
            </a:br>
            <a:endParaRPr lang="ru-RU" sz="2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43182"/>
            <a:ext cx="8858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Винни-Пух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и пчелы»</a:t>
            </a:r>
          </a:p>
        </p:txBody>
      </p:sp>
      <p:pic>
        <p:nvPicPr>
          <p:cNvPr id="6146" name="Picture 2" descr="C:\Documents and Settings\User\Рабочий стол\картинки к пр\винипу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14340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01757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0125" y="928688"/>
            <a:ext cx="8143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eaLnBrk="0" hangingPunct="0"/>
            <a:r>
              <a:rPr lang="ru-RU">
                <a:latin typeface="Comic Sans MS" pitchFamily="66" charset="0"/>
                <a:cs typeface="Times New Roman" pitchFamily="18" charset="0"/>
              </a:rPr>
              <a:t>.</a:t>
            </a:r>
            <a:r>
              <a:rPr lang="ru-RU">
                <a:latin typeface="Corbel" pitchFamily="34" charset="0"/>
                <a:cs typeface="Times New Roman" pitchFamily="18" charset="0"/>
              </a:rPr>
              <a:t> </a:t>
            </a:r>
            <a:r>
              <a:rPr lang="ru-RU">
                <a:latin typeface="Comic Sans MS" pitchFamily="66" charset="0"/>
                <a:cs typeface="Times New Roman" pitchFamily="18" charset="0"/>
              </a:rPr>
              <a:t/>
            </a:r>
            <a:br>
              <a:rPr lang="ru-RU">
                <a:latin typeface="Comic Sans MS" pitchFamily="66" charset="0"/>
                <a:cs typeface="Times New Roman" pitchFamily="18" charset="0"/>
              </a:rPr>
            </a:br>
            <a:r>
              <a:rPr lang="ru-RU" sz="2000"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2000">
                <a:cs typeface="Times New Roman" pitchFamily="18" charset="0"/>
              </a:rPr>
              <a:t>Решение лучше и удобнее оформить в виде таблицы:</a:t>
            </a:r>
          </a:p>
          <a:p>
            <a:pPr indent="177800" eaLnBrk="0" hangingPunct="0"/>
            <a:r>
              <a:rPr lang="en-US" u="sng">
                <a:solidFill>
                  <a:srgbClr val="993300"/>
                </a:solidFill>
                <a:cs typeface="Times New Roman" pitchFamily="18" charset="0"/>
              </a:rPr>
              <a:t>1 c</a:t>
            </a:r>
            <a:r>
              <a:rPr lang="ru-RU" u="sng">
                <a:solidFill>
                  <a:srgbClr val="993300"/>
                </a:solidFill>
                <a:cs typeface="Times New Roman" pitchFamily="18" charset="0"/>
              </a:rPr>
              <a:t>пособ</a:t>
            </a:r>
            <a:r>
              <a:rPr lang="en-US" u="sng">
                <a:cs typeface="Times New Roman" pitchFamily="18" charset="0"/>
              </a:rPr>
              <a:t>;</a:t>
            </a:r>
            <a:endParaRPr lang="ru-RU" u="sng">
              <a:cs typeface="Times New Roman" pitchFamily="18" charset="0"/>
            </a:endParaRPr>
          </a:p>
          <a:p>
            <a:pPr indent="177800" eaLnBrk="0" hangingPunct="0"/>
            <a:endParaRPr lang="ru-RU">
              <a:latin typeface="Comic Sans MS" pitchFamily="66" charset="0"/>
              <a:cs typeface="Times New Roman" pitchFamily="18" charset="0"/>
            </a:endParaRPr>
          </a:p>
          <a:p>
            <a:pPr indent="177800" eaLnBrk="0" hangingPunct="0"/>
            <a:endParaRPr lang="ru-RU">
              <a:latin typeface="Comic Sans MS" pitchFamily="66" charset="0"/>
              <a:cs typeface="Times New Roman" pitchFamily="18" charset="0"/>
            </a:endParaRPr>
          </a:p>
          <a:p>
            <a:pPr indent="177800" eaLnBrk="0" hangingPunct="0"/>
            <a:endParaRPr lang="ru-RU">
              <a:latin typeface="Comic Sans MS" pitchFamily="66" charset="0"/>
              <a:cs typeface="Times New Roman" pitchFamily="18" charset="0"/>
            </a:endParaRPr>
          </a:p>
          <a:p>
            <a:pPr indent="177800" eaLnBrk="0" hangingPunct="0"/>
            <a:endParaRPr lang="ru-RU">
              <a:latin typeface="Comic Sans MS" pitchFamily="66" charset="0"/>
              <a:cs typeface="Times New Roman" pitchFamily="18" charset="0"/>
            </a:endParaRPr>
          </a:p>
          <a:p>
            <a:pPr indent="177800" eaLnBrk="0" hangingPunct="0"/>
            <a:endParaRPr lang="ru-RU">
              <a:latin typeface="Comic Sans MS" pitchFamily="66" charset="0"/>
              <a:cs typeface="Times New Roman" pitchFamily="18" charset="0"/>
            </a:endParaRPr>
          </a:p>
          <a:p>
            <a:pPr indent="177800" eaLnBrk="0" hangingPunct="0"/>
            <a:endParaRPr lang="ru-RU">
              <a:latin typeface="Comic Sans MS" pitchFamily="66" charset="0"/>
              <a:cs typeface="Times New Roman" pitchFamily="18" charset="0"/>
            </a:endParaRPr>
          </a:p>
          <a:p>
            <a:pPr indent="177800" eaLnBrk="0" hangingPunct="0"/>
            <a:endParaRPr lang="ru-RU">
              <a:latin typeface="Comic Sans MS" pitchFamily="66" charset="0"/>
              <a:cs typeface="Times New Roman" pitchFamily="18" charset="0"/>
            </a:endParaRPr>
          </a:p>
          <a:p>
            <a:pPr indent="177800" eaLnBrk="0" hangingPunct="0"/>
            <a:endParaRPr lang="ru-RU">
              <a:latin typeface="Comic Sans MS" pitchFamily="66" charset="0"/>
              <a:cs typeface="Times New Roman" pitchFamily="18" charset="0"/>
            </a:endParaRPr>
          </a:p>
          <a:p>
            <a:pPr indent="177800" eaLnBrk="0" hangingPunct="0"/>
            <a:r>
              <a:rPr lang="ru-RU" u="sng">
                <a:solidFill>
                  <a:srgbClr val="993300"/>
                </a:solidFill>
                <a:latin typeface="Comic Sans MS" pitchFamily="66" charset="0"/>
                <a:cs typeface="Times New Roman" pitchFamily="18" charset="0"/>
              </a:rPr>
              <a:t>2 способ:</a:t>
            </a:r>
            <a:endParaRPr lang="ru-RU" u="sng">
              <a:solidFill>
                <a:srgbClr val="993300"/>
              </a:solidFill>
              <a:latin typeface="Corbel" pitchFamily="34" charset="0"/>
            </a:endParaRPr>
          </a:p>
        </p:txBody>
      </p:sp>
      <p:graphicFrame>
        <p:nvGraphicFramePr>
          <p:cNvPr id="5" name="Group 138"/>
          <p:cNvGraphicFramePr>
            <a:graphicFrameLocks noGrp="1"/>
          </p:cNvGraphicFramePr>
          <p:nvPr/>
        </p:nvGraphicFramePr>
        <p:xfrm>
          <a:off x="857250" y="2000250"/>
          <a:ext cx="7786688" cy="1609725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066932"/>
                <a:gridCol w="1131876"/>
                <a:gridCol w="1131876"/>
                <a:gridCol w="1131876"/>
                <a:gridCol w="1131876"/>
                <a:gridCol w="1131876"/>
                <a:gridCol w="1060435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Group 311"/>
          <p:cNvGraphicFramePr>
            <a:graphicFrameLocks noGrp="1"/>
          </p:cNvGraphicFramePr>
          <p:nvPr/>
        </p:nvGraphicFramePr>
        <p:xfrm>
          <a:off x="928688" y="4500563"/>
          <a:ext cx="7500937" cy="1870075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841090"/>
                <a:gridCol w="841091"/>
                <a:gridCol w="841090"/>
                <a:gridCol w="841091"/>
                <a:gridCol w="841090"/>
                <a:gridCol w="841091"/>
                <a:gridCol w="841090"/>
                <a:gridCol w="841091"/>
                <a:gridCol w="772271"/>
              </a:tblGrid>
              <a:tr h="720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0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08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4786346" cy="250030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4</a:t>
            </a:r>
            <a:endParaRPr lang="ru-RU" sz="5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3071813"/>
            <a:ext cx="85725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just" eaLnBrk="0" hangingPunct="0"/>
            <a:r>
              <a:rPr lang="ru-RU">
                <a:latin typeface="Comic Sans MS" pitchFamily="66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r>
              <a:rPr lang="ru-RU" sz="2000">
                <a:latin typeface="Comic Sans MS" pitchFamily="66" charset="0"/>
                <a:cs typeface="Times New Roman" pitchFamily="18" charset="0"/>
              </a:rPr>
              <a:t>      </a:t>
            </a:r>
            <a:r>
              <a:rPr lang="ru-RU" sz="2000">
                <a:cs typeface="Times New Roman" pitchFamily="18" charset="0"/>
              </a:rPr>
              <a:t>Бэтмен и Человек-Паук никак не могли определить, кто из них    самый главный супер-герой. Что только они не делали: отжимались, бегали 100 метровку, подтягивались – то один победит, то другой. Так и не разрешив свой спор, отправились они к мудрецу. Мудрец подумал и сказал: «Самый главный супер-герой – это не тот, кто сильнее, а тот, кто сообразительнее! Вот, кто решит первым задачу, тот и будет самым-самым! Слушайте: имеются два сосуда вместимостью 8 л и 5 л. Как с помощью этих сосудов налить из источника 7 л «живой воды?» Помогите вашему любимому герою решить эту  задачу.</a:t>
            </a:r>
            <a:endParaRPr lang="ru-RU" sz="2000" b="1"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картинки к пр\бэтм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142852"/>
            <a:ext cx="1928858" cy="2714644"/>
          </a:xfrm>
          <a:prstGeom prst="ellipse">
            <a:avLst/>
          </a:prstGeom>
          <a:ln w="34925" cap="rnd">
            <a:solidFill>
              <a:schemeClr val="accent6">
                <a:lumMod val="75000"/>
              </a:scheme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pic>
        <p:nvPicPr>
          <p:cNvPr id="3075" name="Picture 3" descr="C:\Documents and Settings\User\Рабочий стол\картинки к пр\чел па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642966"/>
            <a:ext cx="2786082" cy="34290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85787" y="2786058"/>
            <a:ext cx="835821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Бэтмен и Человек-Паук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428625"/>
            <a:ext cx="89296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eaLnBrk="0" hangingPunct="0">
              <a:defRPr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2400" dirty="0">
                <a:latin typeface="+mn-lt"/>
                <a:cs typeface="Times New Roman" pitchFamily="18" charset="0"/>
              </a:rPr>
              <a:t>Как в результате получить 7 литров? – Нужно к 5 литрам долить 2 л. А где их взять? – Из 5-литрового сосуда отлить  3 л. А как их получить? В 8 литровый перелить из 5 литрового  5 литров, потом еще три. </a:t>
            </a:r>
            <a:br>
              <a:rPr lang="ru-RU" sz="2400" dirty="0">
                <a:latin typeface="+mn-lt"/>
                <a:cs typeface="Times New Roman" pitchFamily="18" charset="0"/>
              </a:rPr>
            </a:br>
            <a:r>
              <a:rPr lang="ru-RU" sz="2400" dirty="0">
                <a:latin typeface="+mn-lt"/>
                <a:cs typeface="Times New Roman" pitchFamily="18" charset="0"/>
              </a:rPr>
              <a:t>     Решение задачи показано в таблице: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6" name="Group 157"/>
          <p:cNvGraphicFramePr>
            <a:graphicFrameLocks noGrp="1"/>
          </p:cNvGraphicFramePr>
          <p:nvPr/>
        </p:nvGraphicFramePr>
        <p:xfrm>
          <a:off x="428625" y="3000375"/>
          <a:ext cx="8286750" cy="3571875"/>
        </p:xfrm>
        <a:graphic>
          <a:graphicData uri="http://schemas.openxmlformats.org/drawingml/2006/table">
            <a:tbl>
              <a:tblPr firstRow="1" firstCol="1">
                <a:tableStyleId>{8799B23B-EC83-4686-B30A-512413B5E67A}</a:tableStyleId>
              </a:tblPr>
              <a:tblGrid>
                <a:gridCol w="1253437"/>
                <a:gridCol w="974920"/>
                <a:gridCol w="974920"/>
                <a:gridCol w="1044555"/>
                <a:gridCol w="974949"/>
                <a:gridCol w="992331"/>
                <a:gridCol w="1035853"/>
                <a:gridCol w="1035843"/>
              </a:tblGrid>
              <a:tr h="1273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Ходы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49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л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49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л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43240" y="0"/>
            <a:ext cx="320510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142852"/>
            <a:ext cx="8229600" cy="939784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Содержание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marL="484632" algn="ctr" fontAlgn="auto">
              <a:spcAft>
                <a:spcPts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marL="484632" algn="ctr" fontAlgn="auto">
              <a:spcAft>
                <a:spcPts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marL="484632" algn="ctr" fontAlgn="auto">
              <a:spcAft>
                <a:spcPts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1071563"/>
            <a:ext cx="8215313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800">
                <a:hlinkClick r:id="" action="ppaction://hlinkshowjump?jump=nextslide"/>
              </a:rPr>
              <a:t>Предмет математики.</a:t>
            </a:r>
            <a:endParaRPr lang="ru-RU" sz="2800"/>
          </a:p>
          <a:p>
            <a:pPr marL="342900" indent="-342900" algn="just">
              <a:buFontTx/>
              <a:buAutoNum type="arabicPeriod"/>
            </a:pPr>
            <a:r>
              <a:rPr lang="ru-RU" sz="2800">
                <a:hlinkClick r:id="rId2" action="ppaction://hlinksldjump"/>
              </a:rPr>
              <a:t>Эвристические примеры решения логических  задач.</a:t>
            </a:r>
            <a:endParaRPr lang="ru-RU" sz="2800"/>
          </a:p>
          <a:p>
            <a:pPr marL="342900" indent="-342900" algn="just">
              <a:buFontTx/>
              <a:buAutoNum type="arabicPeriod"/>
            </a:pPr>
            <a:r>
              <a:rPr lang="ru-RU" sz="2800">
                <a:hlinkClick r:id="rId3" action="ppaction://hlinksldjump"/>
              </a:rPr>
              <a:t>Моделирование на прямой.</a:t>
            </a:r>
            <a:endParaRPr lang="ru-RU" sz="2800"/>
          </a:p>
          <a:p>
            <a:pPr marL="342900" indent="-342900" algn="just">
              <a:buFontTx/>
              <a:buAutoNum type="arabicPeriod"/>
            </a:pPr>
            <a:r>
              <a:rPr lang="ru-RU" sz="2800">
                <a:hlinkClick r:id="rId4" action="ppaction://hlinksldjump"/>
              </a:rPr>
              <a:t>Моделирование с помощью таблицы.</a:t>
            </a:r>
            <a:endParaRPr lang="ru-RU" sz="2800"/>
          </a:p>
          <a:p>
            <a:pPr marL="342900" indent="-342900" algn="just">
              <a:buFontTx/>
              <a:buAutoNum type="arabicPeriod"/>
            </a:pPr>
            <a:r>
              <a:rPr lang="ru-RU" sz="2800">
                <a:hlinkClick r:id="rId5" action="ppaction://hlinksldjump"/>
              </a:rPr>
              <a:t>Моделирование с помощью графов.</a:t>
            </a:r>
            <a:endParaRPr lang="ru-RU" sz="2800"/>
          </a:p>
          <a:p>
            <a:pPr marL="342900" indent="-342900" algn="just">
              <a:buFontTx/>
              <a:buAutoNum type="arabicPeriod"/>
            </a:pPr>
            <a:r>
              <a:rPr lang="ru-RU" sz="2800">
                <a:hlinkClick r:id="rId6" action="ppaction://hlinksldjump"/>
              </a:rPr>
              <a:t>Моделирование с помощью кругов Эйлера.</a:t>
            </a:r>
            <a:endParaRPr lang="ru-RU" sz="2800"/>
          </a:p>
          <a:p>
            <a:pPr marL="342900" indent="-342900" algn="just">
              <a:buFontTx/>
              <a:buAutoNum type="arabicPeriod"/>
            </a:pPr>
            <a:r>
              <a:rPr lang="ru-RU" sz="2800">
                <a:hlinkClick r:id="rId7" action="ppaction://hlinksldjump"/>
              </a:rPr>
              <a:t>Моделирование с помощью блок-схемы.</a:t>
            </a:r>
            <a:endParaRPr lang="ru-RU" sz="2800"/>
          </a:p>
          <a:p>
            <a:pPr marL="342900" indent="-342900" algn="just">
              <a:buFontTx/>
              <a:buAutoNum type="arabicPeriod"/>
            </a:pPr>
            <a:r>
              <a:rPr lang="ru-RU" sz="2800">
                <a:hlinkClick r:id="rId8" action="ppaction://hlinksldjump"/>
              </a:rPr>
              <a:t>Предмет математической логики и его основоположники.</a:t>
            </a:r>
            <a:endParaRPr lang="ru-RU" sz="2800"/>
          </a:p>
          <a:p>
            <a:pPr marL="342900" indent="-342900" algn="just">
              <a:buFontTx/>
              <a:buAutoNum type="arabicPeriod"/>
            </a:pPr>
            <a:r>
              <a:rPr lang="ru-RU" sz="2800">
                <a:hlinkClick r:id="rId9" action="ppaction://hlinksldjump"/>
              </a:rPr>
              <a:t>Заключение.</a:t>
            </a:r>
            <a:endParaRPr lang="ru-RU" sz="2800"/>
          </a:p>
          <a:p>
            <a:pPr marL="342900" indent="-342900">
              <a:buFontTx/>
              <a:buAutoNum type="arabicPeriod"/>
            </a:pPr>
            <a:endParaRPr lang="ru-RU" sz="2000"/>
          </a:p>
          <a:p>
            <a:pPr marL="342900" indent="-342900">
              <a:buFontTx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000528" cy="221457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5</a:t>
            </a:r>
            <a:endParaRPr lang="ru-RU" sz="5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3500438"/>
            <a:ext cx="87868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just" eaLnBrk="0" hangingPunct="0"/>
            <a:r>
              <a:rPr lang="ru-RU" sz="2400">
                <a:cs typeface="Times New Roman" pitchFamily="18" charset="0"/>
              </a:rPr>
              <a:t>                                                                                             Дядя Федор собрался ехать к родителям в гости и попросил у кота Матроскина 4 л простоквашинского молока. А у Матроскина только 2 пустых бидона: трехлитровый и пятилитровый и восьмилитровое ведро, наполненное молоком. Как Матроскину отлить 4 литра молока с помощью имеющихся сосудов?</a:t>
            </a:r>
            <a:endParaRPr lang="ru-RU" sz="2400" b="1"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картинки к пр\моло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643338" cy="2643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3071810"/>
            <a:ext cx="87154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«Молоко из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Простоквашино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»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071563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/>
            <a:r>
              <a:rPr lang="ru-RU" sz="2000">
                <a:latin typeface="Comic Sans MS" pitchFamily="66" charset="0"/>
                <a:cs typeface="Times New Roman" pitchFamily="18" charset="0"/>
              </a:rPr>
              <a:t>	</a:t>
            </a:r>
            <a:r>
              <a:rPr lang="ru-RU" sz="2000">
                <a:cs typeface="Times New Roman" pitchFamily="18" charset="0"/>
              </a:rPr>
              <a:t>► Переливаем из восьмилитрового ведра 5 литров молока в пятилитровое.</a:t>
            </a:r>
          </a:p>
          <a:p>
            <a:pPr indent="273050" algn="just"/>
            <a:endParaRPr lang="ru-RU" sz="2000">
              <a:cs typeface="Times New Roman" pitchFamily="18" charset="0"/>
            </a:endParaRPr>
          </a:p>
          <a:p>
            <a:pPr indent="273050" algn="just"/>
            <a:r>
              <a:rPr lang="ru-RU" sz="2000">
                <a:cs typeface="Times New Roman" pitchFamily="18" charset="0"/>
              </a:rPr>
              <a:t>	► Переливаем из пятилитрового бидона 3 литра в трёхлитровый.</a:t>
            </a:r>
          </a:p>
          <a:p>
            <a:pPr indent="273050" algn="just"/>
            <a:r>
              <a:rPr lang="ru-RU" sz="2000">
                <a:cs typeface="Times New Roman" pitchFamily="18" charset="0"/>
              </a:rPr>
              <a:t> 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	► Переливаем их теперь в восьмилитровое ведро. Итак, теперь трёхлитровое ведро пусто, в восьмилитровом 6 литров молока, а в пятилитровом  2 литра  молока.  </a:t>
            </a:r>
          </a:p>
          <a:p>
            <a:pPr indent="273050" algn="just"/>
            <a:r>
              <a:rPr lang="ru-RU" sz="2000">
                <a:cs typeface="Times New Roman" pitchFamily="18" charset="0"/>
              </a:rPr>
              <a:t/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 	► Переливаем 2 литра молока из пятилитрового бидона в трёхлитровый, а потом наливаем 5 литров из восьмилитрового ведра в пятилитровый бидон. Теперь в восьмилитровом 1 литр молока, в пятилитровом - 5, а в трёхлитровом - 2 литра молока.</a:t>
            </a:r>
          </a:p>
          <a:p>
            <a:pPr indent="273050"/>
            <a:r>
              <a:rPr lang="ru-RU" sz="2000">
                <a:cs typeface="Times New Roman" pitchFamily="18" charset="0"/>
              </a:rPr>
              <a:t>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	►Доливаем дополна трёхлитровый бидон из пятилитрового и переливаем эти 3 литра в восьмилитровое ведро. В восьмилитровом ведре стало 4 литра, так же, как и в пятилитровом бидоне.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4214842" cy="150019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6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3857625"/>
            <a:ext cx="8715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3200">
                <a:cs typeface="Times New Roman" pitchFamily="18" charset="0"/>
              </a:rPr>
              <a:t>  Губке Бобу срочно нужно налить из водопроводного крана 6 л воды. Но он имеет лишь два сосуда 5-литровый и 7-литровый. Как ему это сделать?</a:t>
            </a:r>
            <a:endParaRPr lang="ru-RU" sz="3200" b="1"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картинки к пр\бо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2857520" cy="3071834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2928934"/>
            <a:ext cx="532918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«Губка Боб»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cs typeface="Times New Roman" pitchFamily="18" charset="0"/>
              </a:rPr>
              <a:t>Решение задачи представлено в таблице: </a:t>
            </a:r>
            <a:r>
              <a:rPr lang="ru-RU" sz="240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>
                <a:latin typeface="Comic Sans MS" pitchFamily="66" charset="0"/>
                <a:cs typeface="Times New Roman" pitchFamily="18" charset="0"/>
              </a:rPr>
            </a:br>
            <a:endParaRPr lang="ru-RU" sz="2400">
              <a:latin typeface="Corbel" pitchFamily="34" charset="0"/>
            </a:endParaRPr>
          </a:p>
        </p:txBody>
      </p:sp>
      <p:graphicFrame>
        <p:nvGraphicFramePr>
          <p:cNvPr id="5" name="Group 214"/>
          <p:cNvGraphicFramePr>
            <a:graphicFrameLocks noGrp="1"/>
          </p:cNvGraphicFramePr>
          <p:nvPr/>
        </p:nvGraphicFramePr>
        <p:xfrm>
          <a:off x="142844" y="2000240"/>
          <a:ext cx="8786877" cy="4663440"/>
        </p:xfrm>
        <a:graphic>
          <a:graphicData uri="http://schemas.openxmlformats.org/drawingml/2006/table">
            <a:tbl>
              <a:tblPr firstRow="1" firstCol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{5DA37D80-6434-44D0-A028-1B22A696006F}</a:tableStyleId>
              </a:tblPr>
              <a:tblGrid>
                <a:gridCol w="1235628"/>
                <a:gridCol w="755585"/>
                <a:gridCol w="755587"/>
                <a:gridCol w="755585"/>
                <a:gridCol w="755587"/>
                <a:gridCol w="755587"/>
                <a:gridCol w="755585"/>
                <a:gridCol w="703158"/>
                <a:gridCol w="703158"/>
                <a:gridCol w="812162"/>
                <a:gridCol w="799255"/>
              </a:tblGrid>
              <a:tr h="1074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Ходы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1570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л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1570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л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A3">
                            <a:shade val="30000"/>
                            <a:satMod val="115000"/>
                          </a:srgbClr>
                        </a:gs>
                        <a:gs pos="50000">
                          <a:srgbClr val="FFFFA3">
                            <a:shade val="67500"/>
                            <a:satMod val="115000"/>
                          </a:srgbClr>
                        </a:gs>
                        <a:gs pos="100000">
                          <a:srgbClr val="FFFFA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4572032" cy="107157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7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3571875"/>
            <a:ext cx="86439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cs typeface="Times New Roman" pitchFamily="18" charset="0"/>
              </a:rPr>
              <a:t>Тому Сойеру нужно покрасить забор. Он имеет 12 л краски и хочет отлить из этого количества половину, но у него нет сосуда вместимостью в 6 л. У него 2 сосуда: один – вместимостью в 8 л, а другой – вместимостью в 5 л. Каким образом налить 6 л краски в сосуд на 8 л? Какое наименьшее число переливаний необходимо при этом сделать?</a:t>
            </a:r>
            <a:endParaRPr lang="ru-RU" sz="2400" b="1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786058"/>
            <a:ext cx="39196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«Том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Сойер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»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G:\0226155752_tom_so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57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8901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9286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Решение задачи показано в таблице: 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Group 237"/>
          <p:cNvGraphicFramePr>
            <a:graphicFrameLocks noGrp="1"/>
          </p:cNvGraphicFramePr>
          <p:nvPr/>
        </p:nvGraphicFramePr>
        <p:xfrm>
          <a:off x="142875" y="1500188"/>
          <a:ext cx="8786813" cy="5072062"/>
        </p:xfrm>
        <a:graphic>
          <a:graphicData uri="http://schemas.openxmlformats.org/drawingml/2006/table">
            <a:tbl>
              <a:tblPr firstRow="1" firstCol="1">
                <a:tableStyleId>{5DA37D80-6434-44D0-A028-1B22A696006F}</a:tableStyleId>
              </a:tblPr>
              <a:tblGrid>
                <a:gridCol w="1326066"/>
                <a:gridCol w="801989"/>
                <a:gridCol w="892422"/>
                <a:gridCol w="1006826"/>
                <a:gridCol w="1006827"/>
                <a:gridCol w="1006826"/>
                <a:gridCol w="1006827"/>
                <a:gridCol w="846676"/>
                <a:gridCol w="892416"/>
              </a:tblGrid>
              <a:tr h="126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Ходы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FFFFA3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900487" cy="1731953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8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3643313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cs typeface="Times New Roman" pitchFamily="18" charset="0"/>
              </a:rPr>
              <a:t>Шрек решил сделать Фионе подарок на день рождения – приготовить суп, о котором она мечтала уже давно. Рецепт этого супа он нашел в поваренной книге, но возникла небольшая проблема: нужно налить в кастрюлю ровно 5 л воды. Но как это сделать, если у Шрека 7-литровое ведро и 3-литровая банка? Помогите своему любимому герою исполнить мечту Фионы.</a:t>
            </a:r>
            <a:endParaRPr lang="ru-RU" sz="2400" b="1"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картинки к пр\шр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690937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2786058"/>
            <a:ext cx="707335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Шрек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Фиона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»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0"/>
            <a:ext cx="8229600" cy="92867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14500" y="857250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cs typeface="Times New Roman" pitchFamily="18" charset="0"/>
              </a:rPr>
              <a:t>Решение задачи представлено в таблице: </a:t>
            </a:r>
            <a:endParaRPr lang="ru-RU" sz="2400"/>
          </a:p>
        </p:txBody>
      </p:sp>
      <p:graphicFrame>
        <p:nvGraphicFramePr>
          <p:cNvPr id="5" name="Group 214"/>
          <p:cNvGraphicFramePr>
            <a:graphicFrameLocks noGrp="1"/>
          </p:cNvGraphicFramePr>
          <p:nvPr/>
        </p:nvGraphicFramePr>
        <p:xfrm>
          <a:off x="428598" y="1714487"/>
          <a:ext cx="8286804" cy="4929246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948824"/>
                <a:gridCol w="754745"/>
                <a:gridCol w="754747"/>
                <a:gridCol w="754745"/>
                <a:gridCol w="754747"/>
                <a:gridCol w="754745"/>
                <a:gridCol w="754747"/>
                <a:gridCol w="702376"/>
                <a:gridCol w="702376"/>
                <a:gridCol w="702376"/>
                <a:gridCol w="702376"/>
              </a:tblGrid>
              <a:tr h="164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Ходы</a:t>
                      </a:r>
                      <a:endParaRPr kumimoji="0" lang="ru-RU" sz="24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164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 л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A3"/>
                          </a:solidFill>
                          <a:effectLst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  <a:tr h="164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 л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A3"/>
                          </a:solidFill>
                          <a:effectLst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A3"/>
                          </a:solidFill>
                          <a:effectLst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A3"/>
                          </a:solidFill>
                          <a:effectLst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A3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gradFill>
                      <a:gsLst>
                        <a:gs pos="0">
                          <a:srgbClr val="92D050"/>
                        </a:gs>
                        <a:gs pos="50000">
                          <a:srgbClr val="FFFFA3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50033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Моделирование с помощью графов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2571750"/>
            <a:ext cx="9001125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latin typeface="+mn-lt"/>
                <a:cs typeface="Times New Roman" pitchFamily="18" charset="0"/>
              </a:rPr>
              <a:t>Решать некоторые математические задачи помогают специальные </a:t>
            </a:r>
            <a:r>
              <a:rPr lang="ru-RU" sz="2800" i="1" dirty="0">
                <a:latin typeface="+mn-lt"/>
                <a:cs typeface="Times New Roman" pitchFamily="18" charset="0"/>
              </a:rPr>
              <a:t>схемы</a:t>
            </a:r>
            <a:r>
              <a:rPr lang="ru-RU" sz="2800" dirty="0">
                <a:latin typeface="+mn-lt"/>
                <a:cs typeface="Times New Roman" pitchFamily="18" charset="0"/>
              </a:rPr>
              <a:t>, состоящие из </a:t>
            </a:r>
            <a:r>
              <a:rPr lang="ru-RU" sz="2800" i="1" dirty="0">
                <a:latin typeface="+mn-lt"/>
                <a:cs typeface="Times New Roman" pitchFamily="18" charset="0"/>
              </a:rPr>
              <a:t>точек</a:t>
            </a:r>
            <a:r>
              <a:rPr lang="ru-RU" sz="2800" dirty="0">
                <a:latin typeface="+mn-lt"/>
                <a:cs typeface="Times New Roman" pitchFamily="18" charset="0"/>
              </a:rPr>
              <a:t> и соединяющих их </a:t>
            </a:r>
            <a:r>
              <a:rPr lang="ru-RU" sz="2800" i="1" dirty="0">
                <a:latin typeface="+mn-lt"/>
                <a:cs typeface="Times New Roman" pitchFamily="18" charset="0"/>
              </a:rPr>
              <a:t>дуг</a:t>
            </a:r>
            <a:r>
              <a:rPr lang="ru-RU" sz="2800" dirty="0">
                <a:latin typeface="+mn-lt"/>
                <a:cs typeface="Times New Roman" pitchFamily="18" charset="0"/>
              </a:rPr>
              <a:t> или </a:t>
            </a:r>
            <a:r>
              <a:rPr lang="ru-RU" sz="2800" i="1" dirty="0">
                <a:latin typeface="+mn-lt"/>
                <a:cs typeface="Times New Roman" pitchFamily="18" charset="0"/>
              </a:rPr>
              <a:t>стрелок</a:t>
            </a:r>
            <a:r>
              <a:rPr lang="ru-RU" sz="2800" dirty="0">
                <a:latin typeface="+mn-lt"/>
                <a:cs typeface="Times New Roman" pitchFamily="18" charset="0"/>
              </a:rPr>
              <a:t>. Такие схемы называют </a:t>
            </a:r>
            <a:r>
              <a:rPr lang="ru-RU" sz="2800" b="1" dirty="0">
                <a:latin typeface="+mn-lt"/>
                <a:cs typeface="Times New Roman" pitchFamily="18" charset="0"/>
              </a:rPr>
              <a:t>графами</a:t>
            </a:r>
            <a:r>
              <a:rPr lang="ru-RU" sz="2800" dirty="0">
                <a:latin typeface="+mn-lt"/>
                <a:cs typeface="Times New Roman" pitchFamily="18" charset="0"/>
              </a:rPr>
              <a:t>, точки называют </a:t>
            </a:r>
            <a:r>
              <a:rPr lang="ru-RU" sz="2800" b="1" dirty="0">
                <a:latin typeface="+mn-lt"/>
                <a:cs typeface="Times New Roman" pitchFamily="18" charset="0"/>
              </a:rPr>
              <a:t>вершинами</a:t>
            </a:r>
            <a:r>
              <a:rPr lang="ru-RU" sz="2800" dirty="0">
                <a:latin typeface="+mn-lt"/>
                <a:cs typeface="Times New Roman" pitchFamily="18" charset="0"/>
              </a:rPr>
              <a:t> графа, а дуги- </a:t>
            </a:r>
            <a:r>
              <a:rPr lang="ru-RU" sz="2800" b="1" dirty="0">
                <a:latin typeface="+mn-lt"/>
                <a:cs typeface="Times New Roman" pitchFamily="18" charset="0"/>
              </a:rPr>
              <a:t>ребрами графа</a:t>
            </a:r>
            <a:r>
              <a:rPr lang="ru-RU" sz="2800" dirty="0">
                <a:latin typeface="+mn-lt"/>
                <a:cs typeface="Times New Roman" pitchFamily="18" charset="0"/>
              </a:rPr>
              <a:t>.  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572125"/>
          </a:xfrm>
        </p:spPr>
        <p:txBody>
          <a:bodyPr rtlCol="0">
            <a:noAutofit/>
          </a:bodyPr>
          <a:lstStyle/>
          <a:p>
            <a:pPr marL="457200" indent="1651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Марина, Лариса, Жанна и Катя умеют играть на разных инструментах( пианино, виолончели, гитаре, скрипке), но каждая только на одном. Они же знают иностранные языки (английский, французский, немецкий и испанский), но каждая только один. Известно: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/>
              <a:t>Девушка, которая играет на гитаре говорит на испанском.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/>
              <a:t>Лариса не играет ни на скрипке ни на виолончели и не знает английского языка.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/>
              <a:t>Марина не играет ни на скрипке, ни на виолончели и не знает ни немецкого, ни английского.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/>
              <a:t>Девушка, которая говорит на немецком не играет на виолончели.    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/>
              <a:t>Жанна знает французский язык, но не играет на скрипке.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/>
              <a:t>Кто на каком инструменте играет и какой иностранный язык знает?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 rtlCol="0">
            <a:no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Предмет математики настолько серьезен, что нельзя упускать случая сделать его немного занимательным.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Блез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Паскаль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58175" cy="4429125"/>
          </a:xfrm>
        </p:spPr>
        <p:txBody>
          <a:bodyPr/>
          <a:lstStyle/>
          <a:p>
            <a:pPr marL="447675" indent="-382588" algn="just">
              <a:buFont typeface="Wingdings" pitchFamily="2" charset="2"/>
              <a:buChar char="v"/>
            </a:pPr>
            <a:r>
              <a:rPr lang="ru-RU" sz="3000" smtClean="0">
                <a:cs typeface="Times New Roman" pitchFamily="18" charset="0"/>
              </a:rPr>
              <a:t> </a:t>
            </a:r>
            <a:r>
              <a:rPr lang="ru-RU" sz="2400" smtClean="0">
                <a:cs typeface="Times New Roman" pitchFamily="18" charset="0"/>
              </a:rPr>
              <a:t>Процесс решения логических задач схож с процессом решения настоящих творческих задач в науке и технике и повторяет  все этапы творческого мышления.</a:t>
            </a:r>
          </a:p>
          <a:p>
            <a:pPr marL="447675" indent="-382588" algn="just">
              <a:buFont typeface="Wingdings" pitchFamily="2" charset="2"/>
              <a:buChar char="v"/>
            </a:pPr>
            <a:r>
              <a:rPr lang="ru-RU" sz="2400" smtClean="0">
                <a:cs typeface="Times New Roman" pitchFamily="18" charset="0"/>
              </a:rPr>
              <a:t>Логические задачи  являются оптимальным средством развития творческого мышления и эвристической деятельности школьников.</a:t>
            </a:r>
          </a:p>
          <a:p>
            <a:pPr marL="447675" indent="-382588" algn="just">
              <a:buFont typeface="Wingdings" pitchFamily="2" charset="2"/>
              <a:buChar char="v"/>
            </a:pPr>
            <a:r>
              <a:rPr lang="ru-RU" sz="2400" smtClean="0">
                <a:cs typeface="Times New Roman" pitchFamily="18" charset="0"/>
              </a:rPr>
              <a:t> При решении логических задач используется ряд эвристических приемов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ru-RU" sz="2400" smtClean="0">
                <a:cs typeface="Times New Roman" pitchFamily="18" charset="0"/>
              </a:rPr>
              <a:t>которые могут быть сформированы у школьников пятых-шестых классов на уроках математики.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914400" y="-214338"/>
            <a:ext cx="8229600" cy="100010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Решение: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42875" y="714375"/>
            <a:ext cx="8858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7800" algn="just"/>
            <a:r>
              <a:rPr lang="ru-RU"/>
              <a:t>Из пятого условия следует, что Жанна знает французский язык. Из третьего условия- Марина не знает ни немецкого, ни английского, а французский знает Жанна, поэтому Марина знает испанский и рассматривая первое условие она играет на гитаре. Из второго условия видим, что Лариса играет на пианино, т.к. Марина играет на гитаре, а на других инструментах она играть не умеет, и значит, она говорит по-немецки. </a:t>
            </a:r>
          </a:p>
        </p:txBody>
      </p:sp>
      <p:sp>
        <p:nvSpPr>
          <p:cNvPr id="6" name="Овал 5"/>
          <p:cNvSpPr/>
          <p:nvPr/>
        </p:nvSpPr>
        <p:spPr>
          <a:xfrm>
            <a:off x="1285875" y="3071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2" name="Прямоугольник 6"/>
          <p:cNvSpPr>
            <a:spLocks noChangeArrowheads="1"/>
          </p:cNvSpPr>
          <p:nvPr/>
        </p:nvSpPr>
        <p:spPr bwMode="auto">
          <a:xfrm>
            <a:off x="1071563" y="2714625"/>
            <a:ext cx="74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Англ.</a:t>
            </a:r>
          </a:p>
        </p:txBody>
      </p:sp>
      <p:sp>
        <p:nvSpPr>
          <p:cNvPr id="8" name="Овал 7"/>
          <p:cNvSpPr/>
          <p:nvPr/>
        </p:nvSpPr>
        <p:spPr>
          <a:xfrm>
            <a:off x="3143250" y="3071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3500" y="3071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86625" y="3071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6" name="Прямоугольник 10"/>
          <p:cNvSpPr>
            <a:spLocks noChangeArrowheads="1"/>
          </p:cNvSpPr>
          <p:nvPr/>
        </p:nvSpPr>
        <p:spPr bwMode="auto">
          <a:xfrm>
            <a:off x="2928938" y="2714625"/>
            <a:ext cx="93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Франц.</a:t>
            </a:r>
          </a:p>
        </p:txBody>
      </p:sp>
      <p:sp>
        <p:nvSpPr>
          <p:cNvPr id="53257" name="Прямоугольник 11"/>
          <p:cNvSpPr>
            <a:spLocks noChangeArrowheads="1"/>
          </p:cNvSpPr>
          <p:nvPr/>
        </p:nvSpPr>
        <p:spPr bwMode="auto">
          <a:xfrm>
            <a:off x="4857750" y="2714625"/>
            <a:ext cx="96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Немец.</a:t>
            </a:r>
          </a:p>
        </p:txBody>
      </p:sp>
      <p:sp>
        <p:nvSpPr>
          <p:cNvPr id="53258" name="Прямоугольник 12"/>
          <p:cNvSpPr>
            <a:spLocks noChangeArrowheads="1"/>
          </p:cNvSpPr>
          <p:nvPr/>
        </p:nvSpPr>
        <p:spPr bwMode="auto">
          <a:xfrm>
            <a:off x="6929438" y="2714625"/>
            <a:ext cx="132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Испанский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1285875" y="450056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43250" y="450056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3500" y="450056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58063" y="4429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214438" y="59293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14688" y="59293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14938" y="59293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358063" y="59293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67" name="Прямоугольник 21"/>
          <p:cNvSpPr>
            <a:spLocks noChangeArrowheads="1"/>
          </p:cNvSpPr>
          <p:nvPr/>
        </p:nvSpPr>
        <p:spPr bwMode="auto">
          <a:xfrm>
            <a:off x="857250" y="3929063"/>
            <a:ext cx="102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Марина</a:t>
            </a:r>
          </a:p>
        </p:txBody>
      </p:sp>
      <p:sp>
        <p:nvSpPr>
          <p:cNvPr id="53268" name="Прямоугольник 22"/>
          <p:cNvSpPr>
            <a:spLocks noChangeArrowheads="1"/>
          </p:cNvSpPr>
          <p:nvPr/>
        </p:nvSpPr>
        <p:spPr bwMode="auto">
          <a:xfrm>
            <a:off x="3500438" y="4357688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Лариса</a:t>
            </a:r>
          </a:p>
        </p:txBody>
      </p:sp>
      <p:sp>
        <p:nvSpPr>
          <p:cNvPr id="53269" name="Прямоугольник 23"/>
          <p:cNvSpPr>
            <a:spLocks noChangeArrowheads="1"/>
          </p:cNvSpPr>
          <p:nvPr/>
        </p:nvSpPr>
        <p:spPr bwMode="auto">
          <a:xfrm>
            <a:off x="5143500" y="4071938"/>
            <a:ext cx="912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Жанна</a:t>
            </a:r>
          </a:p>
        </p:txBody>
      </p:sp>
      <p:sp>
        <p:nvSpPr>
          <p:cNvPr id="53270" name="Прямоугольник 24"/>
          <p:cNvSpPr>
            <a:spLocks noChangeArrowheads="1"/>
          </p:cNvSpPr>
          <p:nvPr/>
        </p:nvSpPr>
        <p:spPr bwMode="auto">
          <a:xfrm>
            <a:off x="7143750" y="4071938"/>
            <a:ext cx="67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Катя</a:t>
            </a:r>
          </a:p>
        </p:txBody>
      </p:sp>
      <p:sp>
        <p:nvSpPr>
          <p:cNvPr id="53271" name="Прямоугольник 25"/>
          <p:cNvSpPr>
            <a:spLocks noChangeArrowheads="1"/>
          </p:cNvSpPr>
          <p:nvPr/>
        </p:nvSpPr>
        <p:spPr bwMode="auto">
          <a:xfrm>
            <a:off x="357188" y="550068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Пианино</a:t>
            </a:r>
          </a:p>
        </p:txBody>
      </p:sp>
      <p:sp>
        <p:nvSpPr>
          <p:cNvPr id="53272" name="Прямоугольник 26"/>
          <p:cNvSpPr>
            <a:spLocks noChangeArrowheads="1"/>
          </p:cNvSpPr>
          <p:nvPr/>
        </p:nvSpPr>
        <p:spPr bwMode="auto">
          <a:xfrm>
            <a:off x="2643188" y="5500688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Виолончель</a:t>
            </a:r>
          </a:p>
        </p:txBody>
      </p:sp>
      <p:sp>
        <p:nvSpPr>
          <p:cNvPr id="53273" name="Прямоугольник 27"/>
          <p:cNvSpPr>
            <a:spLocks noChangeArrowheads="1"/>
          </p:cNvSpPr>
          <p:nvPr/>
        </p:nvSpPr>
        <p:spPr bwMode="auto">
          <a:xfrm>
            <a:off x="5143500" y="5500688"/>
            <a:ext cx="912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Гитара</a:t>
            </a:r>
          </a:p>
        </p:txBody>
      </p:sp>
      <p:sp>
        <p:nvSpPr>
          <p:cNvPr id="53274" name="Прямоугольник 28"/>
          <p:cNvSpPr>
            <a:spLocks noChangeArrowheads="1"/>
          </p:cNvSpPr>
          <p:nvPr/>
        </p:nvSpPr>
        <p:spPr bwMode="auto">
          <a:xfrm>
            <a:off x="7000875" y="5500688"/>
            <a:ext cx="1068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Скрипка</a:t>
            </a:r>
          </a:p>
        </p:txBody>
      </p:sp>
      <p:cxnSp>
        <p:nvCxnSpPr>
          <p:cNvPr id="31" name="Прямая со стрелкой 30"/>
          <p:cNvCxnSpPr>
            <a:stCxn id="14" idx="6"/>
            <a:endCxn id="10" idx="3"/>
          </p:cNvCxnSpPr>
          <p:nvPr/>
        </p:nvCxnSpPr>
        <p:spPr>
          <a:xfrm flipV="1">
            <a:off x="1571625" y="3316288"/>
            <a:ext cx="5756275" cy="132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1"/>
            <a:endCxn id="8" idx="5"/>
          </p:cNvCxnSpPr>
          <p:nvPr/>
        </p:nvCxnSpPr>
        <p:spPr>
          <a:xfrm rot="16200000" flipV="1">
            <a:off x="3673475" y="3030538"/>
            <a:ext cx="1225550" cy="179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" idx="7"/>
            <a:endCxn id="9" idx="3"/>
          </p:cNvCxnSpPr>
          <p:nvPr/>
        </p:nvCxnSpPr>
        <p:spPr>
          <a:xfrm rot="5400000" flipH="1" flipV="1">
            <a:off x="3673475" y="3030538"/>
            <a:ext cx="1225550" cy="179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5" idx="3"/>
            <a:endCxn id="18" idx="7"/>
          </p:cNvCxnSpPr>
          <p:nvPr/>
        </p:nvCxnSpPr>
        <p:spPr>
          <a:xfrm rot="5400000">
            <a:off x="1708944" y="4495007"/>
            <a:ext cx="1225550" cy="172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4" idx="5"/>
            <a:endCxn id="20" idx="1"/>
          </p:cNvCxnSpPr>
          <p:nvPr/>
        </p:nvCxnSpPr>
        <p:spPr>
          <a:xfrm rot="16200000" flipH="1">
            <a:off x="2780507" y="3494881"/>
            <a:ext cx="1225550" cy="3725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rot="10800000" flipV="1">
            <a:off x="0" y="306388"/>
            <a:ext cx="9358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    Т.к. Жанна не играет на скрипке, то остается один инструмент, на котором она может играть- это виолончель. Тогда Катя играет на скрипке, и знает английский</a:t>
            </a:r>
          </a:p>
          <a:p>
            <a:pPr algn="ctr"/>
            <a:r>
              <a:rPr lang="ru-RU"/>
              <a:t>язык.  Задача решена.</a:t>
            </a:r>
          </a:p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750" y="20716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275" name="Прямоугольник 6"/>
          <p:cNvSpPr>
            <a:spLocks noChangeArrowheads="1"/>
          </p:cNvSpPr>
          <p:nvPr/>
        </p:nvSpPr>
        <p:spPr bwMode="auto">
          <a:xfrm>
            <a:off x="1214438" y="1714500"/>
            <a:ext cx="74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Англ.</a:t>
            </a:r>
          </a:p>
        </p:txBody>
      </p:sp>
      <p:sp>
        <p:nvSpPr>
          <p:cNvPr id="8" name="Овал 7"/>
          <p:cNvSpPr/>
          <p:nvPr/>
        </p:nvSpPr>
        <p:spPr>
          <a:xfrm>
            <a:off x="3286125" y="20716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86375" y="20716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29500" y="20716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279" name="Прямоугольник 10"/>
          <p:cNvSpPr>
            <a:spLocks noChangeArrowheads="1"/>
          </p:cNvSpPr>
          <p:nvPr/>
        </p:nvSpPr>
        <p:spPr bwMode="auto">
          <a:xfrm>
            <a:off x="3071813" y="1714500"/>
            <a:ext cx="93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Франц.</a:t>
            </a:r>
          </a:p>
        </p:txBody>
      </p:sp>
      <p:sp>
        <p:nvSpPr>
          <p:cNvPr id="54280" name="Прямоугольник 11"/>
          <p:cNvSpPr>
            <a:spLocks noChangeArrowheads="1"/>
          </p:cNvSpPr>
          <p:nvPr/>
        </p:nvSpPr>
        <p:spPr bwMode="auto">
          <a:xfrm>
            <a:off x="5000625" y="1714500"/>
            <a:ext cx="96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Немец.</a:t>
            </a:r>
          </a:p>
        </p:txBody>
      </p:sp>
      <p:sp>
        <p:nvSpPr>
          <p:cNvPr id="54281" name="Прямоугольник 12"/>
          <p:cNvSpPr>
            <a:spLocks noChangeArrowheads="1"/>
          </p:cNvSpPr>
          <p:nvPr/>
        </p:nvSpPr>
        <p:spPr bwMode="auto">
          <a:xfrm>
            <a:off x="7072313" y="1714500"/>
            <a:ext cx="1027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Испанс.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28750" y="35004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86125" y="35004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86375" y="35004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00938" y="342900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57313" y="49291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357563" y="49291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57813" y="49291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38" y="49291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290" name="Прямоугольник 21"/>
          <p:cNvSpPr>
            <a:spLocks noChangeArrowheads="1"/>
          </p:cNvSpPr>
          <p:nvPr/>
        </p:nvSpPr>
        <p:spPr bwMode="auto">
          <a:xfrm>
            <a:off x="3643313" y="3357563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Лариса</a:t>
            </a:r>
          </a:p>
        </p:txBody>
      </p:sp>
      <p:sp>
        <p:nvSpPr>
          <p:cNvPr id="54291" name="Прямоугольник 22"/>
          <p:cNvSpPr>
            <a:spLocks noChangeArrowheads="1"/>
          </p:cNvSpPr>
          <p:nvPr/>
        </p:nvSpPr>
        <p:spPr bwMode="auto">
          <a:xfrm>
            <a:off x="5572125" y="3643313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Жанна</a:t>
            </a:r>
          </a:p>
        </p:txBody>
      </p:sp>
      <p:sp>
        <p:nvSpPr>
          <p:cNvPr id="54292" name="Прямоугольник 23"/>
          <p:cNvSpPr>
            <a:spLocks noChangeArrowheads="1"/>
          </p:cNvSpPr>
          <p:nvPr/>
        </p:nvSpPr>
        <p:spPr bwMode="auto">
          <a:xfrm>
            <a:off x="7286625" y="3071813"/>
            <a:ext cx="67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Катя</a:t>
            </a:r>
          </a:p>
        </p:txBody>
      </p:sp>
      <p:sp>
        <p:nvSpPr>
          <p:cNvPr id="54293" name="Прямоугольник 24"/>
          <p:cNvSpPr>
            <a:spLocks noChangeArrowheads="1"/>
          </p:cNvSpPr>
          <p:nvPr/>
        </p:nvSpPr>
        <p:spPr bwMode="auto">
          <a:xfrm rot="10800000" flipV="1">
            <a:off x="2643188" y="517525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Виолончель</a:t>
            </a:r>
          </a:p>
        </p:txBody>
      </p:sp>
      <p:sp>
        <p:nvSpPr>
          <p:cNvPr id="54294" name="Прямоугольник 25"/>
          <p:cNvSpPr>
            <a:spLocks noChangeArrowheads="1"/>
          </p:cNvSpPr>
          <p:nvPr/>
        </p:nvSpPr>
        <p:spPr bwMode="auto">
          <a:xfrm>
            <a:off x="5286375" y="4500563"/>
            <a:ext cx="912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Гитара</a:t>
            </a:r>
          </a:p>
        </p:txBody>
      </p:sp>
      <p:sp>
        <p:nvSpPr>
          <p:cNvPr id="54295" name="Прямоугольник 26"/>
          <p:cNvSpPr>
            <a:spLocks noChangeArrowheads="1"/>
          </p:cNvSpPr>
          <p:nvPr/>
        </p:nvSpPr>
        <p:spPr bwMode="auto">
          <a:xfrm rot="10800000" flipV="1">
            <a:off x="7072313" y="5191125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Скрипка</a:t>
            </a:r>
          </a:p>
        </p:txBody>
      </p:sp>
      <p:cxnSp>
        <p:nvCxnSpPr>
          <p:cNvPr id="28" name="Прямая со стрелкой 27"/>
          <p:cNvCxnSpPr>
            <a:stCxn id="14" idx="6"/>
            <a:endCxn id="10" idx="3"/>
          </p:cNvCxnSpPr>
          <p:nvPr/>
        </p:nvCxnSpPr>
        <p:spPr>
          <a:xfrm flipV="1">
            <a:off x="1714500" y="2316163"/>
            <a:ext cx="5756275" cy="132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1"/>
            <a:endCxn id="8" idx="5"/>
          </p:cNvCxnSpPr>
          <p:nvPr/>
        </p:nvCxnSpPr>
        <p:spPr>
          <a:xfrm rot="16200000" flipV="1">
            <a:off x="3816350" y="2030413"/>
            <a:ext cx="1225550" cy="179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7"/>
            <a:endCxn id="9" idx="3"/>
          </p:cNvCxnSpPr>
          <p:nvPr/>
        </p:nvCxnSpPr>
        <p:spPr>
          <a:xfrm rot="5400000" flipH="1" flipV="1">
            <a:off x="3816350" y="2030413"/>
            <a:ext cx="1225550" cy="179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3"/>
            <a:endCxn id="18" idx="7"/>
          </p:cNvCxnSpPr>
          <p:nvPr/>
        </p:nvCxnSpPr>
        <p:spPr>
          <a:xfrm rot="5400000">
            <a:off x="1851819" y="3494882"/>
            <a:ext cx="1225550" cy="172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4" idx="5"/>
            <a:endCxn id="20" idx="1"/>
          </p:cNvCxnSpPr>
          <p:nvPr/>
        </p:nvCxnSpPr>
        <p:spPr>
          <a:xfrm rot="16200000" flipH="1">
            <a:off x="2923382" y="2494756"/>
            <a:ext cx="1225550" cy="3725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6" idx="3"/>
            <a:endCxn id="19" idx="7"/>
          </p:cNvCxnSpPr>
          <p:nvPr/>
        </p:nvCxnSpPr>
        <p:spPr>
          <a:xfrm rot="5400000">
            <a:off x="3852069" y="3494882"/>
            <a:ext cx="1225550" cy="172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7" idx="4"/>
            <a:endCxn id="21" idx="0"/>
          </p:cNvCxnSpPr>
          <p:nvPr/>
        </p:nvCxnSpPr>
        <p:spPr>
          <a:xfrm rot="5400000">
            <a:off x="7037388" y="4322763"/>
            <a:ext cx="12144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7" idx="3"/>
            <a:endCxn id="6" idx="6"/>
          </p:cNvCxnSpPr>
          <p:nvPr/>
        </p:nvCxnSpPr>
        <p:spPr>
          <a:xfrm rot="5400000" flipH="1">
            <a:off x="3898901" y="30162"/>
            <a:ext cx="1458912" cy="5827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4" name="Прямоугольник 32"/>
          <p:cNvSpPr>
            <a:spLocks noChangeArrowheads="1"/>
          </p:cNvSpPr>
          <p:nvPr/>
        </p:nvSpPr>
        <p:spPr bwMode="auto">
          <a:xfrm>
            <a:off x="1000125" y="3786188"/>
            <a:ext cx="408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Марина</a:t>
            </a:r>
          </a:p>
        </p:txBody>
      </p:sp>
      <p:sp>
        <p:nvSpPr>
          <p:cNvPr id="54305" name="Прямоугольник 33"/>
          <p:cNvSpPr>
            <a:spLocks noChangeArrowheads="1"/>
          </p:cNvSpPr>
          <p:nvPr/>
        </p:nvSpPr>
        <p:spPr bwMode="auto">
          <a:xfrm rot="10800000" flipV="1">
            <a:off x="357188" y="52260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Пианино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0" y="500042"/>
            <a:ext cx="4929223" cy="2071702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2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57188" y="2887663"/>
            <a:ext cx="85010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/>
              <a:t>В пяти корзинах лежали яблоки пяти разных сортов. Яблоки первого сорта лежат в корзинах Г и Д; яблоки второго сорта - в корзинах А. Б, Г; в корзинах А, Б, В имеются яблоки пятого сорта, в корзине В имеются к тому же яблоки четвертого сорта, а в корзине Д-третьего. Пронумеруйте каждую корзину так, чтобы в корзине №1 были яблоки первого сорта (хотя бы одно); в корзине № 2-второго и т.д.</a:t>
            </a:r>
          </a:p>
        </p:txBody>
      </p:sp>
      <p:pic>
        <p:nvPicPr>
          <p:cNvPr id="8194" name="Picture 2" descr="C:\Documents and Settings\User\Рабочий стол\картинки к пр\ябло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52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071688" y="107156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Составим граф:</a:t>
            </a:r>
            <a:br>
              <a:rPr lang="ru-RU" sz="2800"/>
            </a:br>
            <a:endParaRPr lang="ru-RU" sz="28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10800000" flipV="1">
            <a:off x="357188" y="5715000"/>
            <a:ext cx="528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№1-Г; №2-А или №2-Б; №3-Д; №4-В; №5-Б или №5-А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71472" y="5000636"/>
            <a:ext cx="300039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57250" y="2143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86063" y="2143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3" y="2143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86500" y="2143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7250" y="35004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86063" y="35004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00563" y="35004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86500" y="35004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357313" y="1643063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714625" y="1643063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500563" y="1643063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286500" y="1714500"/>
            <a:ext cx="30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28" name="Овал 27"/>
          <p:cNvSpPr/>
          <p:nvPr/>
        </p:nvSpPr>
        <p:spPr>
          <a:xfrm>
            <a:off x="8143875" y="2143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143875" y="17145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31" name="Овал 30"/>
          <p:cNvSpPr/>
          <p:nvPr/>
        </p:nvSpPr>
        <p:spPr>
          <a:xfrm>
            <a:off x="8143875" y="35004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71500" y="3857625"/>
            <a:ext cx="85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сорт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7858125" y="3857625"/>
            <a:ext cx="85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 сорт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6000750" y="3857625"/>
            <a:ext cx="85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 сорт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4214813" y="3857625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 сорт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2500313" y="38576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 сорт</a:t>
            </a:r>
          </a:p>
        </p:txBody>
      </p:sp>
      <p:cxnSp>
        <p:nvCxnSpPr>
          <p:cNvPr id="39" name="Прямая со стрелкой 38"/>
          <p:cNvCxnSpPr>
            <a:stCxn id="13" idx="6"/>
            <a:endCxn id="12" idx="2"/>
          </p:cNvCxnSpPr>
          <p:nvPr/>
        </p:nvCxnSpPr>
        <p:spPr>
          <a:xfrm flipV="1">
            <a:off x="1143000" y="2286000"/>
            <a:ext cx="5143500" cy="135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3" idx="7"/>
            <a:endCxn id="28" idx="2"/>
          </p:cNvCxnSpPr>
          <p:nvPr/>
        </p:nvCxnSpPr>
        <p:spPr>
          <a:xfrm rot="5400000" flipH="1" flipV="1">
            <a:off x="3994943" y="-607218"/>
            <a:ext cx="1255713" cy="704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7" idx="4"/>
            <a:endCxn id="14" idx="2"/>
          </p:cNvCxnSpPr>
          <p:nvPr/>
        </p:nvCxnSpPr>
        <p:spPr>
          <a:xfrm rot="16200000" flipH="1">
            <a:off x="1285875" y="2143125"/>
            <a:ext cx="1214438" cy="1785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4" idx="0"/>
            <a:endCxn id="9" idx="4"/>
          </p:cNvCxnSpPr>
          <p:nvPr/>
        </p:nvCxnSpPr>
        <p:spPr>
          <a:xfrm rot="5400000" flipH="1" flipV="1">
            <a:off x="2391569" y="2964656"/>
            <a:ext cx="10731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4" idx="7"/>
            <a:endCxn id="12" idx="3"/>
          </p:cNvCxnSpPr>
          <p:nvPr/>
        </p:nvCxnSpPr>
        <p:spPr>
          <a:xfrm rot="5400000" flipH="1" flipV="1">
            <a:off x="4102100" y="1316038"/>
            <a:ext cx="1154113" cy="329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5" idx="7"/>
            <a:endCxn id="28" idx="2"/>
          </p:cNvCxnSpPr>
          <p:nvPr/>
        </p:nvCxnSpPr>
        <p:spPr>
          <a:xfrm rot="5400000" flipH="1" flipV="1">
            <a:off x="5816600" y="1214438"/>
            <a:ext cx="1255713" cy="3398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6" idx="1"/>
            <a:endCxn id="11" idx="5"/>
          </p:cNvCxnSpPr>
          <p:nvPr/>
        </p:nvCxnSpPr>
        <p:spPr>
          <a:xfrm rot="16200000" flipV="1">
            <a:off x="4959350" y="2173288"/>
            <a:ext cx="1154113" cy="1582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1" idx="6"/>
            <a:endCxn id="31" idx="2"/>
          </p:cNvCxnSpPr>
          <p:nvPr/>
        </p:nvCxnSpPr>
        <p:spPr>
          <a:xfrm>
            <a:off x="4786313" y="2286000"/>
            <a:ext cx="3357562" cy="135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7" idx="5"/>
            <a:endCxn id="31" idx="2"/>
          </p:cNvCxnSpPr>
          <p:nvPr/>
        </p:nvCxnSpPr>
        <p:spPr>
          <a:xfrm rot="16200000" flipH="1">
            <a:off x="3994943" y="-505618"/>
            <a:ext cx="1255713" cy="704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9" idx="4"/>
            <a:endCxn id="31" idx="2"/>
          </p:cNvCxnSpPr>
          <p:nvPr/>
        </p:nvCxnSpPr>
        <p:spPr>
          <a:xfrm rot="16200000" flipH="1">
            <a:off x="4929188" y="428625"/>
            <a:ext cx="1214438" cy="5214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/>
      <p:bldP spid="25" grpId="0"/>
      <p:bldP spid="26" grpId="0"/>
      <p:bldP spid="27" grpId="0"/>
      <p:bldP spid="28" grpId="0" animBg="1"/>
      <p:bldP spid="30" grpId="0"/>
      <p:bldP spid="31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571473" y="0"/>
            <a:ext cx="8143932" cy="714356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3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28596" y="642918"/>
            <a:ext cx="8429684" cy="96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dirty="0"/>
              <a:t>В </a:t>
            </a:r>
            <a:r>
              <a:rPr lang="ru-RU" sz="2000" dirty="0"/>
              <a:t>обеденный перерыв предприниматели разговорились, кто сколько газет читает. Выяснилось, что каждый выписывает и читает две и только две газеты, каждую газету читают пять человек, и любая комбинация читается одним человеком. Сколько названий газет выписывают предприниматели? </a:t>
            </a:r>
            <a:r>
              <a:rPr lang="ru-RU" sz="2000" dirty="0"/>
              <a:t>Сколько всего было человек?</a:t>
            </a:r>
          </a:p>
          <a:p>
            <a:pPr algn="ctr">
              <a:defRPr/>
            </a:pPr>
            <a:r>
              <a:rPr lang="ru-RU" sz="2000" dirty="0"/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</a:t>
            </a:r>
            <a:endParaRPr lang="ru-RU" sz="3600" b="1" dirty="0">
              <a:solidFill>
                <a:srgbClr val="800000"/>
              </a:solidFill>
            </a:endParaRP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 </a:t>
            </a:r>
            <a:r>
              <a:rPr lang="ru-RU" dirty="0"/>
              <a:t>6 наименований газет, 15 человек.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/>
          </a:p>
        </p:txBody>
      </p:sp>
      <p:pic>
        <p:nvPicPr>
          <p:cNvPr id="5" name="Picture 7" descr="R33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2428860" y="2928934"/>
            <a:ext cx="478634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4857784" cy="1714512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4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3214688"/>
            <a:ext cx="8858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 eaLnBrk="0" hangingPunct="0"/>
            <a:r>
              <a:rPr lang="ru-RU" sz="2000">
                <a:cs typeface="Times New Roman" pitchFamily="18" charset="0"/>
              </a:rPr>
              <a:t>В клубе «Отдых» познакомились 3 любителя клубной музыки видов техно, хаус, рейв. Один говорит: «Вы какую музыку больше любите? Я техно люблю!». Другой ответил, что любит хаус, а третий сказал, что не любит ни техно, ни хаус, но зато обожает рейв. Интересно то, что все они были в банданах и рубашках черного, белого и желтого цветов, но цвет банданы и рубашки совпадал только у любителя техно. А у любителя хаус ни рубашка, ни бандана не были белыми. А любитель рейв был в желтой рубашке. Определите цвет рубашек и бандан каждого из любителей клубной музыки.</a:t>
            </a:r>
            <a:endParaRPr lang="ru-RU" sz="2000" b="1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428868"/>
            <a:ext cx="76438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«Любители музыки»</a:t>
            </a:r>
          </a:p>
        </p:txBody>
      </p:sp>
      <p:pic>
        <p:nvPicPr>
          <p:cNvPr id="3074" name="Picture 2" descr="G:\Musical Sta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500063"/>
            <a:ext cx="3143250" cy="234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10800000" flipV="1">
            <a:off x="142875" y="725488"/>
            <a:ext cx="899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Решение сводится к нахождению трех сплошных треугольников с вершинами в разных множествах.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5934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omic Sans MS" pitchFamily="66" charset="0"/>
                <a:cs typeface="Times New Roman" pitchFamily="18" charset="0"/>
              </a:rPr>
              <a:t/>
            </a:r>
            <a:br>
              <a:rPr lang="ru-RU">
                <a:latin typeface="Comic Sans MS" pitchFamily="66" charset="0"/>
                <a:cs typeface="Times New Roman" pitchFamily="18" charset="0"/>
              </a:rPr>
            </a:br>
            <a:r>
              <a:rPr lang="ru-RU" i="1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i="1">
                <a:cs typeface="Times New Roman" pitchFamily="18" charset="0"/>
              </a:rPr>
              <a:t>У любителя техно рубашка и бандана белого цвета; у любителя хаус черная рубашка и желтая бандана; у любителя рейв желтая рубашка и черная бандана.</a:t>
            </a:r>
            <a:r>
              <a:rPr lang="ru-RU">
                <a:cs typeface="Times New Roman" pitchFamily="18" charset="0"/>
              </a:rPr>
              <a:t> </a:t>
            </a:r>
            <a:r>
              <a:rPr lang="ru-RU"/>
              <a:t> </a:t>
            </a:r>
            <a:endParaRPr lang="ru-RU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-500098" y="5491951"/>
            <a:ext cx="250033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</a:t>
            </a:r>
            <a:r>
              <a:rPr lang="ru-RU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0"/>
            <a:ext cx="464347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43063" y="171450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3125" y="5214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00875" y="15716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0063" y="285750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1500" y="4214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15000" y="5214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858125" y="27146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50" y="4429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5" name="Прямоугольник 19"/>
          <p:cNvSpPr>
            <a:spLocks noChangeArrowheads="1"/>
          </p:cNvSpPr>
          <p:nvPr/>
        </p:nvSpPr>
        <p:spPr bwMode="auto">
          <a:xfrm>
            <a:off x="357188" y="4572000"/>
            <a:ext cx="1112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Бандана</a:t>
            </a:r>
          </a:p>
          <a:p>
            <a:r>
              <a:rPr lang="ru-RU">
                <a:latin typeface="Comic Sans MS" pitchFamily="66" charset="0"/>
              </a:rPr>
              <a:t>белая</a:t>
            </a:r>
          </a:p>
        </p:txBody>
      </p:sp>
      <p:sp>
        <p:nvSpPr>
          <p:cNvPr id="59406" name="Прямоугольник 20"/>
          <p:cNvSpPr>
            <a:spLocks noChangeArrowheads="1"/>
          </p:cNvSpPr>
          <p:nvPr/>
        </p:nvSpPr>
        <p:spPr bwMode="auto">
          <a:xfrm>
            <a:off x="0" y="3214688"/>
            <a:ext cx="1176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Бандана </a:t>
            </a:r>
          </a:p>
          <a:p>
            <a:r>
              <a:rPr lang="ru-RU">
                <a:latin typeface="Comic Sans MS" pitchFamily="66" charset="0"/>
              </a:rPr>
              <a:t>черная</a:t>
            </a:r>
          </a:p>
        </p:txBody>
      </p:sp>
      <p:sp>
        <p:nvSpPr>
          <p:cNvPr id="59407" name="Прямоугольник 21"/>
          <p:cNvSpPr>
            <a:spLocks noChangeArrowheads="1"/>
          </p:cNvSpPr>
          <p:nvPr/>
        </p:nvSpPr>
        <p:spPr bwMode="auto">
          <a:xfrm>
            <a:off x="1357313" y="12858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техно</a:t>
            </a:r>
          </a:p>
        </p:txBody>
      </p:sp>
      <p:cxnSp>
        <p:nvCxnSpPr>
          <p:cNvPr id="34" name="Прямая соединительная линия 33"/>
          <p:cNvCxnSpPr>
            <a:stCxn id="14" idx="7"/>
            <a:endCxn id="8" idx="5"/>
          </p:cNvCxnSpPr>
          <p:nvPr/>
        </p:nvCxnSpPr>
        <p:spPr>
          <a:xfrm rot="5400000" flipH="1" flipV="1">
            <a:off x="202026" y="2571744"/>
            <a:ext cx="2298272" cy="10715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8" idx="5"/>
            <a:endCxn id="18" idx="1"/>
          </p:cNvCxnSpPr>
          <p:nvPr/>
        </p:nvCxnSpPr>
        <p:spPr>
          <a:xfrm rot="16200000" flipH="1">
            <a:off x="3565740" y="279600"/>
            <a:ext cx="2512586" cy="58701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8" idx="1"/>
            <a:endCxn id="14" idx="7"/>
          </p:cNvCxnSpPr>
          <p:nvPr/>
        </p:nvCxnSpPr>
        <p:spPr>
          <a:xfrm rot="16200000" flipV="1">
            <a:off x="4179091" y="892951"/>
            <a:ext cx="214314" cy="69417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3" idx="6"/>
            <a:endCxn id="12" idx="3"/>
          </p:cNvCxnSpPr>
          <p:nvPr/>
        </p:nvCxnSpPr>
        <p:spPr>
          <a:xfrm flipV="1">
            <a:off x="785786" y="1815517"/>
            <a:ext cx="6256953" cy="11848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3"/>
            <a:endCxn id="16" idx="0"/>
          </p:cNvCxnSpPr>
          <p:nvPr/>
        </p:nvCxnSpPr>
        <p:spPr>
          <a:xfrm rot="5400000">
            <a:off x="4750596" y="2922806"/>
            <a:ext cx="3399433" cy="11848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6" idx="0"/>
            <a:endCxn id="13" idx="6"/>
          </p:cNvCxnSpPr>
          <p:nvPr/>
        </p:nvCxnSpPr>
        <p:spPr>
          <a:xfrm rot="16200000" flipV="1">
            <a:off x="2214546" y="1571612"/>
            <a:ext cx="2214578" cy="50720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414" name="Прямоугольник 47"/>
          <p:cNvSpPr>
            <a:spLocks noChangeArrowheads="1"/>
          </p:cNvSpPr>
          <p:nvPr/>
        </p:nvSpPr>
        <p:spPr bwMode="auto">
          <a:xfrm>
            <a:off x="2428875" y="5429250"/>
            <a:ext cx="1112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Бандана</a:t>
            </a:r>
          </a:p>
          <a:p>
            <a:r>
              <a:rPr lang="ru-RU">
                <a:latin typeface="Comic Sans MS" pitchFamily="66" charset="0"/>
              </a:rPr>
              <a:t>желтая</a:t>
            </a:r>
          </a:p>
        </p:txBody>
      </p:sp>
      <p:sp>
        <p:nvSpPr>
          <p:cNvPr id="59415" name="Прямоугольник 48"/>
          <p:cNvSpPr>
            <a:spLocks noChangeArrowheads="1"/>
          </p:cNvSpPr>
          <p:nvPr/>
        </p:nvSpPr>
        <p:spPr bwMode="auto">
          <a:xfrm>
            <a:off x="6786563" y="11430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рейв</a:t>
            </a:r>
          </a:p>
        </p:txBody>
      </p:sp>
      <p:sp>
        <p:nvSpPr>
          <p:cNvPr id="59416" name="Прямоугольник 49"/>
          <p:cNvSpPr>
            <a:spLocks noChangeArrowheads="1"/>
          </p:cNvSpPr>
          <p:nvPr/>
        </p:nvSpPr>
        <p:spPr bwMode="auto">
          <a:xfrm>
            <a:off x="8031163" y="3000375"/>
            <a:ext cx="107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Рубашка</a:t>
            </a:r>
          </a:p>
          <a:p>
            <a:r>
              <a:rPr lang="ru-RU">
                <a:latin typeface="Comic Sans MS" pitchFamily="66" charset="0"/>
              </a:rPr>
              <a:t>черная</a:t>
            </a:r>
          </a:p>
        </p:txBody>
      </p:sp>
      <p:sp>
        <p:nvSpPr>
          <p:cNvPr id="59417" name="Прямоугольник 50"/>
          <p:cNvSpPr>
            <a:spLocks noChangeArrowheads="1"/>
          </p:cNvSpPr>
          <p:nvPr/>
        </p:nvSpPr>
        <p:spPr bwMode="auto">
          <a:xfrm>
            <a:off x="7358063" y="4786313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рубашка</a:t>
            </a:r>
          </a:p>
          <a:p>
            <a:r>
              <a:rPr lang="ru-RU">
                <a:latin typeface="Comic Sans MS" pitchFamily="66" charset="0"/>
              </a:rPr>
              <a:t>белая</a:t>
            </a:r>
          </a:p>
        </p:txBody>
      </p:sp>
      <p:sp>
        <p:nvSpPr>
          <p:cNvPr id="59418" name="Прямоугольник 51"/>
          <p:cNvSpPr>
            <a:spLocks noChangeArrowheads="1"/>
          </p:cNvSpPr>
          <p:nvPr/>
        </p:nvSpPr>
        <p:spPr bwMode="auto">
          <a:xfrm>
            <a:off x="6000750" y="5429250"/>
            <a:ext cx="1076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Рубашка</a:t>
            </a:r>
          </a:p>
          <a:p>
            <a:r>
              <a:rPr lang="ru-RU">
                <a:latin typeface="Comic Sans MS" pitchFamily="66" charset="0"/>
              </a:rPr>
              <a:t> желтая</a:t>
            </a:r>
          </a:p>
        </p:txBody>
      </p:sp>
      <p:sp>
        <p:nvSpPr>
          <p:cNvPr id="53" name="Овал 52"/>
          <p:cNvSpPr/>
          <p:nvPr/>
        </p:nvSpPr>
        <p:spPr>
          <a:xfrm>
            <a:off x="4214813" y="15716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20" name="Прямоугольник 54"/>
          <p:cNvSpPr>
            <a:spLocks noChangeArrowheads="1"/>
          </p:cNvSpPr>
          <p:nvPr/>
        </p:nvSpPr>
        <p:spPr bwMode="auto">
          <a:xfrm>
            <a:off x="4000500" y="1143000"/>
            <a:ext cx="677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хаус</a:t>
            </a:r>
          </a:p>
        </p:txBody>
      </p:sp>
      <p:cxnSp>
        <p:nvCxnSpPr>
          <p:cNvPr id="57" name="Прямая соединительная линия 56"/>
          <p:cNvCxnSpPr>
            <a:stCxn id="53" idx="5"/>
            <a:endCxn id="10" idx="7"/>
          </p:cNvCxnSpPr>
          <p:nvPr/>
        </p:nvCxnSpPr>
        <p:spPr>
          <a:xfrm rot="5400000">
            <a:off x="1702224" y="2500306"/>
            <a:ext cx="3441280" cy="207170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7" idx="2"/>
          </p:cNvCxnSpPr>
          <p:nvPr/>
        </p:nvCxnSpPr>
        <p:spPr>
          <a:xfrm>
            <a:off x="4429124" y="1785926"/>
            <a:ext cx="3429024" cy="107157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7" idx="2"/>
            <a:endCxn id="10" idx="7"/>
          </p:cNvCxnSpPr>
          <p:nvPr/>
        </p:nvCxnSpPr>
        <p:spPr>
          <a:xfrm rot="10800000" flipV="1">
            <a:off x="2387014" y="2857495"/>
            <a:ext cx="5471135" cy="239930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13" idx="7"/>
            <a:endCxn id="8" idx="3"/>
          </p:cNvCxnSpPr>
          <p:nvPr/>
        </p:nvCxnSpPr>
        <p:spPr>
          <a:xfrm rot="5400000" flipH="1" flipV="1">
            <a:off x="744538" y="1958975"/>
            <a:ext cx="939800" cy="93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8" idx="6"/>
            <a:endCxn id="17" idx="2"/>
          </p:cNvCxnSpPr>
          <p:nvPr/>
        </p:nvCxnSpPr>
        <p:spPr>
          <a:xfrm>
            <a:off x="1928813" y="1857375"/>
            <a:ext cx="5929312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12" idx="5"/>
            <a:endCxn id="17" idx="1"/>
          </p:cNvCxnSpPr>
          <p:nvPr/>
        </p:nvCxnSpPr>
        <p:spPr>
          <a:xfrm rot="16200000" flipH="1">
            <a:off x="7102475" y="1958975"/>
            <a:ext cx="939800" cy="654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18" idx="1"/>
            <a:endCxn id="12" idx="5"/>
          </p:cNvCxnSpPr>
          <p:nvPr/>
        </p:nvCxnSpPr>
        <p:spPr>
          <a:xfrm rot="16200000" flipV="1">
            <a:off x="6173788" y="2887662"/>
            <a:ext cx="2654300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18" idx="1"/>
            <a:endCxn id="53" idx="5"/>
          </p:cNvCxnSpPr>
          <p:nvPr/>
        </p:nvCxnSpPr>
        <p:spPr>
          <a:xfrm rot="16200000" flipV="1">
            <a:off x="4780757" y="1494631"/>
            <a:ext cx="2654300" cy="3297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14" idx="7"/>
            <a:endCxn id="53" idx="3"/>
          </p:cNvCxnSpPr>
          <p:nvPr/>
        </p:nvCxnSpPr>
        <p:spPr>
          <a:xfrm rot="5400000" flipH="1" flipV="1">
            <a:off x="1316038" y="1316037"/>
            <a:ext cx="2439988" cy="3440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10" idx="0"/>
            <a:endCxn id="8" idx="5"/>
          </p:cNvCxnSpPr>
          <p:nvPr/>
        </p:nvCxnSpPr>
        <p:spPr>
          <a:xfrm rot="16200000" flipV="1">
            <a:off x="458787" y="3387726"/>
            <a:ext cx="3255963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16" idx="1"/>
            <a:endCxn id="8" idx="5"/>
          </p:cNvCxnSpPr>
          <p:nvPr/>
        </p:nvCxnSpPr>
        <p:spPr>
          <a:xfrm rot="16200000" flipV="1">
            <a:off x="2173288" y="1673225"/>
            <a:ext cx="3297238" cy="3868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4286280" cy="2000264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5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4071938"/>
            <a:ext cx="9001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eaLnBrk="0" hangingPunct="0"/>
            <a:r>
              <a:rPr lang="ru-RU" sz="2400">
                <a:cs typeface="Times New Roman" pitchFamily="18" charset="0"/>
              </a:rPr>
              <a:t>Жила-была одна дружная семья: мама, папа и сын. Они все любили делать вместе. Но вот мультфильмы любили разные: «Ну, погоди!», «Покемоны», «Том и Джерри». Определите, какой мультфильм любит каждый из них, если мама, папа и любитель мультфильма «Покемоны» никогда не унывают, а папа и любитель мультфильма «Том и Джерри» делают зарядку по утрам?</a:t>
            </a:r>
            <a:r>
              <a:rPr lang="ru-RU">
                <a:cs typeface="Times New Roman" pitchFamily="18" charset="0"/>
              </a:rPr>
              <a:t> </a:t>
            </a:r>
            <a:endParaRPr lang="ru-RU"/>
          </a:p>
        </p:txBody>
      </p:sp>
      <p:pic>
        <p:nvPicPr>
          <p:cNvPr id="10242" name="Picture 2" descr="C:\Documents and Settings\User\Рабочий стол\картинки к пр\ну пого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52"/>
            <a:ext cx="3517923" cy="328612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Прямоугольник 5"/>
          <p:cNvSpPr/>
          <p:nvPr/>
        </p:nvSpPr>
        <p:spPr>
          <a:xfrm>
            <a:off x="214283" y="3143248"/>
            <a:ext cx="8720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«Любимые мультфильмы»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/>
            <a:r>
              <a:rPr lang="ru-RU">
                <a:cs typeface="Times New Roman" pitchFamily="18" charset="0"/>
              </a:rPr>
              <a:t>Рассмотрим множество людей: мама, папа, сын и множество мультфильмов «Ну, погоди!», «Покемоны», «Том и Джерри». Обозначим элементы этих двух множеств точками: 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3578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eaLnBrk="0" hangingPunct="0"/>
            <a:r>
              <a:rPr lang="ru-RU">
                <a:cs typeface="Times New Roman" pitchFamily="18" charset="0"/>
              </a:rPr>
              <a:t>Если точке из одного множества соответствует точка другого множества, будем соединять эти точки сплошной толстой линией, если не соответствует – то сплошной тонкой. </a:t>
            </a:r>
            <a:br>
              <a:rPr lang="ru-RU">
                <a:cs typeface="Times New Roman" pitchFamily="18" charset="0"/>
              </a:rPr>
            </a:br>
            <a:r>
              <a:rPr lang="ru-RU">
                <a:cs typeface="Times New Roman" pitchFamily="18" charset="0"/>
              </a:rPr>
              <a:t>Заметим, что по условию задачи у человека только один любимый мультфильм. </a:t>
            </a:r>
          </a:p>
        </p:txBody>
      </p:sp>
      <p:sp>
        <p:nvSpPr>
          <p:cNvPr id="7" name="Овал 6"/>
          <p:cNvSpPr/>
          <p:nvPr/>
        </p:nvSpPr>
        <p:spPr>
          <a:xfrm>
            <a:off x="2357438" y="2571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4813" y="25003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00813" y="25003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71688" y="414337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43375" y="414337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00813" y="414337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4572000"/>
            <a:ext cx="161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«Ну, погоди!»</a:t>
            </a: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00438" y="4572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«Покемоны» 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857875" y="4500563"/>
            <a:ext cx="1995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«Том и Джерри»</a:t>
            </a: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071688" y="2143125"/>
            <a:ext cx="75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мама</a:t>
            </a:r>
            <a:endParaRPr 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000500" y="2071688"/>
            <a:ext cx="69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папа</a:t>
            </a: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357938" y="2071688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сын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38" y="642938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Граф на рисунке  выглядит следующим образом: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10800000" flipV="1">
            <a:off x="0" y="514350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just" eaLnBrk="0" hangingPunct="0"/>
            <a:r>
              <a:rPr lang="ru-RU">
                <a:cs typeface="Times New Roman" pitchFamily="18" charset="0"/>
              </a:rPr>
              <a:t/>
            </a:r>
            <a:br>
              <a:rPr lang="ru-RU">
                <a:cs typeface="Times New Roman" pitchFamily="18" charset="0"/>
              </a:rPr>
            </a:br>
            <a:r>
              <a:rPr lang="ru-RU">
                <a:cs typeface="Times New Roman" pitchFamily="18" charset="0"/>
              </a:rPr>
              <a:t>Теперь мы установили, что папа любит мультфильм «Ну, погоди!», сын – «Покемоны». В обеих множествах остается только по одной точке, следовательно мама любит мультфильм «Том и Джерри». Задача решена. </a:t>
            </a:r>
            <a:br>
              <a:rPr lang="ru-RU">
                <a:cs typeface="Times New Roman" pitchFamily="18" charset="0"/>
              </a:rPr>
            </a:br>
            <a:endParaRPr lang="ru-RU"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57438" y="2571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4813" y="25003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00813" y="25003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71688" y="414337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43375" y="414337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00813" y="414337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4572000"/>
            <a:ext cx="161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«Ну, погоди!»</a:t>
            </a: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00438" y="4572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«Покемоны» 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71688" y="2143125"/>
            <a:ext cx="75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мама</a:t>
            </a: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000500" y="2071688"/>
            <a:ext cx="69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папа</a:t>
            </a:r>
            <a:endParaRPr 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357938" y="2071688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сын</a:t>
            </a:r>
            <a:endParaRPr lang="ru-RU"/>
          </a:p>
        </p:txBody>
      </p:sp>
      <p:cxnSp>
        <p:nvCxnSpPr>
          <p:cNvPr id="19" name="Прямая соединительная линия 18"/>
          <p:cNvCxnSpPr>
            <a:stCxn id="10" idx="7"/>
            <a:endCxn id="8" idx="3"/>
          </p:cNvCxnSpPr>
          <p:nvPr/>
        </p:nvCxnSpPr>
        <p:spPr>
          <a:xfrm rot="5400000" flipH="1" flipV="1">
            <a:off x="2565608" y="2494178"/>
            <a:ext cx="1441016" cy="1941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7"/>
            <a:endCxn id="9" idx="3"/>
          </p:cNvCxnSpPr>
          <p:nvPr/>
        </p:nvCxnSpPr>
        <p:spPr>
          <a:xfrm rot="5400000" flipH="1" flipV="1">
            <a:off x="4744467" y="2387021"/>
            <a:ext cx="1441016" cy="21553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1" idx="1"/>
            <a:endCxn id="7" idx="5"/>
          </p:cNvCxnSpPr>
          <p:nvPr/>
        </p:nvCxnSpPr>
        <p:spPr>
          <a:xfrm rot="16200000" flipV="1">
            <a:off x="2709069" y="2709069"/>
            <a:ext cx="1368425" cy="158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0"/>
            <a:endCxn id="8" idx="4"/>
          </p:cNvCxnSpPr>
          <p:nvPr/>
        </p:nvCxnSpPr>
        <p:spPr>
          <a:xfrm rot="5400000" flipH="1" flipV="1">
            <a:off x="3643313" y="3429000"/>
            <a:ext cx="135731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8" idx="5"/>
            <a:endCxn id="12" idx="1"/>
          </p:cNvCxnSpPr>
          <p:nvPr/>
        </p:nvCxnSpPr>
        <p:spPr>
          <a:xfrm rot="16200000" flipH="1">
            <a:off x="4780757" y="2423319"/>
            <a:ext cx="1439862" cy="20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715000" y="4500563"/>
            <a:ext cx="1931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«Том и Джерри»</a:t>
            </a:r>
            <a:endParaRPr lang="ru-RU"/>
          </a:p>
        </p:txBody>
      </p:sp>
      <p:cxnSp>
        <p:nvCxnSpPr>
          <p:cNvPr id="30" name="Прямая соединительная линия 29"/>
          <p:cNvCxnSpPr>
            <a:stCxn id="7" idx="6"/>
            <a:endCxn id="12" idx="2"/>
          </p:cNvCxnSpPr>
          <p:nvPr/>
        </p:nvCxnSpPr>
        <p:spPr>
          <a:xfrm>
            <a:off x="2643174" y="2714620"/>
            <a:ext cx="3857652" cy="1571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Эвристические приемы решения логических задач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571625"/>
            <a:ext cx="8715375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3464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dec"/>
              </a:tabLst>
              <a:defRPr/>
            </a:pPr>
            <a:r>
              <a:rPr lang="ru-RU" sz="3000" dirty="0">
                <a:latin typeface="+mn-lt"/>
                <a:cs typeface="+mn-cs"/>
              </a:rPr>
              <a:t>Прием конкретизации задачи.</a:t>
            </a:r>
          </a:p>
          <a:p>
            <a:pPr marL="45720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dec"/>
              </a:tabLst>
              <a:defRPr/>
            </a:pPr>
            <a:r>
              <a:rPr lang="ru-RU" sz="3000" dirty="0">
                <a:latin typeface="+mn-lt"/>
                <a:cs typeface="+mn-cs"/>
              </a:rPr>
              <a:t>Прием переструктурирования задачи.</a:t>
            </a:r>
          </a:p>
          <a:p>
            <a:pPr marL="45720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dec"/>
              </a:tabLst>
              <a:defRPr/>
            </a:pPr>
            <a:r>
              <a:rPr lang="ru-RU" sz="3000" dirty="0">
                <a:latin typeface="+mn-lt"/>
                <a:cs typeface="+mn-cs"/>
              </a:rPr>
              <a:t>Прием разбиения задачи на части.</a:t>
            </a:r>
          </a:p>
          <a:p>
            <a:pPr marL="45720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dec"/>
              </a:tabLst>
              <a:defRPr/>
            </a:pPr>
            <a:r>
              <a:rPr lang="ru-RU" sz="3000" dirty="0">
                <a:latin typeface="+mn-lt"/>
                <a:cs typeface="+mn-cs"/>
              </a:rPr>
              <a:t>Приемы моделирования</a:t>
            </a:r>
            <a:r>
              <a:rPr lang="en-US" sz="3000" dirty="0">
                <a:latin typeface="+mn-lt"/>
                <a:cs typeface="+mn-cs"/>
              </a:rPr>
              <a:t>:</a:t>
            </a:r>
            <a:endParaRPr lang="ru-RU" sz="3000" dirty="0">
              <a:latin typeface="+mn-lt"/>
              <a:cs typeface="+mn-cs"/>
            </a:endParaRPr>
          </a:p>
          <a:p>
            <a:pPr marL="45720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dec"/>
              </a:tabLst>
              <a:defRPr/>
            </a:pPr>
            <a:endParaRPr lang="ru-RU" sz="3000" dirty="0">
              <a:latin typeface="+mn-lt"/>
              <a:cs typeface="+mn-cs"/>
            </a:endParaRPr>
          </a:p>
          <a:p>
            <a:pPr marL="457200" indent="-514350" fontAlgn="auto">
              <a:spcBef>
                <a:spcPts val="0"/>
              </a:spcBef>
              <a:spcAft>
                <a:spcPts val="0"/>
              </a:spcAft>
              <a:tabLst>
                <a:tab pos="0" algn="dec"/>
              </a:tabLst>
              <a:defRPr/>
            </a:pPr>
            <a:r>
              <a:rPr lang="ru-RU" sz="3000" dirty="0">
                <a:latin typeface="+mn-lt"/>
                <a:cs typeface="+mn-cs"/>
              </a:rPr>
              <a:t>		1. </a:t>
            </a:r>
            <a:r>
              <a:rPr lang="ru-RU" sz="3000" dirty="0"/>
              <a:t>Моделирование    на      полупрямой.</a:t>
            </a:r>
          </a:p>
          <a:p>
            <a:pPr marL="457200" indent="-514350" fontAlgn="auto">
              <a:spcBef>
                <a:spcPts val="0"/>
              </a:spcBef>
              <a:spcAft>
                <a:spcPts val="0"/>
              </a:spcAft>
              <a:tabLst>
                <a:tab pos="0" algn="dec"/>
              </a:tabLst>
              <a:defRPr/>
            </a:pPr>
            <a:r>
              <a:rPr lang="ru-RU" sz="3000" dirty="0">
                <a:latin typeface="+mn-lt"/>
                <a:cs typeface="+mn-cs"/>
              </a:rPr>
              <a:t>		2.</a:t>
            </a:r>
            <a:r>
              <a:rPr lang="ru-RU" sz="3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3000" dirty="0"/>
              <a:t>Моделирование с помощью таблицы.</a:t>
            </a:r>
          </a:p>
          <a:p>
            <a:pPr marL="457200" indent="-514350" fontAlgn="auto">
              <a:spcBef>
                <a:spcPts val="0"/>
              </a:spcBef>
              <a:spcAft>
                <a:spcPts val="0"/>
              </a:spcAft>
              <a:tabLst>
                <a:tab pos="0" algn="dec"/>
              </a:tabLst>
              <a:defRPr/>
            </a:pPr>
            <a:r>
              <a:rPr lang="ru-RU" sz="3000" dirty="0">
                <a:latin typeface="+mn-lt"/>
                <a:cs typeface="+mn-cs"/>
              </a:rPr>
              <a:t>		3.</a:t>
            </a:r>
            <a:r>
              <a:rPr lang="ru-RU" sz="3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3000" dirty="0"/>
              <a:t>Моделирование с помощью графов.</a:t>
            </a:r>
          </a:p>
          <a:p>
            <a:pPr marL="501650" indent="-558800" fontAlgn="auto">
              <a:spcBef>
                <a:spcPts val="0"/>
              </a:spcBef>
              <a:spcAft>
                <a:spcPts val="0"/>
              </a:spcAft>
              <a:tabLst>
                <a:tab pos="0" algn="dec"/>
                <a:tab pos="444500" algn="l"/>
              </a:tabLst>
              <a:defRPr/>
            </a:pPr>
            <a:r>
              <a:rPr lang="ru-RU" sz="3000" dirty="0">
                <a:latin typeface="+mn-lt"/>
                <a:cs typeface="+mn-cs"/>
              </a:rPr>
              <a:t>		4. </a:t>
            </a:r>
            <a:r>
              <a:rPr lang="ru-RU" sz="3000" dirty="0"/>
              <a:t>Моделирование с помощью кругов Эйлера.</a:t>
            </a:r>
          </a:p>
          <a:p>
            <a:pPr marL="501650" indent="-558800" fontAlgn="auto">
              <a:spcBef>
                <a:spcPts val="0"/>
              </a:spcBef>
              <a:spcAft>
                <a:spcPts val="0"/>
              </a:spcAft>
              <a:tabLst>
                <a:tab pos="0" algn="dec"/>
                <a:tab pos="444500" algn="l"/>
              </a:tabLst>
              <a:defRPr/>
            </a:pPr>
            <a:r>
              <a:rPr lang="ru-RU" sz="3000" dirty="0">
                <a:latin typeface="+mn-lt"/>
                <a:cs typeface="+mn-cs"/>
              </a:rPr>
              <a:t>		5.</a:t>
            </a:r>
            <a:r>
              <a:rPr lang="ru-RU" sz="3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3000" dirty="0"/>
              <a:t>Моделирование с помощью блок-схемы.</a:t>
            </a:r>
            <a:endParaRPr lang="ru-RU" sz="3000" dirty="0">
              <a:latin typeface="+mn-lt"/>
              <a:cs typeface="+mn-cs"/>
            </a:endParaRPr>
          </a:p>
          <a:p>
            <a:pPr marL="457200" indent="-514350" fontAlgn="auto">
              <a:spcBef>
                <a:spcPts val="0"/>
              </a:spcBef>
              <a:spcAft>
                <a:spcPts val="0"/>
              </a:spcAft>
              <a:tabLst>
                <a:tab pos="0" algn="dec"/>
              </a:tabLst>
              <a:defRPr/>
            </a:pP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500042"/>
            <a:ext cx="3328983" cy="1643074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6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3500438"/>
            <a:ext cx="89296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cs typeface="Times New Roman" pitchFamily="18" charset="0"/>
              </a:rPr>
              <a:t>Четыре футбольных команды: итальянская команда «Милан», испанская – «Реал», российская – «Зенит», английская – «Челси» встретились в групповом этапе лиги чемпионов по футболу. Их тренировали тренеры из этих же четырех стран: итальянец Антонио, испанец Родриго,  русский Николай, англичанин Марк. Известно, что национальность у всех четырех тренеров не совпадала с национальностью команд. Требуется определить тренера каждой команды, если известно: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а) Зенит не тренируется у Марка и Антонио.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б) Милан обещал никогда не брать Марка главным тренером.</a:t>
            </a:r>
            <a:endParaRPr lang="ru-RU" sz="2000" b="1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714620"/>
            <a:ext cx="391250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«Футбол»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\Рабочий стол\картинки к пр\футб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9"/>
            <a:ext cx="4143404" cy="2630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85725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57313" y="714375"/>
            <a:ext cx="778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cs typeface="Times New Roman" pitchFamily="18" charset="0"/>
              </a:rPr>
              <a:t>Исходя из условий задачи, получаем следующий граф. 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5004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cs typeface="Times New Roman" pitchFamily="18" charset="0"/>
              </a:rPr>
              <a:t>Сразу можем сделать вывод, что российская команда «Зенит» тренируется у испанца Родриго. Чертеж примет вид: </a:t>
            </a:r>
          </a:p>
        </p:txBody>
      </p:sp>
      <p:sp>
        <p:nvSpPr>
          <p:cNvPr id="16" name="Овал 15"/>
          <p:cNvSpPr/>
          <p:nvPr/>
        </p:nvSpPr>
        <p:spPr>
          <a:xfrm>
            <a:off x="1714500" y="1428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1875" y="1428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14938" y="1428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29438" y="1428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28750" y="2928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357563" y="2928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00625" y="2928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688" y="2928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8625" y="3643313"/>
            <a:ext cx="357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5" name="Прямоугольник 25"/>
          <p:cNvSpPr>
            <a:spLocks noChangeArrowheads="1"/>
          </p:cNvSpPr>
          <p:nvPr/>
        </p:nvSpPr>
        <p:spPr bwMode="auto">
          <a:xfrm>
            <a:off x="785813" y="1000125"/>
            <a:ext cx="2071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Италия «Милан»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26" name="Прямоугольник 26"/>
          <p:cNvSpPr>
            <a:spLocks noChangeArrowheads="1"/>
          </p:cNvSpPr>
          <p:nvPr/>
        </p:nvSpPr>
        <p:spPr bwMode="auto">
          <a:xfrm>
            <a:off x="2857500" y="1000125"/>
            <a:ext cx="1790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Испания «Реал»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27" name="Прямоугольник 27"/>
          <p:cNvSpPr>
            <a:spLocks noChangeArrowheads="1"/>
          </p:cNvSpPr>
          <p:nvPr/>
        </p:nvSpPr>
        <p:spPr bwMode="auto">
          <a:xfrm>
            <a:off x="4929188" y="1000125"/>
            <a:ext cx="173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Россия «Зенит»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28" name="Прямоугольник 28"/>
          <p:cNvSpPr>
            <a:spLocks noChangeArrowheads="1"/>
          </p:cNvSpPr>
          <p:nvPr/>
        </p:nvSpPr>
        <p:spPr bwMode="auto">
          <a:xfrm>
            <a:off x="6786563" y="1000125"/>
            <a:ext cx="182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Англия «Челси»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29" name="Прямоугольник 29"/>
          <p:cNvSpPr>
            <a:spLocks noChangeArrowheads="1"/>
          </p:cNvSpPr>
          <p:nvPr/>
        </p:nvSpPr>
        <p:spPr bwMode="auto">
          <a:xfrm>
            <a:off x="428625" y="3214688"/>
            <a:ext cx="2071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Италия Антонио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30" name="Прямоугольник 30"/>
          <p:cNvSpPr>
            <a:spLocks noChangeArrowheads="1"/>
          </p:cNvSpPr>
          <p:nvPr/>
        </p:nvSpPr>
        <p:spPr bwMode="auto">
          <a:xfrm>
            <a:off x="2357438" y="3214688"/>
            <a:ext cx="2071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Испания Родриго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31" name="Прямоугольник 31"/>
          <p:cNvSpPr>
            <a:spLocks noChangeArrowheads="1"/>
          </p:cNvSpPr>
          <p:nvPr/>
        </p:nvSpPr>
        <p:spPr bwMode="auto">
          <a:xfrm>
            <a:off x="4286250" y="3214688"/>
            <a:ext cx="2071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Россия Николай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32" name="Прямоугольник 32"/>
          <p:cNvSpPr>
            <a:spLocks noChangeArrowheads="1"/>
          </p:cNvSpPr>
          <p:nvPr/>
        </p:nvSpPr>
        <p:spPr bwMode="auto">
          <a:xfrm>
            <a:off x="6072188" y="3214688"/>
            <a:ext cx="2071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Англия Марк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35" name="Прямая соединительная линия 34"/>
          <p:cNvCxnSpPr>
            <a:stCxn id="16" idx="4"/>
            <a:endCxn id="20" idx="0"/>
          </p:cNvCxnSpPr>
          <p:nvPr/>
        </p:nvCxnSpPr>
        <p:spPr>
          <a:xfrm rot="5400000">
            <a:off x="1107281" y="2178844"/>
            <a:ext cx="121443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6" idx="6"/>
            <a:endCxn id="23" idx="1"/>
          </p:cNvCxnSpPr>
          <p:nvPr/>
        </p:nvCxnSpPr>
        <p:spPr>
          <a:xfrm>
            <a:off x="2000250" y="1571625"/>
            <a:ext cx="4684713" cy="1398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7" idx="4"/>
            <a:endCxn id="21" idx="0"/>
          </p:cNvCxnSpPr>
          <p:nvPr/>
        </p:nvCxnSpPr>
        <p:spPr>
          <a:xfrm rot="5400000">
            <a:off x="3000375" y="2214563"/>
            <a:ext cx="1214438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0" idx="7"/>
            <a:endCxn id="18" idx="3"/>
          </p:cNvCxnSpPr>
          <p:nvPr/>
        </p:nvCxnSpPr>
        <p:spPr>
          <a:xfrm rot="5400000" flipH="1" flipV="1">
            <a:off x="2816225" y="530225"/>
            <a:ext cx="1296988" cy="35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0"/>
            <a:endCxn id="18" idx="4"/>
          </p:cNvCxnSpPr>
          <p:nvPr/>
        </p:nvCxnSpPr>
        <p:spPr>
          <a:xfrm rot="5400000" flipH="1" flipV="1">
            <a:off x="4643438" y="2214562"/>
            <a:ext cx="1214438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8" idx="5"/>
            <a:endCxn id="23" idx="1"/>
          </p:cNvCxnSpPr>
          <p:nvPr/>
        </p:nvCxnSpPr>
        <p:spPr>
          <a:xfrm rot="16200000" flipH="1">
            <a:off x="5423694" y="1708944"/>
            <a:ext cx="1296988" cy="122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9" idx="4"/>
            <a:endCxn id="23" idx="0"/>
          </p:cNvCxnSpPr>
          <p:nvPr/>
        </p:nvCxnSpPr>
        <p:spPr>
          <a:xfrm rot="5400000">
            <a:off x="6322219" y="2178844"/>
            <a:ext cx="121443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1643063" y="450056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500438" y="450056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143500" y="450056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858000" y="450056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357313" y="6000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286125" y="6000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929188" y="6000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72250" y="6000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548" name="Прямоугольник 62"/>
          <p:cNvSpPr>
            <a:spLocks noChangeArrowheads="1"/>
          </p:cNvSpPr>
          <p:nvPr/>
        </p:nvSpPr>
        <p:spPr bwMode="auto">
          <a:xfrm>
            <a:off x="714375" y="4071938"/>
            <a:ext cx="2071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Италия «Милан»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49" name="Прямоугольник 63"/>
          <p:cNvSpPr>
            <a:spLocks noChangeArrowheads="1"/>
          </p:cNvSpPr>
          <p:nvPr/>
        </p:nvSpPr>
        <p:spPr bwMode="auto">
          <a:xfrm>
            <a:off x="2786063" y="4071938"/>
            <a:ext cx="1790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Испания «Реал»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50" name="Прямоугольник 64"/>
          <p:cNvSpPr>
            <a:spLocks noChangeArrowheads="1"/>
          </p:cNvSpPr>
          <p:nvPr/>
        </p:nvSpPr>
        <p:spPr bwMode="auto">
          <a:xfrm>
            <a:off x="4857750" y="4071938"/>
            <a:ext cx="1738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Россия «Зенит»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51" name="Прямоугольник 65"/>
          <p:cNvSpPr>
            <a:spLocks noChangeArrowheads="1"/>
          </p:cNvSpPr>
          <p:nvPr/>
        </p:nvSpPr>
        <p:spPr bwMode="auto">
          <a:xfrm>
            <a:off x="6715125" y="4071938"/>
            <a:ext cx="1822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Англия «Челси»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52" name="Прямоугольник 66"/>
          <p:cNvSpPr>
            <a:spLocks noChangeArrowheads="1"/>
          </p:cNvSpPr>
          <p:nvPr/>
        </p:nvSpPr>
        <p:spPr bwMode="auto">
          <a:xfrm>
            <a:off x="357188" y="6286500"/>
            <a:ext cx="2071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Италия Антонио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53" name="Прямоугольник 67"/>
          <p:cNvSpPr>
            <a:spLocks noChangeArrowheads="1"/>
          </p:cNvSpPr>
          <p:nvPr/>
        </p:nvSpPr>
        <p:spPr bwMode="auto">
          <a:xfrm>
            <a:off x="2286000" y="6286500"/>
            <a:ext cx="2071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Испания Родриго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54" name="Прямоугольник 68"/>
          <p:cNvSpPr>
            <a:spLocks noChangeArrowheads="1"/>
          </p:cNvSpPr>
          <p:nvPr/>
        </p:nvSpPr>
        <p:spPr bwMode="auto">
          <a:xfrm>
            <a:off x="4214813" y="6286500"/>
            <a:ext cx="2071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Россия Николай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555" name="Прямоугольник 69"/>
          <p:cNvSpPr>
            <a:spLocks noChangeArrowheads="1"/>
          </p:cNvSpPr>
          <p:nvPr/>
        </p:nvSpPr>
        <p:spPr bwMode="auto">
          <a:xfrm>
            <a:off x="6000750" y="6286500"/>
            <a:ext cx="2071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Англия Марк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71" name="Прямая соединительная линия 70"/>
          <p:cNvCxnSpPr>
            <a:stCxn id="55" idx="4"/>
            <a:endCxn id="59" idx="0"/>
          </p:cNvCxnSpPr>
          <p:nvPr/>
        </p:nvCxnSpPr>
        <p:spPr>
          <a:xfrm rot="5400000">
            <a:off x="1035844" y="5250657"/>
            <a:ext cx="121443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5" idx="6"/>
            <a:endCxn id="62" idx="1"/>
          </p:cNvCxnSpPr>
          <p:nvPr/>
        </p:nvCxnSpPr>
        <p:spPr>
          <a:xfrm>
            <a:off x="1928813" y="4643438"/>
            <a:ext cx="4684712" cy="1398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56" idx="4"/>
            <a:endCxn id="60" idx="0"/>
          </p:cNvCxnSpPr>
          <p:nvPr/>
        </p:nvCxnSpPr>
        <p:spPr>
          <a:xfrm rot="5400000">
            <a:off x="2928938" y="5286375"/>
            <a:ext cx="1214437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59" idx="7"/>
            <a:endCxn id="57" idx="3"/>
          </p:cNvCxnSpPr>
          <p:nvPr/>
        </p:nvCxnSpPr>
        <p:spPr>
          <a:xfrm rot="5400000" flipH="1" flipV="1">
            <a:off x="2744788" y="3602038"/>
            <a:ext cx="1296987" cy="3582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61" idx="0"/>
            <a:endCxn id="57" idx="4"/>
          </p:cNvCxnSpPr>
          <p:nvPr/>
        </p:nvCxnSpPr>
        <p:spPr>
          <a:xfrm rot="5400000" flipH="1" flipV="1">
            <a:off x="4572000" y="5286376"/>
            <a:ext cx="1214437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7" idx="5"/>
            <a:endCxn id="62" idx="1"/>
          </p:cNvCxnSpPr>
          <p:nvPr/>
        </p:nvCxnSpPr>
        <p:spPr>
          <a:xfrm rot="16200000" flipH="1">
            <a:off x="5352256" y="4780757"/>
            <a:ext cx="1296987" cy="122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58" idx="4"/>
            <a:endCxn id="62" idx="0"/>
          </p:cNvCxnSpPr>
          <p:nvPr/>
        </p:nvCxnSpPr>
        <p:spPr>
          <a:xfrm rot="5400000">
            <a:off x="6250781" y="5250657"/>
            <a:ext cx="121443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57" idx="3"/>
            <a:endCxn id="60" idx="7"/>
          </p:cNvCxnSpPr>
          <p:nvPr/>
        </p:nvCxnSpPr>
        <p:spPr>
          <a:xfrm rot="5400000">
            <a:off x="3708616" y="4565880"/>
            <a:ext cx="1298140" cy="16553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0" eaLnBrk="0" hangingPunct="0"/>
            <a:r>
              <a:rPr lang="ru-RU">
                <a:cs typeface="Times New Roman" pitchFamily="18" charset="0"/>
              </a:rPr>
              <a:t>Теперь получили, что итальянская команда «Милан» тренируется у русского Николая. Внесем и эти изменения в чертеж, получим: 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10800000" flipV="1">
            <a:off x="0" y="42894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0" eaLnBrk="0" hangingPunct="0"/>
            <a:r>
              <a:rPr lang="ru-RU">
                <a:cs typeface="Times New Roman" pitchFamily="18" charset="0"/>
              </a:rPr>
              <a:t>Приходим к выводу, что английская команда «Челси» тренируется у итальянца Антонио и испанская команда «Реал» тренируется у англичанина Марка. 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54292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/>
            <a:r>
              <a:rPr lang="ru-RU" i="1">
                <a:cs typeface="Times New Roman" pitchFamily="18" charset="0"/>
              </a:rPr>
              <a:t>Российская команда «Зенит» тренируется у испанца Родриго; итальянская команда «Милан» тренируется у русского Николая; английская команда «Челси» тренируется у итальянца Антонио; испанская команда «Реал» тренируется у англичанина Марка.</a:t>
            </a:r>
            <a:r>
              <a:rPr lang="ru-RU">
                <a:cs typeface="Times New Roman" pitchFamily="18" charset="0"/>
              </a:rPr>
              <a:t> </a:t>
            </a:r>
            <a:r>
              <a:rPr lang="ru-RU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-214346" y="4877526"/>
            <a:ext cx="21431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14500" y="1428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1428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14938" y="1428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29438" y="142875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750" y="2928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57563" y="2928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00625" y="2928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43688" y="292893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549" name="Прямоугольник 16"/>
          <p:cNvSpPr>
            <a:spLocks noChangeArrowheads="1"/>
          </p:cNvSpPr>
          <p:nvPr/>
        </p:nvSpPr>
        <p:spPr bwMode="auto">
          <a:xfrm>
            <a:off x="785813" y="1000125"/>
            <a:ext cx="2071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Италия «Милан»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5550" name="Прямоугольник 17"/>
          <p:cNvSpPr>
            <a:spLocks noChangeArrowheads="1"/>
          </p:cNvSpPr>
          <p:nvPr/>
        </p:nvSpPr>
        <p:spPr bwMode="auto">
          <a:xfrm>
            <a:off x="2857500" y="1000125"/>
            <a:ext cx="1790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Испания «Реал»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5551" name="Прямоугольник 18"/>
          <p:cNvSpPr>
            <a:spLocks noChangeArrowheads="1"/>
          </p:cNvSpPr>
          <p:nvPr/>
        </p:nvSpPr>
        <p:spPr bwMode="auto">
          <a:xfrm>
            <a:off x="4929188" y="1000125"/>
            <a:ext cx="173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Россия «Зенит»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5552" name="Прямоугольник 19"/>
          <p:cNvSpPr>
            <a:spLocks noChangeArrowheads="1"/>
          </p:cNvSpPr>
          <p:nvPr/>
        </p:nvSpPr>
        <p:spPr bwMode="auto">
          <a:xfrm>
            <a:off x="6786563" y="1000125"/>
            <a:ext cx="182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Англия «Челси»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5553" name="Прямоугольник 20"/>
          <p:cNvSpPr>
            <a:spLocks noChangeArrowheads="1"/>
          </p:cNvSpPr>
          <p:nvPr/>
        </p:nvSpPr>
        <p:spPr bwMode="auto">
          <a:xfrm>
            <a:off x="428625" y="3214688"/>
            <a:ext cx="2071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Италия Антонио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5554" name="Прямоугольник 21"/>
          <p:cNvSpPr>
            <a:spLocks noChangeArrowheads="1"/>
          </p:cNvSpPr>
          <p:nvPr/>
        </p:nvSpPr>
        <p:spPr bwMode="auto">
          <a:xfrm>
            <a:off x="2357438" y="3214688"/>
            <a:ext cx="2071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Испания Родриго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5555" name="Прямоугольник 22"/>
          <p:cNvSpPr>
            <a:spLocks noChangeArrowheads="1"/>
          </p:cNvSpPr>
          <p:nvPr/>
        </p:nvSpPr>
        <p:spPr bwMode="auto">
          <a:xfrm>
            <a:off x="4286250" y="3214688"/>
            <a:ext cx="2071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Россия Николай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5556" name="Прямоугольник 23"/>
          <p:cNvSpPr>
            <a:spLocks noChangeArrowheads="1"/>
          </p:cNvSpPr>
          <p:nvPr/>
        </p:nvSpPr>
        <p:spPr bwMode="auto">
          <a:xfrm>
            <a:off x="6072188" y="3214688"/>
            <a:ext cx="2071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Англия Марк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25" name="Прямая соединительная линия 24"/>
          <p:cNvCxnSpPr>
            <a:stCxn id="9" idx="4"/>
            <a:endCxn id="13" idx="0"/>
          </p:cNvCxnSpPr>
          <p:nvPr/>
        </p:nvCxnSpPr>
        <p:spPr>
          <a:xfrm rot="5400000">
            <a:off x="1107281" y="2178844"/>
            <a:ext cx="121443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6"/>
            <a:endCxn id="16" idx="1"/>
          </p:cNvCxnSpPr>
          <p:nvPr/>
        </p:nvCxnSpPr>
        <p:spPr>
          <a:xfrm>
            <a:off x="2000250" y="1571625"/>
            <a:ext cx="4684713" cy="1398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" idx="4"/>
            <a:endCxn id="14" idx="0"/>
          </p:cNvCxnSpPr>
          <p:nvPr/>
        </p:nvCxnSpPr>
        <p:spPr>
          <a:xfrm rot="5400000">
            <a:off x="3000375" y="2214563"/>
            <a:ext cx="1214438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3" idx="7"/>
            <a:endCxn id="11" idx="3"/>
          </p:cNvCxnSpPr>
          <p:nvPr/>
        </p:nvCxnSpPr>
        <p:spPr>
          <a:xfrm rot="5400000" flipH="1" flipV="1">
            <a:off x="2816225" y="530225"/>
            <a:ext cx="1296988" cy="35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5" idx="0"/>
            <a:endCxn id="11" idx="4"/>
          </p:cNvCxnSpPr>
          <p:nvPr/>
        </p:nvCxnSpPr>
        <p:spPr>
          <a:xfrm rot="5400000" flipH="1" flipV="1">
            <a:off x="4643438" y="2214562"/>
            <a:ext cx="1214438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5"/>
            <a:endCxn id="16" idx="1"/>
          </p:cNvCxnSpPr>
          <p:nvPr/>
        </p:nvCxnSpPr>
        <p:spPr>
          <a:xfrm rot="16200000" flipH="1">
            <a:off x="5423694" y="1708944"/>
            <a:ext cx="1296988" cy="122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2" idx="4"/>
            <a:endCxn id="16" idx="0"/>
          </p:cNvCxnSpPr>
          <p:nvPr/>
        </p:nvCxnSpPr>
        <p:spPr>
          <a:xfrm rot="5400000">
            <a:off x="6322219" y="2178844"/>
            <a:ext cx="121443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3"/>
            <a:endCxn id="14" idx="7"/>
          </p:cNvCxnSpPr>
          <p:nvPr/>
        </p:nvCxnSpPr>
        <p:spPr>
          <a:xfrm rot="5400000">
            <a:off x="3780054" y="1494046"/>
            <a:ext cx="1298140" cy="16553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" idx="5"/>
            <a:endCxn id="15" idx="1"/>
          </p:cNvCxnSpPr>
          <p:nvPr/>
        </p:nvCxnSpPr>
        <p:spPr>
          <a:xfrm rot="16200000" flipH="1">
            <a:off x="2851360" y="779666"/>
            <a:ext cx="1298140" cy="3084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0" idx="5"/>
            <a:endCxn id="15" idx="0"/>
          </p:cNvCxnSpPr>
          <p:nvPr/>
        </p:nvCxnSpPr>
        <p:spPr>
          <a:xfrm rot="16200000" flipH="1">
            <a:off x="3852068" y="1637507"/>
            <a:ext cx="1255713" cy="132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9" idx="4"/>
            <a:endCxn id="14" idx="1"/>
          </p:cNvCxnSpPr>
          <p:nvPr/>
        </p:nvCxnSpPr>
        <p:spPr>
          <a:xfrm rot="16200000" flipH="1">
            <a:off x="2000250" y="1571625"/>
            <a:ext cx="1255713" cy="154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6"/>
            <a:endCxn id="12" idx="3"/>
          </p:cNvCxnSpPr>
          <p:nvPr/>
        </p:nvCxnSpPr>
        <p:spPr>
          <a:xfrm flipV="1">
            <a:off x="3643313" y="1673225"/>
            <a:ext cx="3327400" cy="1398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5" idx="7"/>
            <a:endCxn id="12" idx="4"/>
          </p:cNvCxnSpPr>
          <p:nvPr/>
        </p:nvCxnSpPr>
        <p:spPr>
          <a:xfrm rot="5400000" flipH="1" flipV="1">
            <a:off x="5530850" y="1428750"/>
            <a:ext cx="1255713" cy="1827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2"/>
            <a:endCxn id="13" idx="6"/>
          </p:cNvCxnSpPr>
          <p:nvPr/>
        </p:nvCxnSpPr>
        <p:spPr>
          <a:xfrm rot="10800000" flipV="1">
            <a:off x="1714480" y="1571612"/>
            <a:ext cx="5214974" cy="15001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16" idx="1"/>
          </p:cNvCxnSpPr>
          <p:nvPr/>
        </p:nvCxnSpPr>
        <p:spPr>
          <a:xfrm>
            <a:off x="3857620" y="1643050"/>
            <a:ext cx="2827929" cy="13277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3571901" cy="1000132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7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3429000"/>
            <a:ext cx="85010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just" eaLnBrk="0" hangingPunct="0"/>
            <a:r>
              <a:rPr lang="ru-RU" sz="2000" i="1">
                <a:cs typeface="Times New Roman" pitchFamily="18" charset="0"/>
              </a:rPr>
              <a:t>Жили-были на свете три поросёнка, три брата: Ниф-Ниф, Наф-Наф, Нуф-Нуф. Построили они три домика: соломенный, деревянный и кирпичный. Все три брата выращивали возле своих домиков цветы: розы, ромашки и тюльпаны. Известно, что Ниф-Ниф живет не в соломенном домике, а Наф-Наф – не в деревянном; возле соломенного домика растут не розы, а тот, у кого деревянный домик, выращивает ромашки. У Наф-Наф аллергия на тюльпаны, поэтому он не выращивает их. Узнайте, кто в каком домике живет и какие цветы выращивает.</a:t>
            </a:r>
            <a:endParaRPr lang="ru-RU" sz="2000" b="1" i="1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71744"/>
            <a:ext cx="650082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«Три поросёнка»</a:t>
            </a:r>
          </a:p>
        </p:txBody>
      </p:sp>
      <p:pic>
        <p:nvPicPr>
          <p:cNvPr id="11266" name="Picture 2" descr="C:\Documents and Settings\User\Рабочий стол\картинки к пр\3 поросе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35758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"/>
            <a:ext cx="8086724" cy="1214422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43000" y="107156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cs typeface="Times New Roman" pitchFamily="18" charset="0"/>
              </a:rPr>
              <a:t>Из условий задачи получаем граф: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5657850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just" eaLnBrk="0" hangingPunct="0"/>
            <a:r>
              <a:rPr lang="ru-RU">
                <a:cs typeface="Times New Roman" pitchFamily="18" charset="0"/>
              </a:rPr>
              <a:t>Можно сделать вывод, что возле кирпичного домика растут розы, а возле соломенного – тюльпаны. А так как Наф-Наф живет не в деревянном домике, то он и не выращивает ромашки. А так как на тюльпаны у него аллергия, то он может выращивать только розы. 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500" y="2143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0" y="2143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15063" y="2143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86688" y="285750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00188" y="4214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14688" y="49291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57875" y="49291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58063" y="4214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357438" y="1714500"/>
            <a:ext cx="1214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Ниф-Ниф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071938" y="1714500"/>
            <a:ext cx="1128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Наф-Наф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929313" y="1714500"/>
            <a:ext cx="1131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Нуф-Нуф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715250" y="3214688"/>
            <a:ext cx="666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розы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00063" y="4500563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деревянный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214563" y="5214938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кирпичный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143500" y="5214938"/>
            <a:ext cx="2071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тюльпаны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786563" y="4500563"/>
            <a:ext cx="2071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ромашки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143000" y="27146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428625" y="3000375"/>
            <a:ext cx="145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соломенный</a:t>
            </a:r>
            <a:endParaRPr lang="ru-RU" sz="1600"/>
          </a:p>
        </p:txBody>
      </p:sp>
      <p:cxnSp>
        <p:nvCxnSpPr>
          <p:cNvPr id="33" name="Прямая соединительная линия 32"/>
          <p:cNvCxnSpPr>
            <a:stCxn id="30" idx="6"/>
            <a:endCxn id="7" idx="2"/>
          </p:cNvCxnSpPr>
          <p:nvPr/>
        </p:nvCxnSpPr>
        <p:spPr>
          <a:xfrm flipV="1">
            <a:off x="1428750" y="2286000"/>
            <a:ext cx="142875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0" idx="6"/>
            <a:endCxn id="10" idx="1"/>
          </p:cNvCxnSpPr>
          <p:nvPr/>
        </p:nvCxnSpPr>
        <p:spPr>
          <a:xfrm>
            <a:off x="1428750" y="2857500"/>
            <a:ext cx="6399213" cy="4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0" idx="5"/>
            <a:endCxn id="14" idx="1"/>
          </p:cNvCxnSpPr>
          <p:nvPr/>
        </p:nvCxnSpPr>
        <p:spPr>
          <a:xfrm rot="16200000" flipH="1">
            <a:off x="3744913" y="601662"/>
            <a:ext cx="1296988" cy="6011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1" idx="7"/>
            <a:endCxn id="8" idx="3"/>
          </p:cNvCxnSpPr>
          <p:nvPr/>
        </p:nvCxnSpPr>
        <p:spPr>
          <a:xfrm rot="5400000" flipH="1" flipV="1">
            <a:off x="2244725" y="1887538"/>
            <a:ext cx="1868488" cy="2868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8" idx="5"/>
            <a:endCxn id="13" idx="1"/>
          </p:cNvCxnSpPr>
          <p:nvPr/>
        </p:nvCxnSpPr>
        <p:spPr>
          <a:xfrm rot="16200000" flipH="1">
            <a:off x="4066381" y="3137694"/>
            <a:ext cx="2582863" cy="108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0" idx="3"/>
            <a:endCxn id="11" idx="7"/>
          </p:cNvCxnSpPr>
          <p:nvPr/>
        </p:nvCxnSpPr>
        <p:spPr>
          <a:xfrm rot="5400000">
            <a:off x="4209256" y="637382"/>
            <a:ext cx="1154113" cy="608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4" idx="2"/>
            <a:endCxn id="12" idx="6"/>
          </p:cNvCxnSpPr>
          <p:nvPr/>
        </p:nvCxnSpPr>
        <p:spPr>
          <a:xfrm rot="10800000" flipV="1">
            <a:off x="3500438" y="4357688"/>
            <a:ext cx="3857625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1" idx="7"/>
            <a:endCxn id="13" idx="1"/>
          </p:cNvCxnSpPr>
          <p:nvPr/>
        </p:nvCxnSpPr>
        <p:spPr>
          <a:xfrm rot="16200000" flipH="1">
            <a:off x="3464719" y="2536032"/>
            <a:ext cx="714375" cy="415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1" idx="6"/>
            <a:endCxn id="14" idx="2"/>
          </p:cNvCxnSpPr>
          <p:nvPr/>
        </p:nvCxnSpPr>
        <p:spPr>
          <a:xfrm>
            <a:off x="1785918" y="4357694"/>
            <a:ext cx="557216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0" grpId="0" animBg="1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Внесем эти данные в чертеж и получим: 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35768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Теперь стало ясно и то, что Ниф-Ниф живет в деревянном домике и выращивает ромашки. Методом исключения получаем, что Нуф-Нуф живет в соломенном домике и выращивает тюльпаны. 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i="1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i="1">
                <a:cs typeface="Times New Roman" pitchFamily="18" charset="0"/>
              </a:rPr>
              <a:t>Наф-Наф живет в кирпичном домике и выращивает розы; Ниф-Ниф живет в деревянном домике и выращивает ромашки; Нуф-Нуф живет в соломенном домике и выращивает тюльпаны.</a:t>
            </a:r>
            <a:r>
              <a:rPr lang="ru-RU" sz="900">
                <a:cs typeface="Times New Roman" pitchFamily="18" charset="0"/>
              </a:rPr>
              <a:t> </a:t>
            </a:r>
            <a:endParaRPr lang="ru-RU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4950"/>
            <a:ext cx="17859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500" y="1000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1000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15063" y="10001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86688" y="1714500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00188" y="3071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14688" y="37861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57875" y="3786188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358063" y="3071813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621" name="Прямоугольник 16"/>
          <p:cNvSpPr>
            <a:spLocks noChangeArrowheads="1"/>
          </p:cNvSpPr>
          <p:nvPr/>
        </p:nvSpPr>
        <p:spPr bwMode="auto">
          <a:xfrm>
            <a:off x="2357438" y="571500"/>
            <a:ext cx="1214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Ниф-Ниф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8622" name="Прямоугольник 17"/>
          <p:cNvSpPr>
            <a:spLocks noChangeArrowheads="1"/>
          </p:cNvSpPr>
          <p:nvPr/>
        </p:nvSpPr>
        <p:spPr bwMode="auto">
          <a:xfrm>
            <a:off x="4071938" y="571500"/>
            <a:ext cx="1128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Наф-Наф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8623" name="Прямоугольник 18"/>
          <p:cNvSpPr>
            <a:spLocks noChangeArrowheads="1"/>
          </p:cNvSpPr>
          <p:nvPr/>
        </p:nvSpPr>
        <p:spPr bwMode="auto">
          <a:xfrm>
            <a:off x="5929313" y="571500"/>
            <a:ext cx="1131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Нуф-Нуф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8624" name="Прямоугольник 19"/>
          <p:cNvSpPr>
            <a:spLocks noChangeArrowheads="1"/>
          </p:cNvSpPr>
          <p:nvPr/>
        </p:nvSpPr>
        <p:spPr bwMode="auto">
          <a:xfrm>
            <a:off x="7715250" y="2071688"/>
            <a:ext cx="666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розы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8625" name="Прямоугольник 20"/>
          <p:cNvSpPr>
            <a:spLocks noChangeArrowheads="1"/>
          </p:cNvSpPr>
          <p:nvPr/>
        </p:nvSpPr>
        <p:spPr bwMode="auto">
          <a:xfrm>
            <a:off x="500063" y="3357563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деревянный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8626" name="Прямоугольник 21"/>
          <p:cNvSpPr>
            <a:spLocks noChangeArrowheads="1"/>
          </p:cNvSpPr>
          <p:nvPr/>
        </p:nvSpPr>
        <p:spPr bwMode="auto">
          <a:xfrm>
            <a:off x="2214563" y="4071938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кирпичный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8627" name="Прямоугольник 22"/>
          <p:cNvSpPr>
            <a:spLocks noChangeArrowheads="1"/>
          </p:cNvSpPr>
          <p:nvPr/>
        </p:nvSpPr>
        <p:spPr bwMode="auto">
          <a:xfrm>
            <a:off x="5143500" y="4071938"/>
            <a:ext cx="2071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тюльпаны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8628" name="Прямоугольник 23"/>
          <p:cNvSpPr>
            <a:spLocks noChangeArrowheads="1"/>
          </p:cNvSpPr>
          <p:nvPr/>
        </p:nvSpPr>
        <p:spPr bwMode="auto">
          <a:xfrm>
            <a:off x="6786563" y="3357563"/>
            <a:ext cx="2071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ромашки</a:t>
            </a:r>
            <a:endParaRPr lang="ru-RU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143000" y="1571625"/>
            <a:ext cx="285750" cy="285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630" name="Прямоугольник 25"/>
          <p:cNvSpPr>
            <a:spLocks noChangeArrowheads="1"/>
          </p:cNvSpPr>
          <p:nvPr/>
        </p:nvSpPr>
        <p:spPr bwMode="auto">
          <a:xfrm>
            <a:off x="428625" y="1857375"/>
            <a:ext cx="145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соломенный</a:t>
            </a:r>
            <a:endParaRPr lang="ru-RU" sz="1600"/>
          </a:p>
        </p:txBody>
      </p:sp>
      <p:cxnSp>
        <p:nvCxnSpPr>
          <p:cNvPr id="27" name="Прямая соединительная линия 26"/>
          <p:cNvCxnSpPr>
            <a:stCxn id="25" idx="6"/>
            <a:endCxn id="9" idx="2"/>
          </p:cNvCxnSpPr>
          <p:nvPr/>
        </p:nvCxnSpPr>
        <p:spPr>
          <a:xfrm flipV="1">
            <a:off x="1428750" y="1143000"/>
            <a:ext cx="1428750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5" idx="6"/>
            <a:endCxn id="12" idx="1"/>
          </p:cNvCxnSpPr>
          <p:nvPr/>
        </p:nvCxnSpPr>
        <p:spPr>
          <a:xfrm>
            <a:off x="1428750" y="1714500"/>
            <a:ext cx="6399213" cy="4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5" idx="5"/>
            <a:endCxn id="16" idx="1"/>
          </p:cNvCxnSpPr>
          <p:nvPr/>
        </p:nvCxnSpPr>
        <p:spPr>
          <a:xfrm rot="16200000" flipH="1">
            <a:off x="3744913" y="-541338"/>
            <a:ext cx="1296988" cy="6011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7"/>
            <a:endCxn id="10" idx="3"/>
          </p:cNvCxnSpPr>
          <p:nvPr/>
        </p:nvCxnSpPr>
        <p:spPr>
          <a:xfrm rot="5400000" flipH="1" flipV="1">
            <a:off x="2244725" y="744538"/>
            <a:ext cx="1868488" cy="2868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5"/>
            <a:endCxn id="15" idx="1"/>
          </p:cNvCxnSpPr>
          <p:nvPr/>
        </p:nvCxnSpPr>
        <p:spPr>
          <a:xfrm rot="16200000" flipH="1">
            <a:off x="4066381" y="1994694"/>
            <a:ext cx="2582863" cy="1082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3"/>
            <a:endCxn id="13" idx="7"/>
          </p:cNvCxnSpPr>
          <p:nvPr/>
        </p:nvCxnSpPr>
        <p:spPr>
          <a:xfrm rot="5400000">
            <a:off x="4209256" y="-505618"/>
            <a:ext cx="1154113" cy="6083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6" idx="2"/>
            <a:endCxn id="14" idx="6"/>
          </p:cNvCxnSpPr>
          <p:nvPr/>
        </p:nvCxnSpPr>
        <p:spPr>
          <a:xfrm rot="10800000" flipV="1">
            <a:off x="3500438" y="3214688"/>
            <a:ext cx="3857625" cy="714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7"/>
            <a:endCxn id="15" idx="1"/>
          </p:cNvCxnSpPr>
          <p:nvPr/>
        </p:nvCxnSpPr>
        <p:spPr>
          <a:xfrm rot="16200000" flipH="1">
            <a:off x="3464719" y="1393032"/>
            <a:ext cx="714375" cy="4154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3" idx="6"/>
            <a:endCxn id="16" idx="2"/>
          </p:cNvCxnSpPr>
          <p:nvPr/>
        </p:nvCxnSpPr>
        <p:spPr>
          <a:xfrm>
            <a:off x="1785918" y="3214686"/>
            <a:ext cx="557216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4" idx="7"/>
            <a:endCxn id="12" idx="3"/>
          </p:cNvCxnSpPr>
          <p:nvPr/>
        </p:nvCxnSpPr>
        <p:spPr>
          <a:xfrm rot="5400000" flipH="1" flipV="1">
            <a:off x="4708748" y="708228"/>
            <a:ext cx="1869644" cy="43699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5" idx="6"/>
            <a:endCxn id="15" idx="1"/>
          </p:cNvCxnSpPr>
          <p:nvPr/>
        </p:nvCxnSpPr>
        <p:spPr>
          <a:xfrm>
            <a:off x="1428728" y="1714488"/>
            <a:ext cx="4471003" cy="21135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0" idx="5"/>
            <a:endCxn id="16" idx="1"/>
          </p:cNvCxnSpPr>
          <p:nvPr/>
        </p:nvCxnSpPr>
        <p:spPr>
          <a:xfrm rot="16200000" flipH="1">
            <a:off x="5173663" y="887412"/>
            <a:ext cx="1868488" cy="2582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0" idx="5"/>
            <a:endCxn id="12" idx="2"/>
          </p:cNvCxnSpPr>
          <p:nvPr/>
        </p:nvCxnSpPr>
        <p:spPr>
          <a:xfrm rot="16200000" flipH="1">
            <a:off x="5994632" y="65285"/>
            <a:ext cx="613351" cy="29708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0" idx="4"/>
            <a:endCxn id="14" idx="7"/>
          </p:cNvCxnSpPr>
          <p:nvPr/>
        </p:nvCxnSpPr>
        <p:spPr>
          <a:xfrm rot="5400000">
            <a:off x="2815642" y="1928802"/>
            <a:ext cx="2542177" cy="12562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9" idx="3"/>
            <a:endCxn id="13" idx="7"/>
          </p:cNvCxnSpPr>
          <p:nvPr/>
        </p:nvCxnSpPr>
        <p:spPr>
          <a:xfrm rot="5400000">
            <a:off x="1386881" y="1601203"/>
            <a:ext cx="1869644" cy="11552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9" idx="5"/>
            <a:endCxn id="16" idx="1"/>
          </p:cNvCxnSpPr>
          <p:nvPr/>
        </p:nvCxnSpPr>
        <p:spPr>
          <a:xfrm rot="16200000" flipH="1">
            <a:off x="4315839" y="29567"/>
            <a:ext cx="1869644" cy="42985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1" idx="2"/>
            <a:endCxn id="25" idx="6"/>
          </p:cNvCxnSpPr>
          <p:nvPr/>
        </p:nvCxnSpPr>
        <p:spPr>
          <a:xfrm rot="10800000" flipV="1">
            <a:off x="1428728" y="1142984"/>
            <a:ext cx="4786346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1" idx="3"/>
            <a:endCxn id="15" idx="0"/>
          </p:cNvCxnSpPr>
          <p:nvPr/>
        </p:nvCxnSpPr>
        <p:spPr>
          <a:xfrm rot="5400000">
            <a:off x="4857753" y="2387021"/>
            <a:ext cx="2542177" cy="2561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1"/>
            <a:ext cx="8358247" cy="928669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Задача8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643063"/>
            <a:ext cx="8501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eaLnBrk="0" hangingPunct="0"/>
            <a:r>
              <a:rPr lang="ru-RU" sz="2000">
                <a:cs typeface="Times New Roman" pitchFamily="18" charset="0"/>
              </a:rPr>
              <a:t>В компьютерном классе на уроке информатики, во время отсутствия учителя, пять ребят – Максим, Настя, Саша, Рома, Сережа – отвлеклись от нужной работы и стали играть в такие игры: пасьянс «Паук», гонки, сапер, «Марио», тетрис. Каждый из них играл только в одну игру.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• Саша думал, что в «Марио» играет Настя.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• Настя предполагала, что Рома играет в тетрис, а Максим – в гонки.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• Рома считал, что Сережа играет в гонки, а Саша – в сапера.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• Максим думал, что Настя раскладывает пасьянс «Паук», а в «Марио» играет Рома. 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В результате оказалось, что все они ошиблись в своих предположениях. Кто и во что играл?</a:t>
            </a:r>
            <a:endParaRPr lang="ru-RU" sz="2000" b="1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00108"/>
            <a:ext cx="89297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«Компьютерные игры»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429264"/>
            <a:ext cx="435771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</a:t>
            </a:r>
            <a:r>
              <a:rPr lang="ru-RU" b="1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b="1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14375" y="6000750"/>
            <a:ext cx="657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cs typeface="Times New Roman" pitchFamily="18" charset="0"/>
              </a:rPr>
              <a:t>Сережа играл в «Марио»; Рома – в пасьянс «Паук»; Саша – в гонки; Настя – в сапера; Максим – в тетрис.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5786446" cy="1785974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9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3643313"/>
            <a:ext cx="8501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 eaLnBrk="0" hangingPunct="0"/>
            <a:r>
              <a:rPr lang="ru-RU" sz="2000">
                <a:cs typeface="Times New Roman" pitchFamily="18" charset="0"/>
              </a:rPr>
              <a:t>В бутылке, стакане, кувшине и банке находятся «Пепси», «Кока-кола», квас и «Спрайт». Известно, что «Спрайт» и «Пепси» не в бутылке, сосуд с «Кока-колой» находится между кувшином и сосудом с квасом, в банке – не «Кока-кола» и не «Спрайт». Стакан находится около банки и сосуда с «Пепси». Как распределены эти жидкости по сосудам?</a:t>
            </a:r>
            <a:endParaRPr lang="ru-RU" sz="2000" b="1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571744"/>
            <a:ext cx="91440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/>
                <a:cs typeface="Times New Roman" pitchFamily="18" charset="0"/>
              </a:rPr>
              <a:t>«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Пепси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/>
                <a:cs typeface="Times New Roman" pitchFamily="18" charset="0"/>
              </a:rPr>
              <a:t>»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/>
                <a:cs typeface="Times New Roman" pitchFamily="18" charset="0"/>
              </a:rPr>
              <a:t>«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Кока-кола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/>
                <a:cs typeface="Times New Roman" pitchFamily="18" charset="0"/>
              </a:rPr>
              <a:t>»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квас и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/>
                <a:cs typeface="Times New Roman" pitchFamily="18" charset="0"/>
              </a:rPr>
              <a:t>«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Спрайт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/>
                <a:cs typeface="Times New Roman" pitchFamily="18" charset="0"/>
              </a:rPr>
              <a:t>»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картинки к пр\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04"/>
            <a:ext cx="292895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extrusionH="76200" contourW="12700" prstMaterial="matte">
            <a:bevelT w="63500" h="50800"/>
            <a:extrusionClr>
              <a:srgbClr val="800000"/>
            </a:extrusionClr>
            <a:contourClr>
              <a:srgbClr val="993300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10800000" flipV="1">
            <a:off x="-642974" y="5715016"/>
            <a:ext cx="407196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</a:t>
            </a:r>
            <a:r>
              <a:rPr lang="ru-RU" b="1" cap="all" dirty="0">
                <a:ln w="0"/>
                <a:solidFill>
                  <a:srgbClr val="99000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0" y="6488113"/>
            <a:ext cx="10001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Квас в банке; «Пепси» в кувшине; «Кока-кола» в бутылке; «Спрайт» в стакане.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</a:rPr>
              <a:t> 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858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Моделирование с помощью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кругов Эйлера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357188" y="1714500"/>
            <a:ext cx="914400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 indent="273050" algn="just">
              <a:buFont typeface="Wingdings" pitchFamily="2" charset="2"/>
              <a:buChar char="v"/>
            </a:pPr>
            <a:r>
              <a:rPr lang="ru-RU" sz="2000"/>
              <a:t>Задачи, которые можно решить с помощью кругов Эйлера нельзя решить иначе, по сравнению с табличным методом или при помощи графов. Этот способ решать задачи придумал в XVIII в. великий Леонард Эйлер. 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34" y="3143249"/>
            <a:ext cx="8358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000" b="1" dirty="0"/>
              <a:t>  Круги</a:t>
            </a:r>
            <a:r>
              <a:rPr lang="ru-RU" sz="2000" b="1" dirty="0"/>
              <a:t> 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Эйлера</a:t>
            </a:r>
            <a:r>
              <a:rPr lang="ru-RU" sz="2000" dirty="0">
                <a:solidFill>
                  <a:srgbClr val="800000"/>
                </a:solidFill>
              </a:rPr>
              <a:t> </a:t>
            </a:r>
            <a:r>
              <a:rPr lang="ru-RU" sz="2000" dirty="0"/>
              <a:t>— геометрическая схема, с помощью которой можно изобразить отношения между подмножествами, для наглядного </a:t>
            </a:r>
            <a:r>
              <a:rPr lang="ru-RU" sz="2000" dirty="0"/>
              <a:t> представления. 	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4357688"/>
            <a:ext cx="8215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/>
              <a:t>Метод Эйлера является незаменимым при решении некоторых задач, а также упрощает рассуждения. Однако, прежде чем приступить к решению задачи, нужно проанализировать условие. Иногда с помощью арифметических действий решить задачу легче.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00563"/>
            <a:ext cx="9144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Некоторые ребята из нашего класса любят ходить в кино. Известно, что 15 ребят смотрели фильм «Обитаемый остров», 11 человек – фильм «Стиляги», из них 6 </a:t>
            </a:r>
          </a:p>
          <a:p>
            <a:pPr algn="ctr" eaLnBrk="0" hangingPunct="0"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смотрели и «Обитаемый остров», и «Стиляги». Сколько человек смотрели только фильм «Стиляги»?</a:t>
            </a:r>
            <a:endParaRPr lang="ru-RU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72706" name="Прямоугольник 6"/>
          <p:cNvSpPr>
            <a:spLocks noChangeArrowheads="1"/>
          </p:cNvSpPr>
          <p:nvPr/>
        </p:nvSpPr>
        <p:spPr bwMode="auto">
          <a:xfrm>
            <a:off x="0" y="3929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1142984"/>
            <a:ext cx="317465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Задача 1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429000"/>
            <a:ext cx="6991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"Обитаемый остров" и "Стиляги"</a:t>
            </a:r>
          </a:p>
        </p:txBody>
      </p:sp>
      <p:pic>
        <p:nvPicPr>
          <p:cNvPr id="2050" name="Picture 2" descr="G:\1245309676_x_dcf213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286149" cy="2578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729634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Моделирование    на      полупрямой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3143250"/>
            <a:ext cx="8229600" cy="27860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smtClean="0"/>
              <a:t>          </a:t>
            </a:r>
            <a:r>
              <a:rPr lang="ru-RU" smtClean="0"/>
              <a:t>Если в задаче имеется множество объектов   и   требуется     установить взаимоотношения  между элементами этого множества</a:t>
            </a:r>
            <a:r>
              <a:rPr lang="en-US" smtClean="0"/>
              <a:t>,</a:t>
            </a:r>
            <a:r>
              <a:rPr lang="ru-RU" smtClean="0"/>
              <a:t>  то   задачу     можно решить на полупрямой</a:t>
            </a:r>
            <a:r>
              <a:rPr lang="ru-RU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1500166" y="1714488"/>
            <a:ext cx="6072230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1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1500166" y="5000636"/>
            <a:ext cx="6143668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214290"/>
            <a:ext cx="4500594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50" y="114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Чертим два множества таким образом: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3643313"/>
            <a:ext cx="8929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6 человек, которые смотрели фильмы «Обитаемый остров» и «Стиляги», помещаем в пересечение множеств. </a:t>
            </a:r>
            <a:br>
              <a:rPr lang="ru-RU">
                <a:cs typeface="Times New Roman" pitchFamily="18" charset="0"/>
              </a:rPr>
            </a:br>
            <a:r>
              <a:rPr lang="ru-RU">
                <a:cs typeface="Times New Roman" pitchFamily="18" charset="0"/>
              </a:rPr>
              <a:t>15 – 6 = 9 – человек, которые смотрели только «Обитаемый остров». </a:t>
            </a:r>
            <a:br>
              <a:rPr lang="ru-RU">
                <a:cs typeface="Times New Roman" pitchFamily="18" charset="0"/>
              </a:rPr>
            </a:br>
            <a:r>
              <a:rPr lang="ru-RU">
                <a:cs typeface="Times New Roman" pitchFamily="18" charset="0"/>
              </a:rPr>
              <a:t>11 – 6 = 5 – человек, которые смотрели только «Стиляги». </a:t>
            </a:r>
            <a:br>
              <a:rPr lang="ru-RU">
                <a:cs typeface="Times New Roman" pitchFamily="18" charset="0"/>
              </a:rPr>
            </a:br>
            <a:r>
              <a:rPr lang="ru-RU" u="sng">
                <a:cs typeface="Times New Roman" pitchFamily="18" charset="0"/>
              </a:rPr>
              <a:t>Получаем:</a:t>
            </a:r>
            <a:r>
              <a:rPr lang="ru-RU">
                <a:cs typeface="Times New Roman" pitchFamily="18" charset="0"/>
              </a:rPr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71963"/>
            <a:ext cx="9144000" cy="2384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2160"/>
              </a:lnSpc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  Среди школьников шестого класса проводилось анкетирование по любимым мультфильмам. Самыми популярными оказались три мультфильма: «Белоснежка и семь гномов», «Губка Боб Квадратные Штаны», «Волк и теленок». Всего в классе 38 человек. «Белоснежку и семь гномов» выбрали 21 ученик, среди которых трое назвали еще «Волк и теленок», шестеро – «Губка Боб Квадратные Штаны», а один написал все три мультфильма. Мультфильм «Волк и теленок» назвали 13 ребят, среди которых пятеро выбрали сразу два мультфильма. Сколько человек выбрали мультфильм «Губка Боб Квадратные Штаны»?</a:t>
            </a:r>
            <a:endParaRPr lang="ru-RU" sz="3600" b="1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428736"/>
            <a:ext cx="317465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Задача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2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876"/>
            <a:ext cx="6411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«Любимые мультфильмы»</a:t>
            </a:r>
          </a:p>
        </p:txBody>
      </p:sp>
      <p:pic>
        <p:nvPicPr>
          <p:cNvPr id="1026" name="Picture 2" descr="F:\картинки к пр\спан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-214338"/>
            <a:ext cx="3429024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1928794" y="1857364"/>
            <a:ext cx="5214974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430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  В этой задаче 3 множества, из условий задачи видно, что все они пересекаются между собой. Получаем такой чертеж: 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85728"/>
            <a:ext cx="320510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Решение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05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Учитывая условие, что среди ребят, которые назвали мультфильм «Волк и теленок» пятеро выбрали сразу два мультфильма, получаем: 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7" name="Picture 4" descr="1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1928794" y="4643446"/>
            <a:ext cx="5267325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7868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21 – 3 – 6 – 1 = 11 – ребят выбрали только «Белоснежку и семь гномов». 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13 – 3 – 1 – 2 = 7 – ребят смотрят только «Волк и теленок». 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Получаем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orbel"/>
                <a:cs typeface="Times New Roman" pitchFamily="18" charset="0"/>
              </a:rPr>
              <a:t> </a:t>
            </a:r>
            <a:endParaRPr lang="ru-RU" dirty="0">
              <a:solidFill>
                <a:schemeClr val="tx1">
                  <a:lumMod val="9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Picture 5" descr="1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1357290" y="1000108"/>
            <a:ext cx="614366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3643313"/>
            <a:ext cx="892968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38 – (11 + 3 + 1 + 6 + 2 + 7) = 8 – человек смотрят только «Губка Боб Квадратные Штаны». 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Делаем вывод, что «Губка Боб Квадратные Штаны» выбрали 8 + 2 + 1 + 6 = 17 человек. 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72140"/>
            <a:ext cx="892971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Ответ: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17 человек выбрали мультфильм «Губка Боб Квадратные Штаны».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214938"/>
            <a:ext cx="8858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+mn-lt"/>
                <a:cs typeface="Times New Roman" pitchFamily="18" charset="0"/>
              </a:rPr>
              <a:t>В магазин «Мир музыки» пришло 35 покупателей. Из них 20 человек купили новый диск певицы Максим, 11 – диск Земфиры, 10 человек не купили ни одного диска. Сколько человек купили диски и Максим, и Земфиры?</a:t>
            </a:r>
            <a:endParaRPr lang="ru-RU" sz="3600" b="1" dirty="0">
              <a:solidFill>
                <a:schemeClr val="tx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4714908" cy="582594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Задача 3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214818"/>
            <a:ext cx="3500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«Мир музыки»</a:t>
            </a:r>
          </a:p>
        </p:txBody>
      </p:sp>
      <p:pic>
        <p:nvPicPr>
          <p:cNvPr id="5" name="Picture 2" descr="C:\Documents and Settings\User\Рабочий стол\картинки к пр\музыка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-20000"/>
          </a:blip>
          <a:srcRect/>
          <a:stretch>
            <a:fillRect/>
          </a:stretch>
        </p:blipFill>
        <p:spPr bwMode="auto">
          <a:xfrm>
            <a:off x="5143504" y="857232"/>
            <a:ext cx="3500462" cy="250033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8581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+mn-lt"/>
                <a:cs typeface="Times New Roman" pitchFamily="18" charset="0"/>
              </a:rPr>
              <a:t>Изобразим эти множества на кругах Эйлера.</a:t>
            </a:r>
            <a:endParaRPr lang="ru-RU" dirty="0">
              <a:latin typeface="+mn-lt"/>
            </a:endParaRPr>
          </a:p>
        </p:txBody>
      </p:sp>
      <p:pic>
        <p:nvPicPr>
          <p:cNvPr id="4" name="Picture 5" descr="1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2500298" y="1142984"/>
            <a:ext cx="4071966" cy="1571636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2714625"/>
            <a:ext cx="9144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Теперь посчитаем: Всего внутри большого круга 35 покупателей, внутри двух меньших 35–10=25 покупателей. По условию задачи 20 покупателей купили новый диск певицы Максим, следовательно, 25 – 20 = 5 покупателей купили только диск Земфиры. А в задаче сказано, что 11 покупателей купили диск Земфиры, значит 11 – 5 = 6 покупателей купили диски и Максим, и Земфиры: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6" name="Picture 6" descr="2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2428860" y="4214818"/>
            <a:ext cx="4214842" cy="192882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6000768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Ответ: 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6 покупателей купили диски и Максим, и Земфиры.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</a:rPr>
              <a:t> 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625"/>
            <a:ext cx="8929688" cy="1220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ts val="2160"/>
              </a:lnSpc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   На полке стояло 26 волшебных книг по заклинаниям. Из них 4 прочитал и Гарри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Поттер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, и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Рон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Гермиона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 прочитала 7 книг, которых не читали ни Гарри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Поттер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, ни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Рон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, и две книги, которые читал Гарри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Поттер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. Всего Гарри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Поттер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 прочитал 11 книг. Сколько книг прочитал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Рон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?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4572032" cy="142876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Задача 4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71876"/>
            <a:ext cx="7608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«Гарри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Поттер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Рон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 и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Гермиона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»</a:t>
            </a:r>
          </a:p>
        </p:txBody>
      </p:sp>
      <p:pic>
        <p:nvPicPr>
          <p:cNvPr id="5122" name="Picture 2" descr="G:\Harry_Potter_and_the_Half-Blood_Pri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Решение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88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Учитывая условия задачи, чертеж будет таков: </a:t>
            </a:r>
            <a:endParaRPr lang="ru-RU" dirty="0"/>
          </a:p>
        </p:txBody>
      </p:sp>
      <p:pic>
        <p:nvPicPr>
          <p:cNvPr id="4" name="Picture 5" descr="2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1714480" y="1500174"/>
            <a:ext cx="5572164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8" y="4357688"/>
            <a:ext cx="77866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Так как Гарри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Поттер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 всего прочитал 11 книг, из них 4 книги читал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Рон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 и 2 книги –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Гермиона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, то 11 – 4 – 2 = 5 – книг прочитал только Гарри. Следовательно, 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26 – 7 – 2 – 5 – 4 = 8 – книг прочитал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Рон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. 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857892"/>
            <a:ext cx="792961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Ответ: 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8 книг прочитал </a:t>
            </a:r>
            <a:r>
              <a:rPr lang="ru-RU" i="1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Рон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72063"/>
            <a:ext cx="9144000" cy="1538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160"/>
              </a:lnSpc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В доме творчества 70 ребят. Из них 27 занимаются в драмкружке, 32 поют в хоре, 22 увлекаются спортом. В драмкружке 10 ребят из хора, в хоре 6 спортсменов, в драмкружке 8 спортсменов; 3 спортсмена посещают и драмкружок и хор. Сколько ребят не поют, не увлекаются спортом, не занимаются в драмкружке? Сколько ребят заняты только спортом?</a:t>
            </a:r>
            <a:endParaRPr lang="ru-RU" sz="3600" b="1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429132"/>
            <a:ext cx="4331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«Дом творчества»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4071934" cy="114300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Задача 5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G:\childrenscho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71480"/>
            <a:ext cx="4781551" cy="307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Решение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Изобразим множества следующим образом: </a:t>
            </a:r>
            <a:endParaRPr lang="ru-RU" dirty="0"/>
          </a:p>
        </p:txBody>
      </p:sp>
      <p:pic>
        <p:nvPicPr>
          <p:cNvPr id="4" name="Picture 5" descr="2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rcRect/>
          <a:stretch>
            <a:fillRect/>
          </a:stretch>
        </p:blipFill>
        <p:spPr bwMode="auto">
          <a:xfrm>
            <a:off x="1357290" y="1500174"/>
            <a:ext cx="621510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5720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70 – (6 + 8 + 10 + 3 + 13 + 6 + 5) = 19 – ребят не поют, не увлекаются спортом, не занимаются в драмкружке. Только спортом заняты 5 человек. 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57892"/>
            <a:ext cx="878687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Ответ: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5 человек заняты только спортом.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</a:rPr>
              <a:t> 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66700" indent="26670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дискотеке собрались четверо друзей:</a:t>
            </a:r>
            <a:r>
              <a:rPr lang="en-US" dirty="0" smtClean="0"/>
              <a:t>  </a:t>
            </a:r>
            <a:r>
              <a:rPr lang="ru-RU" dirty="0" smtClean="0"/>
              <a:t>Аня</a:t>
            </a:r>
            <a:r>
              <a:rPr lang="en-US" dirty="0" smtClean="0"/>
              <a:t>,</a:t>
            </a:r>
            <a:r>
              <a:rPr lang="ru-RU" dirty="0" smtClean="0"/>
              <a:t> Вика </a:t>
            </a:r>
            <a:r>
              <a:rPr lang="en-US" dirty="0" smtClean="0"/>
              <a:t>,</a:t>
            </a:r>
            <a:r>
              <a:rPr lang="ru-RU" dirty="0" smtClean="0"/>
              <a:t> Миша и Коля. Коля пришел раньше Ани</a:t>
            </a:r>
            <a:r>
              <a:rPr lang="en-US" dirty="0" smtClean="0"/>
              <a:t>,</a:t>
            </a:r>
            <a:r>
              <a:rPr lang="ru-RU" dirty="0" smtClean="0"/>
              <a:t>но не был первым. Определите</a:t>
            </a:r>
            <a:r>
              <a:rPr lang="en-US" dirty="0" smtClean="0"/>
              <a:t>,</a:t>
            </a:r>
            <a:r>
              <a:rPr lang="ru-RU" dirty="0" smtClean="0"/>
              <a:t>в какой последовательности  друзья приходили к месту  встречи </a:t>
            </a:r>
            <a:r>
              <a:rPr lang="en-US" dirty="0" smtClean="0"/>
              <a:t>,</a:t>
            </a:r>
            <a:r>
              <a:rPr lang="ru-RU" dirty="0" smtClean="0"/>
              <a:t>если Вика пришла последней.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14875"/>
            <a:ext cx="8715375" cy="151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ts val="2160"/>
              </a:lnSpc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  Из 100 ребят, отправляющихся в детский оздоровительный лагерь, кататься на сноуборде умеют 30 ребят, на скейтборде – 28, на роликах – 42. На скейтборде и на сноуборде умеют кататься 8 ребят, на скейтборде и на роликах – 10, на сноуборде и на роликах – 5, а на всех трех – 3. Сколько ребят не умеют кататься ни на сноуборде, ни на скейтборде, ни на роликах?</a:t>
            </a:r>
            <a:endParaRPr lang="ru-RU" sz="2800" b="1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4071934" cy="114300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Задача 6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857628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«Экстрим»</a:t>
            </a:r>
            <a:endParaRPr lang="ru-RU" sz="3600" dirty="0"/>
          </a:p>
        </p:txBody>
      </p:sp>
      <p:pic>
        <p:nvPicPr>
          <p:cNvPr id="6146" name="Picture 2" descr="G:\snowboa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42918"/>
            <a:ext cx="427672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0334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Решение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500"/>
            <a:ext cx="914400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Всеми тремя спортивными снарядами владеют три человека, значит, в общей части кругов вписываем число 3. На скейтборде и на роликах умеют кататься 10 человек, а 3 из них катаются еще и на сноуборде. Следовательно, кататься только на скейтборде и на роликах умеют 10-3=7 ребят. Аналогично получаем, что только на скейтборде и на сноуборде умеют кататься 8-3=5 ребят, а только на сноуборде и на роликах 5-3=2 человека. Внесем эти данные в соответствующие части. Определим теперь, сколько человек умеют кататься только на одном спортивном снаряде. Кататься на сноуборде умеют 30 человек, но 5+3+2=10 из них владеют и другими снарядами, следовательно, только на сноуборде умеют кататься 20 ребят. Аналогично получаем, что только на скейтборде умеют кататься 13 ребят, а только на роликах – 30 ребят. По условию задачи всего 100 ребят. 20+13+30+5+7+2+3=80 – ребят умеют кататься хотя бы на одном спортивном снаряде. Следовательно, 20 человек не умеют кататься ни на одном спортивном снаряде. </a:t>
            </a:r>
            <a:endParaRPr lang="ru-RU" dirty="0">
              <a:solidFill>
                <a:schemeClr val="tx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546" y="5072074"/>
            <a:ext cx="897645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Ответ: 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20 человек не умеют кататься ни на одном спортивном снаряде. </a:t>
            </a:r>
            <a:endParaRPr lang="ru-RU" i="1" dirty="0">
              <a:latin typeface="Arial" pitchFamily="34" charset="0"/>
            </a:endParaRPr>
          </a:p>
        </p:txBody>
      </p:sp>
      <p:pic>
        <p:nvPicPr>
          <p:cNvPr id="4" name="Picture 5" descr="2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30000"/>
          </a:blip>
          <a:stretch>
            <a:fillRect/>
          </a:stretch>
        </p:blipFill>
        <p:spPr bwMode="auto">
          <a:xfrm>
            <a:off x="1785918" y="785794"/>
            <a:ext cx="571504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Моделирование с помощью блок-схемы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-4418013" y="29273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31756" name="Group 12"/>
          <p:cNvGraphicFramePr>
            <a:graphicFrameLocks noGrp="1"/>
          </p:cNvGraphicFramePr>
          <p:nvPr/>
        </p:nvGraphicFramePr>
        <p:xfrm>
          <a:off x="357188" y="1428750"/>
          <a:ext cx="8429625" cy="2011363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19288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В этом разделе рассматривается еще один тип логических задач. Это задачи, в которых с помощью сосудов известных емкостей требуется отмерить некоторое количество жидкости, а также задачи, связанные с операцией взвешивания на чашечных весах. Простейший прием решения задач этого класса состоит в переборе возможных вариантов. Понятно, что такой метод решения не совсем удачный, в нем трудно выделить какой-либо общий подход к решению других подобных задач.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EB0"/>
                    </a:solidFill>
                  </a:tcPr>
                </a:tc>
              </a:tr>
            </a:tbl>
          </a:graphicData>
        </a:graphic>
      </p:graphicFrame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57188" y="3357563"/>
            <a:ext cx="8358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</a:rPr>
              <a:t>   Более систематический подход к решению задач "на переливание" заключается в использовании блок-схем. Суть этого метода состоит в следующем. Сначала выделяются операции, которые позволяют нам точно отмерять жидкость. Эти операции называются командами. Затем устанавливается последовательность выполнения выделенных команд. Эта последовательность оформляется в виде схемы. Подобные схемы называются блок-схемами и широко используются в программировании. Составленная блок-схема является программой, выполнение которой может привести нас к решению поставленной задачи. Для этого достаточно отмечать, какие количества жидкости удается получить при работе составленной программы. При этом обычно заполняют отдельную таблицу, в которую заносят количество жидкости в каждом из имеющихся сосудов.</a:t>
            </a: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285984" y="-69486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Предмет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математической логики и его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основоположники</a:t>
            </a:r>
          </a:p>
        </p:txBody>
      </p:sp>
      <p:pic>
        <p:nvPicPr>
          <p:cNvPr id="3" name="Picture 4" descr="РисунокО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48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714625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500"/>
              <a:t>   Слово "логика" греческого происхождения. Логика как наука основана </a:t>
            </a:r>
            <a:r>
              <a:rPr lang="ru-RU" sz="1500">
                <a:hlinkClick r:id="rId3" tooltip="http://ru.wikipedia.org/wiki/%D0%90%D1%80%D0%B8%D1%81%D1%82%D0%BE%D1%82%D0%B5%D0%BB%D1%8C"/>
              </a:rPr>
              <a:t>Аристотелем</a:t>
            </a:r>
            <a:r>
              <a:rPr lang="ru-RU" sz="1500"/>
              <a:t> (384-320 гг до н.э.), который был необыкновенной фигурой в целой плеяде блестящих греческих ученых. Он был последователем </a:t>
            </a:r>
            <a:r>
              <a:rPr lang="ru-RU" sz="1500">
                <a:hlinkClick r:id="rId4" tooltip="http://ru.wikipedia.org/wiki/%D0%9F%D0%BB%D0%B0%D1%82%D0%BE%D0%BD"/>
              </a:rPr>
              <a:t>Платона</a:t>
            </a:r>
            <a:r>
              <a:rPr lang="ru-RU" sz="1500"/>
              <a:t> и посещал его Академию в Афинах. После смерти Платона (347 г.до н.э.) Аристотель покинул Афины. Он вернулся туда 12 лет спустя и основал свою школу - Лицей. Одним из учеников Аристотеля был </a:t>
            </a:r>
            <a:r>
              <a:rPr lang="ru-RU" sz="1500">
                <a:hlinkClick r:id="rId5" tooltip="http://ru.wikipedia.org/wiki/%D0%90%D0%BB%D0%B5%D0%BA%D1%81%D0%B0%D0%BD%D0%B4%D1%80_%D0%92%D0%B5%D0%BB%D0%B8%D0%BA%D0%B8%D0%B9"/>
              </a:rPr>
              <a:t>Александр Великий</a:t>
            </a:r>
            <a:r>
              <a:rPr lang="ru-RU" sz="1500"/>
              <a:t>.</a:t>
            </a:r>
          </a:p>
          <a:p>
            <a:pPr algn="just">
              <a:lnSpc>
                <a:spcPct val="80000"/>
              </a:lnSpc>
            </a:pPr>
            <a:r>
              <a:rPr lang="ru-RU" sz="1500"/>
              <a:t>Аристотель не был математиком в полном смысле этого слова, его логика является скорее частью философии, но эта часть - основа всех наук. В своем выдающемся произведении "Аналитики" Аристотель создал и проверил около 20 схем рассуждений, которые назвал </a:t>
            </a:r>
            <a:r>
              <a:rPr lang="ru-RU" sz="1500" i="1"/>
              <a:t>силлогизмами</a:t>
            </a:r>
            <a:r>
              <a:rPr lang="ru-RU" sz="1500"/>
              <a:t>. Процитируем самый известный силлогизм: "Сократ - человек; все люди смертны; значит Сократ смертен". После Аристотеля силлогизмы и их трансформации стали основой дедуктивных рассуждений. Галилей говорил, что если бы ему пришлось начать снова свое будущее, то он последовал бы совету Платона и "принялся бы сперва за математику как науку, требующую точности и принимающую за верное то, что вытекает как следствие из доказанного".</a:t>
            </a:r>
            <a:endParaRPr lang="ru-RU" sz="1500">
              <a:hlinkClick r:id="rId6" tooltip="http://ru.wikipedia.org/wiki/%D0%9B%D0%B5%D0%B9%D0%B1%D0%BD%D0%B8%D1%86"/>
            </a:endParaRPr>
          </a:p>
          <a:p>
            <a:pPr algn="just">
              <a:lnSpc>
                <a:spcPct val="80000"/>
              </a:lnSpc>
            </a:pPr>
            <a:r>
              <a:rPr lang="ru-RU" sz="1500" u="sng">
                <a:hlinkClick r:id="rId6" tooltip="http://ru.wikipedia.org/wiki/%D0%9B%D0%B5%D0%B9%D0%B1%D0%BD%D0%B8%D1%86"/>
              </a:rPr>
              <a:t>   </a:t>
            </a:r>
            <a:r>
              <a:rPr lang="ru-RU" sz="1500">
                <a:hlinkClick r:id="rId6" tooltip="http://ru.wikipedia.org/wiki/%D0%9B%D0%B5%D0%B9%D0%B1%D0%BD%D0%B8%D1%86"/>
              </a:rPr>
              <a:t>Готфрид Лейбниц</a:t>
            </a:r>
            <a:r>
              <a:rPr lang="ru-RU" sz="1500"/>
              <a:t> в начале 18 века сделал попытку создать формальную логическую систему, введя законы сочетания высказываний. Он высказал идею о том, что рассуждения могут быть сведены к механическому выполнению определенных действий по установленным правилам: "Можно придумать некий алфавит человеческих мыслей, и с помощью комбинации букв этого алфавита и анализа слов, из них составленных, все может быть открыто и разрешимо". Но эти работы не были опубликованы, и лишь в 19 веке </a:t>
            </a:r>
            <a:r>
              <a:rPr lang="ru-RU" sz="1500">
                <a:hlinkClick r:id="rId7" tooltip="http://ru.wikipedia.org/wiki/%D0%91%D1%83%D0%BB%D1%8C%2C_%D0%94%D0%B6%D0%BE%D1%80%D0%B4%D0%B6"/>
              </a:rPr>
              <a:t>Джордж Буль</a:t>
            </a:r>
            <a:r>
              <a:rPr lang="ru-RU" sz="1500"/>
              <a:t> и </a:t>
            </a:r>
            <a:r>
              <a:rPr lang="ru-RU" sz="1500">
                <a:hlinkClick r:id="rId8" tooltip="http://ru.wikipedia.org/wiki/%D0%9C%D0%BE%D1%80%D0%B3%D0%B0%D0%BD%2C_%D0%9E%D0%B3%D0%B0%D1%81%D1%82%D0%B5%D1%81_%D0%B4%D0%B5"/>
              </a:rPr>
              <a:t>Август де Морган</a:t>
            </a:r>
            <a:r>
              <a:rPr lang="ru-RU" sz="1500"/>
              <a:t> основали математическую логику, независимую от философии.</a:t>
            </a:r>
          </a:p>
          <a:p>
            <a:pPr algn="just">
              <a:lnSpc>
                <a:spcPct val="80000"/>
              </a:lnSpc>
            </a:pPr>
            <a:r>
              <a:rPr lang="ru-RU" sz="1500"/>
              <a:t>   Другой математик, А.де Морган, ввел кванторы (не называя их) и сделал попытку формального определения структур, продолжив работу, начатую Булем.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087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Самое прекрасное, что мы можем испытать – это ощущение тайны. Она есть источник всякого подлинного искусства и науки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r"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Альберт Эйнштейн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/>
              <a:t>Мною были рассмотрены различные методы решения логических задач.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/>
              <a:t>Решая какую-либо задачу не надо останавливаться на каком-то одном приеме, ведь вероятнее всего эту же задачу можно решить и другим методом, который будет и легче и проще для данной задачи.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/>
              <a:t>Задачи, которые представлены в этой работе, можно предлагать  школьникам на дополнительных занятиях по математике.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0"/>
            <a:ext cx="8229600" cy="108267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 задачи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00125" y="4500563"/>
            <a:ext cx="6858000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07" name="Прямоугольник 24"/>
          <p:cNvSpPr>
            <a:spLocks noChangeArrowheads="1"/>
          </p:cNvSpPr>
          <p:nvPr/>
        </p:nvSpPr>
        <p:spPr bwMode="auto">
          <a:xfrm>
            <a:off x="357188" y="1000125"/>
            <a:ext cx="8143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ctr"/>
            <a:r>
              <a:rPr lang="ru-RU" sz="3200">
                <a:latin typeface="Corbel" pitchFamily="34" charset="0"/>
              </a:rPr>
              <a:t>Построим модель описанной ситуации</a:t>
            </a:r>
            <a:r>
              <a:rPr lang="en-US" sz="3200">
                <a:latin typeface="Corbel" pitchFamily="34" charset="0"/>
              </a:rPr>
              <a:t>,</a:t>
            </a:r>
            <a:r>
              <a:rPr lang="ru-RU" sz="3200">
                <a:latin typeface="Corbel" pitchFamily="34" charset="0"/>
              </a:rPr>
              <a:t>считая обычный луч </a:t>
            </a:r>
            <a:r>
              <a:rPr lang="en-US" sz="3200">
                <a:latin typeface="Corbel" pitchFamily="34" charset="0"/>
              </a:rPr>
              <a:t>‘’</a:t>
            </a:r>
            <a:r>
              <a:rPr lang="ru-RU" sz="3200">
                <a:latin typeface="Corbel" pitchFamily="34" charset="0"/>
              </a:rPr>
              <a:t>линией времени</a:t>
            </a:r>
            <a:r>
              <a:rPr lang="en-US" sz="3200">
                <a:latin typeface="Corbel" pitchFamily="34" charset="0"/>
              </a:rPr>
              <a:t>’’</a:t>
            </a:r>
            <a:r>
              <a:rPr lang="ru-RU" sz="3200">
                <a:latin typeface="Corbel" pitchFamily="34" charset="0"/>
              </a:rPr>
              <a:t>. Последовательность явки друзей к месту встречи видна на рисунке.</a:t>
            </a:r>
          </a:p>
        </p:txBody>
      </p:sp>
      <p:sp>
        <p:nvSpPr>
          <p:cNvPr id="33" name="Овал 32"/>
          <p:cNvSpPr/>
          <p:nvPr/>
        </p:nvSpPr>
        <p:spPr>
          <a:xfrm>
            <a:off x="1857375" y="4429125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28688" y="4429125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14688" y="4429125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86313" y="4429125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000125" y="3786188"/>
            <a:ext cx="6858000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28688" y="3714750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14688" y="3714750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786313" y="3714750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000125" y="5143500"/>
            <a:ext cx="68580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1857375" y="5072063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28688" y="5072063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14688" y="5072063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786313" y="5072063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000125" y="5857875"/>
            <a:ext cx="68580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1857375" y="5786438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28688" y="5786438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214688" y="5786438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786313" y="5786438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286500" y="5072063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286500" y="5786438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4716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3786190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000364" y="4500570"/>
            <a:ext cx="51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000364" y="5143512"/>
            <a:ext cx="51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5857892"/>
            <a:ext cx="51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572000" y="4500570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572000" y="5143512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572000" y="5857892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143637" y="5140123"/>
            <a:ext cx="4924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143637" y="585789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</a:t>
            </a: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43044" y="5857893"/>
            <a:ext cx="6206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33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Моделирование с помощью таблицы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30003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  Таблицу целесообразно использовать</a:t>
            </a:r>
            <a:r>
              <a:rPr lang="en-US" smtClean="0"/>
              <a:t>,</a:t>
            </a:r>
            <a:r>
              <a:rPr lang="ru-RU" smtClean="0"/>
              <a:t>если в процессе решения    необходимо установить соответствие между элементами двух или нескольких различных множеств.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0"/>
            <a:ext cx="8229600" cy="1000132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1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285750" y="928688"/>
            <a:ext cx="864393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latin typeface="Verdana" pitchFamily="34" charset="0"/>
                <a:cs typeface="Times New Roman" pitchFamily="18" charset="0"/>
              </a:rPr>
              <a:t>      </a:t>
            </a:r>
            <a:r>
              <a:rPr lang="ru-RU" sz="2400" dirty="0">
                <a:latin typeface="+mn-lt"/>
                <a:cs typeface="Times New Roman" pitchFamily="18" charset="0"/>
              </a:rPr>
              <a:t>В авиационном подразделении служат Потапов, Щедрин, 		 </a:t>
            </a:r>
            <a:r>
              <a:rPr lang="ru-RU" sz="2400" dirty="0">
                <a:latin typeface="+mn-lt"/>
                <a:cs typeface="Times New Roman" pitchFamily="18" charset="0"/>
              </a:rPr>
              <a:t> Семенов, Коновалов и Самойлов</a:t>
            </a:r>
            <a:r>
              <a:rPr lang="ru-RU" sz="2400" dirty="0">
                <a:latin typeface="+mn-lt"/>
                <a:cs typeface="Times New Roman" pitchFamily="18" charset="0"/>
              </a:rPr>
              <a:t>.                   </a:t>
            </a:r>
            <a:r>
              <a:rPr lang="ru-RU" sz="2400" dirty="0">
                <a:latin typeface="+mn-lt"/>
                <a:cs typeface="Times New Roman" pitchFamily="18" charset="0"/>
              </a:rPr>
              <a:t>Их специальности </a:t>
            </a:r>
            <a:r>
              <a:rPr lang="ru-RU" sz="2400" dirty="0">
                <a:latin typeface="+mn-lt"/>
                <a:cs typeface="Times New Roman" pitchFamily="18" charset="0"/>
              </a:rPr>
              <a:t>	(</a:t>
            </a:r>
            <a:r>
              <a:rPr lang="ru-RU" sz="2400" dirty="0">
                <a:latin typeface="+mn-lt"/>
                <a:cs typeface="Times New Roman" pitchFamily="18" charset="0"/>
              </a:rPr>
              <a:t>они перечислены не в том же порядке, что и фамилии): пилот, штурман, бортмеханик, радист и синоптик. Об этих людях известно следующее</a:t>
            </a:r>
            <a:r>
              <a:rPr lang="ru-RU" sz="2400" dirty="0">
                <a:latin typeface="+mn-lt"/>
                <a:cs typeface="Times New Roman" pitchFamily="18" charset="0"/>
              </a:rPr>
              <a:t>:</a:t>
            </a:r>
            <a:endParaRPr lang="ru-RU" sz="2400" dirty="0">
              <a:latin typeface="+mn-lt"/>
            </a:endParaRPr>
          </a:p>
          <a:p>
            <a:pPr eaLnBrk="0" hangingPunct="0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1. Щедрин и Коновалов не умеют управлять самолетом.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2. Потапов и Коновалов готовятся стать штурманами. 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3. Щедрин и Самойлов живут в одном доме с радистом. 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4. Семенов был в доме отдыха вместе со Щедриным и сыном синоптика.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5. Потапов и Щедрин в свободное время любят играть в шахматы с бортмехаником.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6. Коновалов, Семенов и синоптик увлекаются боксом. </a:t>
            </a:r>
            <a:endParaRPr lang="ru-RU" sz="2400" dirty="0">
              <a:latin typeface="+mn-lt"/>
            </a:endParaRPr>
          </a:p>
          <a:p>
            <a:pPr eaLnBrk="0" hangingPunct="0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7. Радист боксом не увлекается</a:t>
            </a:r>
            <a:r>
              <a:rPr lang="ru-RU" sz="2400" dirty="0">
                <a:latin typeface="+mn-lt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endParaRPr lang="ru-RU" sz="1200" dirty="0"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   Назовите профессию каждого служащего.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4185</TotalTime>
  <Words>3970</Words>
  <Application>Microsoft Office PowerPoint</Application>
  <PresentationFormat>Экран (4:3)</PresentationFormat>
  <Paragraphs>366</Paragraphs>
  <Slides>65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65</vt:i4>
      </vt:variant>
    </vt:vector>
  </HeadingPairs>
  <TitlesOfParts>
    <vt:vector size="75" baseType="lpstr">
      <vt:lpstr>Arial</vt:lpstr>
      <vt:lpstr>Calibri</vt:lpstr>
      <vt:lpstr>Times New Roman</vt:lpstr>
      <vt:lpstr>Wingdings</vt:lpstr>
      <vt:lpstr>Wingdings 2</vt:lpstr>
      <vt:lpstr>Corbel</vt:lpstr>
      <vt:lpstr>Verdana</vt:lpstr>
      <vt:lpstr>Comic Sans MS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Эвристические приемы решения логических задач</dc:title>
  <dc:creator>Admin</dc:creator>
  <cp:lastModifiedBy>Лена</cp:lastModifiedBy>
  <cp:revision>30</cp:revision>
  <dcterms:created xsi:type="dcterms:W3CDTF">2010-11-12T18:09:28Z</dcterms:created>
  <dcterms:modified xsi:type="dcterms:W3CDTF">2012-12-16T19:50:34Z</dcterms:modified>
</cp:coreProperties>
</file>