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6"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D60093"/>
    <a:srgbClr val="996633"/>
    <a:srgbClr val="FF5050"/>
    <a:srgbClr val="CC6600"/>
    <a:srgbClr val="6699FF"/>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57E31-C293-44CF-8730-8303E869F6D0}" type="datetimeFigureOut">
              <a:rPr lang="ru-RU" smtClean="0"/>
              <a:pPr/>
              <a:t>15.12.2012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18867-B00D-456F-B4A8-C1DC12A1772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30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31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32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33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18867-B00D-456F-B4A8-C1DC12A1772F}"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AD48A9-1E6A-494C-8020-B5644FC8E9D7}" type="datetimeFigureOut">
              <a:rPr lang="ru-RU" smtClean="0"/>
              <a:pPr/>
              <a:t>15.12.2012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7B488-B329-4B2B-9499-BE31C9948EA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D48A9-1E6A-494C-8020-B5644FC8E9D7}" type="datetimeFigureOut">
              <a:rPr lang="ru-RU" smtClean="0"/>
              <a:pPr/>
              <a:t>15.12.2012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B488-B329-4B2B-9499-BE31C9948EA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1.bp.blogspot.com/_mcMjsBMpDHE/TAz_Uik0cEI/AAAAAAAAAGs/EMpgIQRiBuM/s1600/%D0%A1%D1%87%D0%B0%D1%81%D1%82%D0%BB%D0%B8%D0%B2%D1%8B%D0%B5.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polyclinic.brest.by/img_files/VDZ.jpg"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cience.education.nih.gov/SciEdBlog.nsf/dx/World-AIDS-Day.jpg/$file/World-AIDS-Day.jpg"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studentsoftheworld.info/sites/society/img/29526_no%20smoking.jpg"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fotomag.com.ua/stat/tg/201903/vitamin_D.jpg" TargetMode="External"/><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gazeta.aif.ru/data/mags/health/329/pics/03_01_00.jpg" TargetMode="External"/><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apteka-elixir.ru/published/publicdata/ELIXIRRU/attachments/SC/products_pictures/Ftor_enl.jpg" TargetMode="External"/><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http://stellargraffiti.com/My%20Pictures/B.%20Marilyn%20Monroe.e.jpg"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img.rufox.ru/files/news2/419001.jpg"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hyperlink" Target="http://img-fotki.yandex.ru/get/3312/stalbaum-jury.2d/0_3100d_e0a70152_XL"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www.sisyayincilik.com/upload/yazarlar/9701501.jpg" TargetMode="External"/><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hyperlink" Target="http://i.tmgrup.com.tr/tk/galeri/yasam/bunlari_biliyormuydunuz/6_d.jpg" TargetMode="External"/><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5.jpeg"/><Relationship Id="rId4" Type="http://schemas.openxmlformats.org/officeDocument/2006/relationships/hyperlink" Target="http://images.ameno.ru/upload/gloria/51%20(2008)/mayak1.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7.jpeg"/><Relationship Id="rId4" Type="http://schemas.openxmlformats.org/officeDocument/2006/relationships/hyperlink" Target="http://static2.aif.ru/public/article/787/14a2c86016746ababc4d490682b0acef_big.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8.jpeg"/><Relationship Id="rId4" Type="http://schemas.openxmlformats.org/officeDocument/2006/relationships/hyperlink" Target="http://monetslilies.typepad.com/photos/uncategorized/2007/11/09/statue_of_liberty_800_2.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9.jpeg"/><Relationship Id="rId4" Type="http://schemas.openxmlformats.org/officeDocument/2006/relationships/hyperlink" Target="http://www.avtomarket.ru/stuff/trash/18/220558_hecy80ykv0_12514625.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2.jpeg"/><Relationship Id="rId4" Type="http://schemas.openxmlformats.org/officeDocument/2006/relationships/hyperlink" Target="http://www.adme.ru/files/news/part_1/12327/1_big.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3.jpeg"/><Relationship Id="rId4" Type="http://schemas.openxmlformats.org/officeDocument/2006/relationships/hyperlink" Target="http://www.cap.ru/home/73/www/bibl/images/pravonar37.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3" Type="http://schemas.openxmlformats.org/officeDocument/2006/relationships/slide" Target="slide20.xml"/><Relationship Id="rId7" Type="http://schemas.openxmlformats.org/officeDocument/2006/relationships/slide" Target="slide24.xml"/><Relationship Id="rId12" Type="http://schemas.openxmlformats.org/officeDocument/2006/relationships/slide" Target="slide29.xml"/><Relationship Id="rId2" Type="http://schemas.openxmlformats.org/officeDocument/2006/relationships/slide" Target="slide19.xml"/><Relationship Id="rId16"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slide" Target="slide22.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slide" Target="slide21.xml"/><Relationship Id="rId9" Type="http://schemas.openxmlformats.org/officeDocument/2006/relationships/slide" Target="slide26.xml"/><Relationship Id="rId14"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0.jpeg"/><Relationship Id="rId4" Type="http://schemas.openxmlformats.org/officeDocument/2006/relationships/hyperlink" Target="http://www.ng.ru/images/2008-07-07/212933.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audio" Target="file:///C:\Documents%20and%20Settings\Admin\&#1052;&#1086;&#1080;%20&#1076;&#1086;&#1082;&#1091;&#1084;&#1077;&#1085;&#1090;&#1099;\1%20&#1082;&#1086;&#1084;&#1087;&#1100;&#1102;&#1090;&#1077;&#1088;\&#1047;&#1040;&#1052;&#1042;&#1054;&#1057;&#1055;&#1048;&#1058;&#1040;&#1058;\&#1048;&#1075;&#1088;&#1072;%20&#1076;&#1077;&#1085;&#1100;%20&#1079;&#1076;&#1086;&#1088;&#1086;&#1074;&#1100;&#1077;%202011\&#1041;&#1091;&#1076;&#1100;%20&#1079;&#1076;&#1086;&#1088;&#1086;&#1074;.mp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i037.radikal.ru/0910/3d/68e522e7711b.gi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opotushki.ucoz.ru/photokartinki/luchik-zaryadka73533.jpg"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mg1.liveinternet.ru/images/attach/c/1/60/839/60839458_noalcohol2.jpg"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igdirli.com/yazir225b500.jpg"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usanin.udm.ru/news/news/_m_/284547/_p_/pic_screen"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4290"/>
            <a:ext cx="9144000" cy="4154984"/>
          </a:xfrm>
          <a:prstGeom prst="rect">
            <a:avLst/>
          </a:prstGeom>
          <a:noFill/>
        </p:spPr>
        <p:txBody>
          <a:bodyPr wrap="square" rtlCol="0">
            <a:spAutoFit/>
          </a:bodyPr>
          <a:lstStyle/>
          <a:p>
            <a:pPr algn="ctr"/>
            <a:r>
              <a:rPr lang="ru-RU" sz="6600" b="1" cap="all"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latin typeface="Cambria" pitchFamily="18" charset="0"/>
              </a:rPr>
              <a:t>Интеллектуальная игра </a:t>
            </a:r>
          </a:p>
          <a:p>
            <a:pPr algn="ctr"/>
            <a:r>
              <a:rPr lang="ru-RU" sz="6600" b="1" cap="all" dirty="0" smtClean="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latin typeface="Cambria" pitchFamily="18" charset="0"/>
              </a:rPr>
              <a:t>«В здоровом теле – здоровый дух»</a:t>
            </a:r>
            <a:endParaRPr lang="ru-RU" sz="6600" b="1" cap="all"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latin typeface="Cambria" pitchFamily="18" charset="0"/>
            </a:endParaRPr>
          </a:p>
        </p:txBody>
      </p:sp>
      <p:pic>
        <p:nvPicPr>
          <p:cNvPr id="13316" name="Picture 4" descr="Картинка 82 из 96000">
            <a:hlinkClick r:id="rId2"/>
          </p:cNvPr>
          <p:cNvPicPr>
            <a:picLocks noChangeAspect="1" noChangeArrowheads="1"/>
          </p:cNvPicPr>
          <p:nvPr/>
        </p:nvPicPr>
        <p:blipFill>
          <a:blip r:embed="rId3" cstate="print"/>
          <a:srcRect/>
          <a:stretch>
            <a:fillRect/>
          </a:stretch>
        </p:blipFill>
        <p:spPr bwMode="auto">
          <a:xfrm>
            <a:off x="2143108" y="4476750"/>
            <a:ext cx="462915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p:cTn id="13" dur="1000" fill="hold"/>
                                        <p:tgtEl>
                                          <p:spTgt spid="13316"/>
                                        </p:tgtEl>
                                        <p:attrNameLst>
                                          <p:attrName>ppt_w</p:attrName>
                                        </p:attrNameLst>
                                      </p:cBhvr>
                                      <p:tavLst>
                                        <p:tav tm="0">
                                          <p:val>
                                            <p:fltVal val="0"/>
                                          </p:val>
                                        </p:tav>
                                        <p:tav tm="100000">
                                          <p:val>
                                            <p:strVal val="#ppt_w"/>
                                          </p:val>
                                        </p:tav>
                                      </p:tavLst>
                                    </p:anim>
                                    <p:anim calcmode="lin" valueType="num">
                                      <p:cBhvr>
                                        <p:cTn id="14" dur="1000" fill="hold"/>
                                        <p:tgtEl>
                                          <p:spTgt spid="13316"/>
                                        </p:tgtEl>
                                        <p:attrNameLst>
                                          <p:attrName>ppt_h</p:attrName>
                                        </p:attrNameLst>
                                      </p:cBhvr>
                                      <p:tavLst>
                                        <p:tav tm="0">
                                          <p:val>
                                            <p:fltVal val="0"/>
                                          </p:val>
                                        </p:tav>
                                        <p:tav tm="100000">
                                          <p:val>
                                            <p:strVal val="#ppt_h"/>
                                          </p:val>
                                        </p:tav>
                                      </p:tavLst>
                                    </p:anim>
                                    <p:animEffect transition="in" filter="fade">
                                      <p:cBhvr>
                                        <p:cTn id="15"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14298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2400" b="1" dirty="0">
                <a:solidFill>
                  <a:schemeClr val="bg1"/>
                </a:solidFill>
                <a:latin typeface="Cambria" pitchFamily="18" charset="0"/>
              </a:rPr>
              <a:t>Всемирный день здоровья отмечается в день создания Всемирной организации здравоохранения - ВОЗ - в 1948 году. За время, прошедшее  с этого  момента,  членами   Всемирной  организации здравоохранения  стали более  190 государств  мира.   Ежегодное проведение   дня   здоровья   стало   традицией   с   1950   года.   Он проводится для того, чтобы люди могли понять, как много значит здоровье  в  их жизни  и  решить,  что им  нужно сделать,  чтобы здоровье людей во всем мире стало лучше. Назовите дату, </a:t>
            </a:r>
            <a:r>
              <a:rPr lang="ru-RU" sz="2400" b="1" dirty="0" smtClean="0">
                <a:solidFill>
                  <a:schemeClr val="bg1"/>
                </a:solidFill>
                <a:latin typeface="Cambria" pitchFamily="18" charset="0"/>
              </a:rPr>
              <a:t>когда </a:t>
            </a:r>
          </a:p>
          <a:p>
            <a:pPr lvl="0" algn="ctr"/>
            <a:r>
              <a:rPr lang="ru-RU" sz="2400" b="1" dirty="0" smtClean="0">
                <a:solidFill>
                  <a:schemeClr val="bg1"/>
                </a:solidFill>
                <a:latin typeface="Cambria" pitchFamily="18" charset="0"/>
              </a:rPr>
              <a:t>                                     отмечается </a:t>
            </a:r>
            <a:r>
              <a:rPr lang="ru-RU" sz="2400" b="1" dirty="0">
                <a:solidFill>
                  <a:schemeClr val="bg1"/>
                </a:solidFill>
                <a:latin typeface="Cambria" pitchFamily="18" charset="0"/>
              </a:rPr>
              <a:t>Всемирный день Здоровья</a:t>
            </a:r>
            <a:r>
              <a:rPr lang="ru-RU" sz="2400" b="1" dirty="0" smtClean="0">
                <a:solidFill>
                  <a:schemeClr val="bg1"/>
                </a:solidFill>
                <a:latin typeface="Cambria" pitchFamily="18" charset="0"/>
              </a:rPr>
              <a:t>.</a:t>
            </a:r>
          </a:p>
          <a:p>
            <a:pPr lvl="0" algn="ctr"/>
            <a:endParaRPr lang="ru-RU" sz="2400" b="1" dirty="0">
              <a:solidFill>
                <a:schemeClr val="bg1"/>
              </a:solidFill>
              <a:latin typeface="Cambria" pitchFamily="18" charset="0"/>
            </a:endParaRPr>
          </a:p>
          <a:p>
            <a:pPr lvl="0" algn="ctr"/>
            <a:endParaRPr lang="ru-RU" sz="24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2928926" cy="46166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accent4">
                    <a:lumMod val="75000"/>
                  </a:schemeClr>
                </a:solidFill>
                <a:latin typeface="Cambria" pitchFamily="18" charset="0"/>
              </a:rPr>
              <a:t>Календарь</a:t>
            </a:r>
            <a:endParaRPr lang="ru-RU" sz="2400" b="1" dirty="0">
              <a:solidFill>
                <a:schemeClr val="accent4">
                  <a:lumMod val="75000"/>
                </a:schemeClr>
              </a:solidFill>
              <a:latin typeface="Cambria" pitchFamily="18" charset="0"/>
            </a:endParaRPr>
          </a:p>
        </p:txBody>
      </p:sp>
      <p:pic>
        <p:nvPicPr>
          <p:cNvPr id="5124" name="Picture 4" descr="Картинка 80 из 96000">
            <a:hlinkClick r:id="rId3"/>
          </p:cNvPr>
          <p:cNvPicPr>
            <a:picLocks noChangeAspect="1" noChangeArrowheads="1"/>
          </p:cNvPicPr>
          <p:nvPr/>
        </p:nvPicPr>
        <p:blipFill>
          <a:blip r:embed="rId4" cstate="print"/>
          <a:srcRect/>
          <a:stretch>
            <a:fillRect/>
          </a:stretch>
        </p:blipFill>
        <p:spPr bwMode="auto">
          <a:xfrm>
            <a:off x="285720" y="4508984"/>
            <a:ext cx="2262243" cy="2349015"/>
          </a:xfrm>
          <a:prstGeom prst="rect">
            <a:avLst/>
          </a:prstGeom>
          <a:noFill/>
        </p:spPr>
      </p:pic>
      <p:sp>
        <p:nvSpPr>
          <p:cNvPr id="6" name="Прямоугольник 5"/>
          <p:cNvSpPr/>
          <p:nvPr/>
        </p:nvSpPr>
        <p:spPr>
          <a:xfrm>
            <a:off x="6405411" y="5643578"/>
            <a:ext cx="2334293" cy="707886"/>
          </a:xfrm>
          <a:prstGeom prst="rect">
            <a:avLst/>
          </a:prstGeom>
        </p:spPr>
        <p:txBody>
          <a:bodyPr wrap="none">
            <a:spAutoFit/>
          </a:bodyPr>
          <a:lstStyle/>
          <a:p>
            <a:pPr lvl="0" algn="r"/>
            <a:r>
              <a:rPr lang="ru-RU" sz="4000" b="1" i="1" dirty="0" smtClean="0">
                <a:solidFill>
                  <a:schemeClr val="bg1"/>
                </a:solidFill>
                <a:latin typeface="Cambria" pitchFamily="18" charset="0"/>
              </a:rPr>
              <a:t>7 апреля</a:t>
            </a:r>
            <a:endParaRPr lang="ru-RU" sz="4400" b="1" i="1" dirty="0">
              <a:solidFill>
                <a:schemeClr val="bg1"/>
              </a:solidFill>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anim calcmode="lin" valueType="num">
                                      <p:cBhvr>
                                        <p:cTn id="26" dur="1000" fill="hold"/>
                                        <p:tgtEl>
                                          <p:spTgt spid="5124"/>
                                        </p:tgtEl>
                                        <p:attrNameLst>
                                          <p:attrName>ppt_w</p:attrName>
                                        </p:attrNameLst>
                                      </p:cBhvr>
                                      <p:tavLst>
                                        <p:tav tm="0">
                                          <p:val>
                                            <p:fltVal val="0"/>
                                          </p:val>
                                        </p:tav>
                                        <p:tav tm="100000">
                                          <p:val>
                                            <p:strVal val="#ppt_w"/>
                                          </p:val>
                                        </p:tav>
                                      </p:tavLst>
                                    </p:anim>
                                    <p:anim calcmode="lin" valueType="num">
                                      <p:cBhvr>
                                        <p:cTn id="27" dur="1000" fill="hold"/>
                                        <p:tgtEl>
                                          <p:spTgt spid="5124"/>
                                        </p:tgtEl>
                                        <p:attrNameLst>
                                          <p:attrName>ppt_h</p:attrName>
                                        </p:attrNameLst>
                                      </p:cBhvr>
                                      <p:tavLst>
                                        <p:tav tm="0">
                                          <p:val>
                                            <p:fltVal val="0"/>
                                          </p:val>
                                        </p:tav>
                                        <p:tav tm="100000">
                                          <p:val>
                                            <p:strVal val="#ppt_h"/>
                                          </p:val>
                                        </p:tav>
                                      </p:tavLst>
                                    </p:anim>
                                    <p:animEffect transition="in" filter="fade">
                                      <p:cBhvr>
                                        <p:cTn id="28" dur="1000"/>
                                        <p:tgtEl>
                                          <p:spTgt spid="5124"/>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142984"/>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2600" b="1" dirty="0">
                <a:solidFill>
                  <a:schemeClr val="bg1"/>
                </a:solidFill>
                <a:latin typeface="Cambria" pitchFamily="18" charset="0"/>
              </a:rPr>
              <a:t>Эта болезнь представляет собой совершенно новое заболевание, распространённое во всём мире. Пути и распространение вируса - через кровь и половым путем. Вакцины против этого заболевания и абсолютно   надежные   лекарства   ещё   отсутствуют.   Наркоманы и люди, ведущие беспорядочную половую жизнь, находятся в зоне риска этого заболевания. Когда отмечается Всемирный день борьбы с этим заболеванием</a:t>
            </a:r>
            <a:r>
              <a:rPr lang="ru-RU" sz="2600" b="1" dirty="0" smtClean="0">
                <a:solidFill>
                  <a:schemeClr val="bg1"/>
                </a:solidFill>
                <a:latin typeface="Cambria" pitchFamily="18" charset="0"/>
              </a:rPr>
              <a:t>?</a:t>
            </a:r>
          </a:p>
          <a:p>
            <a:pPr lvl="0" algn="ctr"/>
            <a:endParaRPr lang="ru-RU" sz="26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2928926" cy="46166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accent4">
                    <a:lumMod val="75000"/>
                  </a:schemeClr>
                </a:solidFill>
                <a:latin typeface="Cambria" pitchFamily="18" charset="0"/>
              </a:rPr>
              <a:t>Календарь</a:t>
            </a:r>
            <a:endParaRPr lang="ru-RU" sz="2400" b="1" dirty="0">
              <a:solidFill>
                <a:schemeClr val="accent4">
                  <a:lumMod val="75000"/>
                </a:schemeClr>
              </a:solidFill>
              <a:latin typeface="Cambria" pitchFamily="18" charset="0"/>
            </a:endParaRPr>
          </a:p>
        </p:txBody>
      </p:sp>
      <p:pic>
        <p:nvPicPr>
          <p:cNvPr id="27650" name="Picture 2" descr="http://science.education.nih.gov/SciEdBlog.nsf/dx/World-AIDS-Day.jpg/$file/World-AIDS-Day.jpg">
            <a:hlinkClick r:id="rId3"/>
          </p:cNvPr>
          <p:cNvPicPr>
            <a:picLocks noChangeAspect="1" noChangeArrowheads="1"/>
          </p:cNvPicPr>
          <p:nvPr/>
        </p:nvPicPr>
        <p:blipFill>
          <a:blip r:embed="rId4" cstate="print"/>
          <a:srcRect/>
          <a:stretch>
            <a:fillRect/>
          </a:stretch>
        </p:blipFill>
        <p:spPr bwMode="auto">
          <a:xfrm>
            <a:off x="0" y="4429131"/>
            <a:ext cx="3000364" cy="2436297"/>
          </a:xfrm>
          <a:prstGeom prst="rect">
            <a:avLst/>
          </a:prstGeom>
          <a:noFill/>
        </p:spPr>
      </p:pic>
      <p:sp>
        <p:nvSpPr>
          <p:cNvPr id="6" name="Прямоугольник 5"/>
          <p:cNvSpPr/>
          <p:nvPr/>
        </p:nvSpPr>
        <p:spPr>
          <a:xfrm>
            <a:off x="3214678" y="5072074"/>
            <a:ext cx="5929322" cy="1077218"/>
          </a:xfrm>
          <a:prstGeom prst="rect">
            <a:avLst/>
          </a:prstGeom>
        </p:spPr>
        <p:txBody>
          <a:bodyPr wrap="square">
            <a:spAutoFit/>
          </a:bodyPr>
          <a:lstStyle/>
          <a:p>
            <a:pPr lvl="0" algn="r"/>
            <a:r>
              <a:rPr lang="ru-RU" sz="3200" b="1" i="1" dirty="0" smtClean="0">
                <a:solidFill>
                  <a:schemeClr val="bg1"/>
                </a:solidFill>
                <a:latin typeface="Cambria" pitchFamily="18" charset="0"/>
              </a:rPr>
              <a:t>1 декабря – Всемирный день </a:t>
            </a:r>
          </a:p>
          <a:p>
            <a:pPr lvl="0" algn="r"/>
            <a:r>
              <a:rPr lang="ru-RU" sz="3200" b="1" i="1" dirty="0" smtClean="0">
                <a:solidFill>
                  <a:schemeClr val="bg1"/>
                </a:solidFill>
                <a:latin typeface="Cambria" pitchFamily="18" charset="0"/>
              </a:rPr>
              <a:t>борьбы со </a:t>
            </a:r>
            <a:r>
              <a:rPr lang="ru-RU" sz="3200" b="1" i="1" dirty="0" err="1" smtClean="0">
                <a:solidFill>
                  <a:schemeClr val="bg1"/>
                </a:solidFill>
                <a:latin typeface="Cambria" pitchFamily="18" charset="0"/>
              </a:rPr>
              <a:t>СПИДом</a:t>
            </a:r>
            <a:endParaRPr lang="ru-RU" sz="3200" b="1" i="1" dirty="0">
              <a:solidFill>
                <a:schemeClr val="bg1"/>
              </a:solidFill>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7650"/>
                                        </p:tgtEl>
                                        <p:attrNameLst>
                                          <p:attrName>style.visibility</p:attrName>
                                        </p:attrNameLst>
                                      </p:cBhvr>
                                      <p:to>
                                        <p:strVal val="visible"/>
                                      </p:to>
                                    </p:set>
                                    <p:anim calcmode="lin" valueType="num">
                                      <p:cBhvr>
                                        <p:cTn id="26" dur="1000" fill="hold"/>
                                        <p:tgtEl>
                                          <p:spTgt spid="27650"/>
                                        </p:tgtEl>
                                        <p:attrNameLst>
                                          <p:attrName>ppt_w</p:attrName>
                                        </p:attrNameLst>
                                      </p:cBhvr>
                                      <p:tavLst>
                                        <p:tav tm="0">
                                          <p:val>
                                            <p:fltVal val="0"/>
                                          </p:val>
                                        </p:tav>
                                        <p:tav tm="100000">
                                          <p:val>
                                            <p:strVal val="#ppt_w"/>
                                          </p:val>
                                        </p:tav>
                                      </p:tavLst>
                                    </p:anim>
                                    <p:anim calcmode="lin" valueType="num">
                                      <p:cBhvr>
                                        <p:cTn id="27" dur="1000" fill="hold"/>
                                        <p:tgtEl>
                                          <p:spTgt spid="27650"/>
                                        </p:tgtEl>
                                        <p:attrNameLst>
                                          <p:attrName>ppt_h</p:attrName>
                                        </p:attrNameLst>
                                      </p:cBhvr>
                                      <p:tavLst>
                                        <p:tav tm="0">
                                          <p:val>
                                            <p:fltVal val="0"/>
                                          </p:val>
                                        </p:tav>
                                        <p:tav tm="100000">
                                          <p:val>
                                            <p:strVal val="#ppt_h"/>
                                          </p:val>
                                        </p:tav>
                                      </p:tavLst>
                                    </p:anim>
                                    <p:animEffect transition="in" filter="fade">
                                      <p:cBhvr>
                                        <p:cTn id="28" dur="1000"/>
                                        <p:tgtEl>
                                          <p:spTgt spid="27650"/>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857232"/>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2200" b="1" dirty="0">
                <a:solidFill>
                  <a:schemeClr val="bg1"/>
                </a:solidFill>
                <a:latin typeface="Cambria" pitchFamily="18" charset="0"/>
              </a:rPr>
              <a:t>Каждый год затраты на медицинскую помощь курильщикам, вполне сознательно подвергающих свое здоровье жестокому испытанию на прочность, уходит свыше 200 миллиардов долларов. Эту весьма приличную сумму было бы куда как практичнее «перебросить» на финансирование  системы   охраны   материнства   и  детства  -  в выигрыше бы осталось все человечество. Но этого не произойдет, пока миллиардная армия курильщиков не найдет в себе силы и здравого смысла для отказа от пагубной привычки. С  целью  объединения  усилий  всего человечества  в  борьбе  с табаком    Всемирная    Организация    Здравоохранения    уже    на протяжении многих лет проводит глобальную акцию... </a:t>
            </a:r>
            <a:r>
              <a:rPr lang="ru-RU" sz="2200" b="1" dirty="0" smtClean="0">
                <a:solidFill>
                  <a:schemeClr val="bg1"/>
                </a:solidFill>
                <a:latin typeface="Cambria" pitchFamily="18" charset="0"/>
              </a:rPr>
              <a:t>Назовите </a:t>
            </a:r>
            <a:r>
              <a:rPr lang="ru-RU" sz="2200" b="1" dirty="0">
                <a:solidFill>
                  <a:schemeClr val="bg1"/>
                </a:solidFill>
                <a:latin typeface="Cambria" pitchFamily="18" charset="0"/>
              </a:rPr>
              <a:t>когда и какую глобальную ежегодную акцию проводит Всемирная Организация Здравоохранения. </a:t>
            </a:r>
          </a:p>
        </p:txBody>
      </p:sp>
      <p:sp>
        <p:nvSpPr>
          <p:cNvPr id="3" name="TextBox 2"/>
          <p:cNvSpPr txBox="1"/>
          <p:nvPr/>
        </p:nvSpPr>
        <p:spPr>
          <a:xfrm>
            <a:off x="4857752" y="0"/>
            <a:ext cx="4286248" cy="101566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2928926" cy="46166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accent4">
                    <a:lumMod val="75000"/>
                  </a:schemeClr>
                </a:solidFill>
                <a:latin typeface="Cambria" pitchFamily="18" charset="0"/>
              </a:rPr>
              <a:t>Календарь</a:t>
            </a:r>
            <a:endParaRPr lang="ru-RU" sz="2400" b="1" dirty="0">
              <a:solidFill>
                <a:schemeClr val="accent4">
                  <a:lumMod val="75000"/>
                </a:schemeClr>
              </a:solidFill>
              <a:latin typeface="Cambria" pitchFamily="18" charset="0"/>
            </a:endParaRPr>
          </a:p>
        </p:txBody>
      </p:sp>
      <p:sp>
        <p:nvSpPr>
          <p:cNvPr id="6" name="Прямоугольник 5"/>
          <p:cNvSpPr/>
          <p:nvPr/>
        </p:nvSpPr>
        <p:spPr>
          <a:xfrm>
            <a:off x="4672904" y="5780782"/>
            <a:ext cx="4471096" cy="1077218"/>
          </a:xfrm>
          <a:prstGeom prst="rect">
            <a:avLst/>
          </a:prstGeom>
        </p:spPr>
        <p:txBody>
          <a:bodyPr wrap="none">
            <a:spAutoFit/>
          </a:bodyPr>
          <a:lstStyle/>
          <a:p>
            <a:r>
              <a:rPr lang="ru-RU" sz="3200" b="1" dirty="0">
                <a:solidFill>
                  <a:schemeClr val="bg1"/>
                </a:solidFill>
                <a:latin typeface="Cambria" pitchFamily="18" charset="0"/>
              </a:rPr>
              <a:t>31 мая - День борьбы </a:t>
            </a:r>
            <a:endParaRPr lang="ru-RU" sz="3200" b="1" dirty="0" smtClean="0">
              <a:solidFill>
                <a:schemeClr val="bg1"/>
              </a:solidFill>
              <a:latin typeface="Cambria" pitchFamily="18" charset="0"/>
            </a:endParaRPr>
          </a:p>
          <a:p>
            <a:pPr algn="r"/>
            <a:r>
              <a:rPr lang="ru-RU" sz="3200" b="1" dirty="0" smtClean="0">
                <a:solidFill>
                  <a:schemeClr val="bg1"/>
                </a:solidFill>
                <a:latin typeface="Cambria" pitchFamily="18" charset="0"/>
              </a:rPr>
              <a:t>с </a:t>
            </a:r>
            <a:r>
              <a:rPr lang="ru-RU" sz="3200" b="1" dirty="0">
                <a:solidFill>
                  <a:schemeClr val="bg1"/>
                </a:solidFill>
                <a:latin typeface="Cambria" pitchFamily="18" charset="0"/>
              </a:rPr>
              <a:t>курением</a:t>
            </a:r>
          </a:p>
        </p:txBody>
      </p:sp>
      <p:pic>
        <p:nvPicPr>
          <p:cNvPr id="26626" name="Picture 2" descr="Картинка 6 из 9075">
            <a:hlinkClick r:id="rId3"/>
          </p:cNvPr>
          <p:cNvPicPr>
            <a:picLocks noChangeAspect="1" noChangeArrowheads="1"/>
          </p:cNvPicPr>
          <p:nvPr/>
        </p:nvPicPr>
        <p:blipFill>
          <a:blip r:embed="rId4" cstate="print"/>
          <a:srcRect/>
          <a:stretch>
            <a:fillRect/>
          </a:stretch>
        </p:blipFill>
        <p:spPr bwMode="auto">
          <a:xfrm>
            <a:off x="0" y="5429265"/>
            <a:ext cx="1896645" cy="1428735"/>
          </a:xfrm>
          <a:prstGeom prst="rect">
            <a:avLst/>
          </a:prstGeom>
          <a:noFill/>
        </p:spPr>
      </p:pic>
      <p:sp>
        <p:nvSpPr>
          <p:cNvPr id="7" name="Стрелка влево 6">
            <a:hlinkClick r:id="rId5" action="ppaction://hlinksldjump"/>
          </p:cNvPr>
          <p:cNvSpPr/>
          <p:nvPr/>
        </p:nvSpPr>
        <p:spPr>
          <a:xfrm>
            <a:off x="2071670"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6626"/>
                                        </p:tgtEl>
                                        <p:attrNameLst>
                                          <p:attrName>style.visibility</p:attrName>
                                        </p:attrNameLst>
                                      </p:cBhvr>
                                      <p:to>
                                        <p:strVal val="visible"/>
                                      </p:to>
                                    </p:set>
                                    <p:anim calcmode="lin" valueType="num">
                                      <p:cBhvr>
                                        <p:cTn id="26" dur="1000" fill="hold"/>
                                        <p:tgtEl>
                                          <p:spTgt spid="26626"/>
                                        </p:tgtEl>
                                        <p:attrNameLst>
                                          <p:attrName>ppt_w</p:attrName>
                                        </p:attrNameLst>
                                      </p:cBhvr>
                                      <p:tavLst>
                                        <p:tav tm="0">
                                          <p:val>
                                            <p:fltVal val="0"/>
                                          </p:val>
                                        </p:tav>
                                        <p:tav tm="100000">
                                          <p:val>
                                            <p:strVal val="#ppt_w"/>
                                          </p:val>
                                        </p:tav>
                                      </p:tavLst>
                                    </p:anim>
                                    <p:anim calcmode="lin" valueType="num">
                                      <p:cBhvr>
                                        <p:cTn id="27" dur="1000" fill="hold"/>
                                        <p:tgtEl>
                                          <p:spTgt spid="26626"/>
                                        </p:tgtEl>
                                        <p:attrNameLst>
                                          <p:attrName>ppt_h</p:attrName>
                                        </p:attrNameLst>
                                      </p:cBhvr>
                                      <p:tavLst>
                                        <p:tav tm="0">
                                          <p:val>
                                            <p:fltVal val="0"/>
                                          </p:val>
                                        </p:tav>
                                        <p:tav tm="100000">
                                          <p:val>
                                            <p:strVal val="#ppt_h"/>
                                          </p:val>
                                        </p:tav>
                                      </p:tavLst>
                                    </p:anim>
                                    <p:animEffect transition="in" filter="fade">
                                      <p:cBhvr>
                                        <p:cTn id="28" dur="1000"/>
                                        <p:tgtEl>
                                          <p:spTgt spid="26626"/>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28596" y="1357298"/>
            <a:ext cx="8286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4000" b="1" dirty="0">
                <a:solidFill>
                  <a:schemeClr val="bg1"/>
                </a:solidFill>
                <a:latin typeface="Cambria" pitchFamily="18" charset="0"/>
              </a:rPr>
              <a:t>Какой витамин позволяет организму вырабатывать действие солнечных лучей? </a:t>
            </a:r>
            <a:endParaRPr lang="en-US" sz="4000" b="1" dirty="0" smtClean="0">
              <a:solidFill>
                <a:schemeClr val="bg1"/>
              </a:solidFill>
              <a:latin typeface="Cambria" pitchFamily="18" charset="0"/>
            </a:endParaRPr>
          </a:p>
          <a:p>
            <a:pPr lvl="0" algn="ctr"/>
            <a:endParaRPr lang="en-US" sz="4000" b="1" dirty="0">
              <a:solidFill>
                <a:schemeClr val="bg1"/>
              </a:solidFill>
              <a:latin typeface="Cambria" pitchFamily="18" charset="0"/>
            </a:endParaRPr>
          </a:p>
          <a:p>
            <a:pPr lvl="0" algn="ctr"/>
            <a:endParaRPr lang="en-US" sz="4000" b="1" dirty="0" smtClean="0">
              <a:solidFill>
                <a:schemeClr val="bg1"/>
              </a:solidFill>
              <a:latin typeface="Cambria" pitchFamily="18" charset="0"/>
            </a:endParaRPr>
          </a:p>
          <a:p>
            <a:pPr lvl="0" algn="ctr"/>
            <a:endParaRPr lang="en-US" sz="40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FFCC66"/>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500430" cy="830997"/>
          </a:xfrm>
          <a:prstGeom prst="rect">
            <a:avLst/>
          </a:prstGeom>
          <a:solidFill>
            <a:schemeClr val="bg1"/>
          </a:solidFill>
          <a:ln>
            <a:solidFill>
              <a:srgbClr val="FFCC66"/>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accent6">
                    <a:lumMod val="50000"/>
                  </a:schemeClr>
                </a:solidFill>
                <a:latin typeface="Cambria" pitchFamily="18" charset="0"/>
              </a:rPr>
              <a:t>Биологически активные вещества</a:t>
            </a:r>
            <a:endParaRPr lang="ru-RU" sz="2400" b="1" dirty="0">
              <a:solidFill>
                <a:schemeClr val="accent6">
                  <a:lumMod val="50000"/>
                </a:schemeClr>
              </a:solidFill>
              <a:latin typeface="Cambria" pitchFamily="18" charset="0"/>
            </a:endParaRPr>
          </a:p>
        </p:txBody>
      </p:sp>
      <p:pic>
        <p:nvPicPr>
          <p:cNvPr id="28675" name="Picture 3" descr="Картинка 19 из 12798">
            <a:hlinkClick r:id="rId3"/>
          </p:cNvPr>
          <p:cNvPicPr>
            <a:picLocks noChangeAspect="1" noChangeArrowheads="1"/>
          </p:cNvPicPr>
          <p:nvPr/>
        </p:nvPicPr>
        <p:blipFill>
          <a:blip r:embed="rId4" cstate="print"/>
          <a:srcRect l="2255" t="2278" r="7518"/>
          <a:stretch>
            <a:fillRect/>
          </a:stretch>
        </p:blipFill>
        <p:spPr bwMode="auto">
          <a:xfrm>
            <a:off x="285720" y="3214686"/>
            <a:ext cx="3357586" cy="3428706"/>
          </a:xfrm>
          <a:prstGeom prst="ellipse">
            <a:avLst/>
          </a:prstGeom>
          <a:ln>
            <a:noFill/>
          </a:ln>
          <a:effectLst>
            <a:softEdge rad="112500"/>
          </a:effectLst>
        </p:spPr>
      </p:pic>
      <p:sp>
        <p:nvSpPr>
          <p:cNvPr id="6" name="Прямоугольник 5"/>
          <p:cNvSpPr/>
          <p:nvPr/>
        </p:nvSpPr>
        <p:spPr>
          <a:xfrm>
            <a:off x="6014767" y="5214950"/>
            <a:ext cx="2731838" cy="646331"/>
          </a:xfrm>
          <a:prstGeom prst="rect">
            <a:avLst/>
          </a:prstGeom>
        </p:spPr>
        <p:txBody>
          <a:bodyPr wrap="none">
            <a:spAutoFit/>
          </a:bodyPr>
          <a:lstStyle/>
          <a:p>
            <a:pPr lvl="0" algn="r"/>
            <a:r>
              <a:rPr lang="ru-RU" sz="3600" b="1" i="1" dirty="0" smtClean="0">
                <a:solidFill>
                  <a:schemeClr val="bg1"/>
                </a:solidFill>
                <a:latin typeface="Cambria" pitchFamily="18" charset="0"/>
              </a:rPr>
              <a:t>Витамин </a:t>
            </a:r>
            <a:r>
              <a:rPr lang="en-US" sz="3600" b="1" i="1" dirty="0" smtClean="0">
                <a:solidFill>
                  <a:schemeClr val="bg1"/>
                </a:solidFill>
                <a:latin typeface="Cambria" pitchFamily="18" charset="0"/>
              </a:rPr>
              <a:t>D</a:t>
            </a:r>
            <a:endParaRPr lang="ru-RU" sz="3600" b="1" i="1" dirty="0">
              <a:solidFill>
                <a:schemeClr val="bg1"/>
              </a:solidFill>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8675"/>
                                        </p:tgtEl>
                                        <p:attrNameLst>
                                          <p:attrName>style.visibility</p:attrName>
                                        </p:attrNameLst>
                                      </p:cBhvr>
                                      <p:to>
                                        <p:strVal val="visible"/>
                                      </p:to>
                                    </p:set>
                                    <p:anim calcmode="lin" valueType="num">
                                      <p:cBhvr>
                                        <p:cTn id="26" dur="1000" fill="hold"/>
                                        <p:tgtEl>
                                          <p:spTgt spid="28675"/>
                                        </p:tgtEl>
                                        <p:attrNameLst>
                                          <p:attrName>ppt_w</p:attrName>
                                        </p:attrNameLst>
                                      </p:cBhvr>
                                      <p:tavLst>
                                        <p:tav tm="0">
                                          <p:val>
                                            <p:fltVal val="0"/>
                                          </p:val>
                                        </p:tav>
                                        <p:tav tm="100000">
                                          <p:val>
                                            <p:strVal val="#ppt_w"/>
                                          </p:val>
                                        </p:tav>
                                      </p:tavLst>
                                    </p:anim>
                                    <p:anim calcmode="lin" valueType="num">
                                      <p:cBhvr>
                                        <p:cTn id="27" dur="1000" fill="hold"/>
                                        <p:tgtEl>
                                          <p:spTgt spid="28675"/>
                                        </p:tgtEl>
                                        <p:attrNameLst>
                                          <p:attrName>ppt_h</p:attrName>
                                        </p:attrNameLst>
                                      </p:cBhvr>
                                      <p:tavLst>
                                        <p:tav tm="0">
                                          <p:val>
                                            <p:fltVal val="0"/>
                                          </p:val>
                                        </p:tav>
                                        <p:tav tm="100000">
                                          <p:val>
                                            <p:strVal val="#ppt_h"/>
                                          </p:val>
                                        </p:tav>
                                      </p:tavLst>
                                    </p:anim>
                                    <p:animEffect transition="in" filter="fade">
                                      <p:cBhvr>
                                        <p:cTn id="28" dur="1000"/>
                                        <p:tgtEl>
                                          <p:spTgt spid="28675"/>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785786" y="1357298"/>
            <a:ext cx="778674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4000" b="1" dirty="0">
                <a:solidFill>
                  <a:schemeClr val="bg1"/>
                </a:solidFill>
                <a:latin typeface="Cambria" pitchFamily="18" charset="0"/>
              </a:rPr>
              <a:t>Это вещество необходимо </a:t>
            </a:r>
            <a:endParaRPr lang="ru-RU" sz="4000" b="1" dirty="0" smtClean="0">
              <a:solidFill>
                <a:schemeClr val="bg1"/>
              </a:solidFill>
              <a:latin typeface="Cambria" pitchFamily="18" charset="0"/>
            </a:endParaRPr>
          </a:p>
          <a:p>
            <a:pPr lvl="0" algn="ctr"/>
            <a:r>
              <a:rPr lang="ru-RU" sz="4000" b="1" dirty="0" smtClean="0">
                <a:solidFill>
                  <a:schemeClr val="bg1"/>
                </a:solidFill>
                <a:latin typeface="Cambria" pitchFamily="18" charset="0"/>
              </a:rPr>
              <a:t>для нормального функционирования </a:t>
            </a:r>
            <a:r>
              <a:rPr lang="ru-RU" sz="4000" b="1" dirty="0">
                <a:solidFill>
                  <a:schemeClr val="bg1"/>
                </a:solidFill>
                <a:latin typeface="Cambria" pitchFamily="18" charset="0"/>
              </a:rPr>
              <a:t>щитовидной железы </a:t>
            </a:r>
            <a:endParaRPr lang="ru-RU" sz="4000" b="1" dirty="0" smtClean="0">
              <a:solidFill>
                <a:schemeClr val="bg1"/>
              </a:solidFill>
              <a:latin typeface="Cambria" pitchFamily="18" charset="0"/>
            </a:endParaRPr>
          </a:p>
          <a:p>
            <a:pPr lvl="0" algn="ctr"/>
            <a:endParaRPr lang="ru-RU" sz="4000" b="1" dirty="0">
              <a:solidFill>
                <a:schemeClr val="bg1"/>
              </a:solidFill>
              <a:latin typeface="Cambria" pitchFamily="18" charset="0"/>
            </a:endParaRPr>
          </a:p>
          <a:p>
            <a:pPr lvl="0" algn="r"/>
            <a:endParaRPr lang="ru-RU" sz="4000" b="1" dirty="0" smtClean="0">
              <a:solidFill>
                <a:schemeClr val="bg1"/>
              </a:solidFill>
              <a:latin typeface="Cambria" pitchFamily="18" charset="0"/>
            </a:endParaRPr>
          </a:p>
          <a:p>
            <a:pPr lvl="0" algn="r"/>
            <a:r>
              <a:rPr lang="ru-RU" sz="4000" b="1" dirty="0" smtClean="0">
                <a:solidFill>
                  <a:schemeClr val="bg1"/>
                </a:solidFill>
                <a:latin typeface="Cambria" pitchFamily="18" charset="0"/>
              </a:rPr>
              <a:t> </a:t>
            </a:r>
            <a:endParaRPr lang="ru-RU" sz="40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FFCC66"/>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500430" cy="830997"/>
          </a:xfrm>
          <a:prstGeom prst="rect">
            <a:avLst/>
          </a:prstGeom>
          <a:solidFill>
            <a:schemeClr val="bg1"/>
          </a:solidFill>
          <a:ln>
            <a:solidFill>
              <a:srgbClr val="FFCC66"/>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accent6">
                    <a:lumMod val="50000"/>
                  </a:schemeClr>
                </a:solidFill>
                <a:latin typeface="Cambria" pitchFamily="18" charset="0"/>
              </a:rPr>
              <a:t>Биологически активные вещества</a:t>
            </a:r>
            <a:endParaRPr lang="ru-RU" sz="2400" b="1" dirty="0">
              <a:solidFill>
                <a:schemeClr val="accent6">
                  <a:lumMod val="50000"/>
                </a:schemeClr>
              </a:solidFill>
              <a:latin typeface="Cambria" pitchFamily="18" charset="0"/>
            </a:endParaRPr>
          </a:p>
        </p:txBody>
      </p:sp>
      <p:pic>
        <p:nvPicPr>
          <p:cNvPr id="30722" name="Picture 2" descr="Картинка 1 из 71641">
            <a:hlinkClick r:id="rId3"/>
          </p:cNvPr>
          <p:cNvPicPr>
            <a:picLocks noChangeAspect="1" noChangeArrowheads="1"/>
          </p:cNvPicPr>
          <p:nvPr/>
        </p:nvPicPr>
        <p:blipFill>
          <a:blip r:embed="rId4" cstate="print">
            <a:duotone>
              <a:prstClr val="black"/>
              <a:schemeClr val="accent6">
                <a:lumMod val="60000"/>
                <a:lumOff val="40000"/>
                <a:tint val="45000"/>
                <a:satMod val="400000"/>
              </a:schemeClr>
            </a:duotone>
          </a:blip>
          <a:srcRect/>
          <a:stretch>
            <a:fillRect/>
          </a:stretch>
        </p:blipFill>
        <p:spPr bwMode="auto">
          <a:xfrm>
            <a:off x="428596" y="3806214"/>
            <a:ext cx="2143108" cy="3051786"/>
          </a:xfrm>
          <a:prstGeom prst="rect">
            <a:avLst/>
          </a:prstGeom>
          <a:noFill/>
        </p:spPr>
      </p:pic>
      <p:sp>
        <p:nvSpPr>
          <p:cNvPr id="6" name="Прямоугольник 5"/>
          <p:cNvSpPr/>
          <p:nvPr/>
        </p:nvSpPr>
        <p:spPr>
          <a:xfrm>
            <a:off x="7358082" y="5214950"/>
            <a:ext cx="1107996" cy="707886"/>
          </a:xfrm>
          <a:prstGeom prst="rect">
            <a:avLst/>
          </a:prstGeom>
        </p:spPr>
        <p:txBody>
          <a:bodyPr wrap="none">
            <a:spAutoFit/>
          </a:bodyPr>
          <a:lstStyle/>
          <a:p>
            <a:r>
              <a:rPr lang="ru-RU" sz="4000" b="1" i="1" dirty="0" smtClean="0">
                <a:solidFill>
                  <a:schemeClr val="bg1"/>
                </a:solidFill>
                <a:latin typeface="Cambria" pitchFamily="18" charset="0"/>
              </a:rPr>
              <a:t>Йод</a:t>
            </a:r>
            <a:endParaRPr lang="ru-RU" sz="4000" i="1" dirty="0"/>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0722"/>
                                        </p:tgtEl>
                                        <p:attrNameLst>
                                          <p:attrName>style.visibility</p:attrName>
                                        </p:attrNameLst>
                                      </p:cBhvr>
                                      <p:to>
                                        <p:strVal val="visible"/>
                                      </p:to>
                                    </p:set>
                                    <p:anim calcmode="lin" valueType="num">
                                      <p:cBhvr>
                                        <p:cTn id="26" dur="1000" fill="hold"/>
                                        <p:tgtEl>
                                          <p:spTgt spid="30722"/>
                                        </p:tgtEl>
                                        <p:attrNameLst>
                                          <p:attrName>ppt_w</p:attrName>
                                        </p:attrNameLst>
                                      </p:cBhvr>
                                      <p:tavLst>
                                        <p:tav tm="0">
                                          <p:val>
                                            <p:fltVal val="0"/>
                                          </p:val>
                                        </p:tav>
                                        <p:tav tm="100000">
                                          <p:val>
                                            <p:strVal val="#ppt_w"/>
                                          </p:val>
                                        </p:tav>
                                      </p:tavLst>
                                    </p:anim>
                                    <p:anim calcmode="lin" valueType="num">
                                      <p:cBhvr>
                                        <p:cTn id="27" dur="1000" fill="hold"/>
                                        <p:tgtEl>
                                          <p:spTgt spid="30722"/>
                                        </p:tgtEl>
                                        <p:attrNameLst>
                                          <p:attrName>ppt_h</p:attrName>
                                        </p:attrNameLst>
                                      </p:cBhvr>
                                      <p:tavLst>
                                        <p:tav tm="0">
                                          <p:val>
                                            <p:fltVal val="0"/>
                                          </p:val>
                                        </p:tav>
                                        <p:tav tm="100000">
                                          <p:val>
                                            <p:strVal val="#ppt_h"/>
                                          </p:val>
                                        </p:tav>
                                      </p:tavLst>
                                    </p:anim>
                                    <p:animEffect transition="in" filter="fade">
                                      <p:cBhvr>
                                        <p:cTn id="28" dur="1000"/>
                                        <p:tgtEl>
                                          <p:spTgt spid="30722"/>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928670"/>
            <a:ext cx="88582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4000" b="1" dirty="0">
                <a:solidFill>
                  <a:schemeClr val="bg1"/>
                </a:solidFill>
                <a:latin typeface="Cambria" pitchFamily="18" charset="0"/>
              </a:rPr>
              <a:t>Это вещество повышает устойчивость зубов к кариесу, стимулирует кроветворение, участвует в росте скелета, предупреждает развитие старческого </a:t>
            </a:r>
            <a:r>
              <a:rPr lang="ru-RU" sz="4000" b="1" dirty="0" err="1">
                <a:solidFill>
                  <a:schemeClr val="bg1"/>
                </a:solidFill>
                <a:latin typeface="Cambria" pitchFamily="18" charset="0"/>
              </a:rPr>
              <a:t>остеопороза</a:t>
            </a:r>
            <a:r>
              <a:rPr lang="ru-RU" sz="4000" b="1" dirty="0">
                <a:solidFill>
                  <a:schemeClr val="bg1"/>
                </a:solidFill>
                <a:latin typeface="Cambria" pitchFamily="18" charset="0"/>
              </a:rPr>
              <a:t>. </a:t>
            </a:r>
            <a:endParaRPr lang="ru-RU" sz="4000" b="1" dirty="0" smtClean="0">
              <a:solidFill>
                <a:schemeClr val="bg1"/>
              </a:solidFill>
              <a:latin typeface="Cambria" pitchFamily="18" charset="0"/>
            </a:endParaRPr>
          </a:p>
          <a:p>
            <a:pPr lvl="0" algn="r"/>
            <a:endParaRPr lang="ru-RU"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FFCC66"/>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500430" cy="830997"/>
          </a:xfrm>
          <a:prstGeom prst="rect">
            <a:avLst/>
          </a:prstGeom>
          <a:solidFill>
            <a:schemeClr val="bg1"/>
          </a:solidFill>
          <a:ln>
            <a:solidFill>
              <a:srgbClr val="FFCC66"/>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accent6">
                    <a:lumMod val="50000"/>
                  </a:schemeClr>
                </a:solidFill>
                <a:latin typeface="Cambria" pitchFamily="18" charset="0"/>
              </a:rPr>
              <a:t>Биологически активные вещества</a:t>
            </a:r>
            <a:endParaRPr lang="ru-RU" sz="2400" b="1" dirty="0">
              <a:solidFill>
                <a:schemeClr val="accent6">
                  <a:lumMod val="50000"/>
                </a:schemeClr>
              </a:solidFill>
              <a:latin typeface="Cambria" pitchFamily="18" charset="0"/>
            </a:endParaRPr>
          </a:p>
        </p:txBody>
      </p:sp>
      <p:pic>
        <p:nvPicPr>
          <p:cNvPr id="29698" name="Picture 2" descr="Картинка 2 из 11625">
            <a:hlinkClick r:id="rId3"/>
          </p:cNvPr>
          <p:cNvPicPr>
            <a:picLocks noChangeAspect="1" noChangeArrowheads="1"/>
          </p:cNvPicPr>
          <p:nvPr/>
        </p:nvPicPr>
        <p:blipFill>
          <a:blip r:embed="rId4" cstate="print">
            <a:grayscl/>
          </a:blip>
          <a:srcRect/>
          <a:stretch>
            <a:fillRect/>
          </a:stretch>
        </p:blipFill>
        <p:spPr bwMode="auto">
          <a:xfrm>
            <a:off x="0" y="4725012"/>
            <a:ext cx="3933849" cy="2132988"/>
          </a:xfrm>
          <a:prstGeom prst="rect">
            <a:avLst/>
          </a:prstGeom>
          <a:ln>
            <a:noFill/>
          </a:ln>
          <a:effectLst>
            <a:softEdge rad="112500"/>
          </a:effectLst>
        </p:spPr>
      </p:pic>
      <p:sp>
        <p:nvSpPr>
          <p:cNvPr id="6" name="Прямоугольник 5"/>
          <p:cNvSpPr/>
          <p:nvPr/>
        </p:nvSpPr>
        <p:spPr>
          <a:xfrm>
            <a:off x="6431936" y="5429264"/>
            <a:ext cx="1729961" cy="707886"/>
          </a:xfrm>
          <a:prstGeom prst="rect">
            <a:avLst/>
          </a:prstGeom>
        </p:spPr>
        <p:txBody>
          <a:bodyPr wrap="none">
            <a:spAutoFit/>
          </a:bodyPr>
          <a:lstStyle/>
          <a:p>
            <a:pPr lvl="0" algn="r"/>
            <a:r>
              <a:rPr lang="ru-RU" sz="4000" b="1" i="1" dirty="0" smtClean="0">
                <a:solidFill>
                  <a:schemeClr val="bg1"/>
                </a:solidFill>
                <a:latin typeface="Cambria" pitchFamily="18" charset="0"/>
              </a:rPr>
              <a:t>Фтор </a:t>
            </a:r>
            <a:endParaRPr lang="ru-RU" sz="4000" b="1" i="1" dirty="0">
              <a:solidFill>
                <a:schemeClr val="bg1"/>
              </a:solidFill>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9698"/>
                                        </p:tgtEl>
                                        <p:attrNameLst>
                                          <p:attrName>style.visibility</p:attrName>
                                        </p:attrNameLst>
                                      </p:cBhvr>
                                      <p:to>
                                        <p:strVal val="visible"/>
                                      </p:to>
                                    </p:set>
                                    <p:anim calcmode="lin" valueType="num">
                                      <p:cBhvr>
                                        <p:cTn id="26" dur="1000" fill="hold"/>
                                        <p:tgtEl>
                                          <p:spTgt spid="29698"/>
                                        </p:tgtEl>
                                        <p:attrNameLst>
                                          <p:attrName>ppt_w</p:attrName>
                                        </p:attrNameLst>
                                      </p:cBhvr>
                                      <p:tavLst>
                                        <p:tav tm="0">
                                          <p:val>
                                            <p:fltVal val="0"/>
                                          </p:val>
                                        </p:tav>
                                        <p:tav tm="100000">
                                          <p:val>
                                            <p:strVal val="#ppt_w"/>
                                          </p:val>
                                        </p:tav>
                                      </p:tavLst>
                                    </p:anim>
                                    <p:anim calcmode="lin" valueType="num">
                                      <p:cBhvr>
                                        <p:cTn id="27" dur="1000" fill="hold"/>
                                        <p:tgtEl>
                                          <p:spTgt spid="29698"/>
                                        </p:tgtEl>
                                        <p:attrNameLst>
                                          <p:attrName>ppt_h</p:attrName>
                                        </p:attrNameLst>
                                      </p:cBhvr>
                                      <p:tavLst>
                                        <p:tav tm="0">
                                          <p:val>
                                            <p:fltVal val="0"/>
                                          </p:val>
                                        </p:tav>
                                        <p:tav tm="100000">
                                          <p:val>
                                            <p:strVal val="#ppt_h"/>
                                          </p:val>
                                        </p:tav>
                                      </p:tavLst>
                                    </p:anim>
                                    <p:animEffect transition="in" filter="fade">
                                      <p:cBhvr>
                                        <p:cTn id="28" dur="1000"/>
                                        <p:tgtEl>
                                          <p:spTgt spid="29698"/>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857232"/>
            <a:ext cx="9144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3400" b="1" dirty="0">
                <a:solidFill>
                  <a:schemeClr val="bg1"/>
                </a:solidFill>
                <a:latin typeface="Cambria" pitchFamily="18" charset="0"/>
              </a:rPr>
              <a:t>Эта американская актриса является одной из самых известных блондинок. Всемирную славу ей принес </a:t>
            </a:r>
            <a:r>
              <a:rPr lang="ru-RU" sz="3400" b="1" dirty="0" smtClean="0">
                <a:solidFill>
                  <a:schemeClr val="bg1"/>
                </a:solidFill>
                <a:latin typeface="Cambria" pitchFamily="18" charset="0"/>
              </a:rPr>
              <a:t>фильм              </a:t>
            </a:r>
            <a:r>
              <a:rPr lang="ru-RU" sz="3400" b="1" dirty="0">
                <a:solidFill>
                  <a:schemeClr val="bg1"/>
                </a:solidFill>
                <a:latin typeface="Cambria" pitchFamily="18" charset="0"/>
              </a:rPr>
              <a:t>«В джазе только девушки». В 36 лет она умерла от передозировки наркотиков. </a:t>
            </a:r>
            <a:endParaRPr lang="ru-RU" sz="3400" b="1" dirty="0" smtClean="0">
              <a:solidFill>
                <a:schemeClr val="bg1"/>
              </a:solidFill>
              <a:latin typeface="Cambria" pitchFamily="18" charset="0"/>
            </a:endParaRPr>
          </a:p>
          <a:p>
            <a:pPr lvl="0" algn="ctr"/>
            <a:r>
              <a:rPr lang="ru-RU" sz="3400" b="1" dirty="0">
                <a:solidFill>
                  <a:schemeClr val="bg1"/>
                </a:solidFill>
                <a:latin typeface="Cambria" pitchFamily="18" charset="0"/>
              </a:rPr>
              <a:t> </a:t>
            </a:r>
            <a:r>
              <a:rPr lang="ru-RU" sz="3400" b="1" dirty="0" smtClean="0">
                <a:solidFill>
                  <a:schemeClr val="bg1"/>
                </a:solidFill>
                <a:latin typeface="Cambria" pitchFamily="18" charset="0"/>
              </a:rPr>
              <a:t>                         Назовите </a:t>
            </a:r>
            <a:r>
              <a:rPr lang="ru-RU" sz="3400" b="1" dirty="0">
                <a:solidFill>
                  <a:schemeClr val="bg1"/>
                </a:solidFill>
                <a:latin typeface="Cambria" pitchFamily="18" charset="0"/>
              </a:rPr>
              <a:t>ее имя и фамилию</a:t>
            </a:r>
            <a:r>
              <a:rPr lang="ru-RU" sz="3400" b="1" dirty="0" smtClean="0">
                <a:solidFill>
                  <a:schemeClr val="bg1"/>
                </a:solidFill>
                <a:latin typeface="Cambria" pitchFamily="18" charset="0"/>
              </a:rPr>
              <a:t>.</a:t>
            </a:r>
          </a:p>
          <a:p>
            <a:pPr lvl="0" algn="ctr"/>
            <a:endParaRPr lang="ru-RU" sz="34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6699FF"/>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500430" cy="830997"/>
          </a:xfrm>
          <a:prstGeom prst="rect">
            <a:avLst/>
          </a:prstGeom>
          <a:solidFill>
            <a:schemeClr val="bg1"/>
          </a:solidFill>
          <a:ln>
            <a:solidFill>
              <a:srgbClr val="6699FF"/>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chemeClr val="tx2">
                    <a:lumMod val="60000"/>
                    <a:lumOff val="40000"/>
                  </a:schemeClr>
                </a:solidFill>
              </a:rPr>
              <a:t>Жертвы пагубной страсти</a:t>
            </a:r>
          </a:p>
        </p:txBody>
      </p:sp>
      <p:pic>
        <p:nvPicPr>
          <p:cNvPr id="31746" name="Picture 2" descr="Картинка 1 из 7212">
            <a:hlinkClick r:id="rId3"/>
          </p:cNvPr>
          <p:cNvPicPr>
            <a:picLocks noChangeAspect="1" noChangeArrowheads="1"/>
          </p:cNvPicPr>
          <p:nvPr/>
        </p:nvPicPr>
        <p:blipFill>
          <a:blip r:embed="rId4" cstate="print"/>
          <a:srcRect/>
          <a:stretch>
            <a:fillRect/>
          </a:stretch>
        </p:blipFill>
        <p:spPr bwMode="auto">
          <a:xfrm>
            <a:off x="214282" y="3586808"/>
            <a:ext cx="2428860" cy="3271192"/>
          </a:xfrm>
          <a:prstGeom prst="rect">
            <a:avLst/>
          </a:prstGeom>
          <a:noFill/>
        </p:spPr>
      </p:pic>
      <p:sp>
        <p:nvSpPr>
          <p:cNvPr id="6" name="Прямоугольник 5"/>
          <p:cNvSpPr/>
          <p:nvPr/>
        </p:nvSpPr>
        <p:spPr>
          <a:xfrm>
            <a:off x="4831615" y="5286388"/>
            <a:ext cx="3743332" cy="707886"/>
          </a:xfrm>
          <a:prstGeom prst="rect">
            <a:avLst/>
          </a:prstGeom>
        </p:spPr>
        <p:txBody>
          <a:bodyPr wrap="none">
            <a:spAutoFit/>
          </a:bodyPr>
          <a:lstStyle/>
          <a:p>
            <a:pPr lvl="0" algn="r"/>
            <a:r>
              <a:rPr lang="ru-RU" sz="4000" b="1" i="1" dirty="0" err="1" smtClean="0">
                <a:solidFill>
                  <a:schemeClr val="bg1"/>
                </a:solidFill>
                <a:latin typeface="Cambria" pitchFamily="18" charset="0"/>
              </a:rPr>
              <a:t>Мерлин</a:t>
            </a:r>
            <a:r>
              <a:rPr lang="ru-RU" sz="4000" b="1" i="1" dirty="0" smtClean="0">
                <a:solidFill>
                  <a:schemeClr val="bg1"/>
                </a:solidFill>
                <a:latin typeface="Cambria" pitchFamily="18" charset="0"/>
              </a:rPr>
              <a:t> Монро</a:t>
            </a: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1746"/>
                                        </p:tgtEl>
                                        <p:attrNameLst>
                                          <p:attrName>style.visibility</p:attrName>
                                        </p:attrNameLst>
                                      </p:cBhvr>
                                      <p:to>
                                        <p:strVal val="visible"/>
                                      </p:to>
                                    </p:set>
                                    <p:anim calcmode="lin" valueType="num">
                                      <p:cBhvr>
                                        <p:cTn id="26" dur="1000" fill="hold"/>
                                        <p:tgtEl>
                                          <p:spTgt spid="31746"/>
                                        </p:tgtEl>
                                        <p:attrNameLst>
                                          <p:attrName>ppt_w</p:attrName>
                                        </p:attrNameLst>
                                      </p:cBhvr>
                                      <p:tavLst>
                                        <p:tav tm="0">
                                          <p:val>
                                            <p:fltVal val="0"/>
                                          </p:val>
                                        </p:tav>
                                        <p:tav tm="100000">
                                          <p:val>
                                            <p:strVal val="#ppt_w"/>
                                          </p:val>
                                        </p:tav>
                                      </p:tavLst>
                                    </p:anim>
                                    <p:anim calcmode="lin" valueType="num">
                                      <p:cBhvr>
                                        <p:cTn id="27" dur="1000" fill="hold"/>
                                        <p:tgtEl>
                                          <p:spTgt spid="31746"/>
                                        </p:tgtEl>
                                        <p:attrNameLst>
                                          <p:attrName>ppt_h</p:attrName>
                                        </p:attrNameLst>
                                      </p:cBhvr>
                                      <p:tavLst>
                                        <p:tav tm="0">
                                          <p:val>
                                            <p:fltVal val="0"/>
                                          </p:val>
                                        </p:tav>
                                        <p:tav tm="100000">
                                          <p:val>
                                            <p:strVal val="#ppt_h"/>
                                          </p:val>
                                        </p:tav>
                                      </p:tavLst>
                                    </p:anim>
                                    <p:animEffect transition="in" filter="fade">
                                      <p:cBhvr>
                                        <p:cTn id="28" dur="1000"/>
                                        <p:tgtEl>
                                          <p:spTgt spid="31746"/>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85723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3000" b="1" dirty="0">
                <a:solidFill>
                  <a:schemeClr val="bg1"/>
                </a:solidFill>
                <a:latin typeface="Cambria" pitchFamily="18" charset="0"/>
              </a:rPr>
              <a:t>Этого американского певца называют «Королем рок-н-ролла». Его песни пользовались огромной популярностью не только в США, но и во всем мире. Наглотавшись </a:t>
            </a:r>
            <a:r>
              <a:rPr lang="ru-RU" sz="3000" b="1" dirty="0" smtClean="0">
                <a:solidFill>
                  <a:schemeClr val="bg1"/>
                </a:solidFill>
                <a:latin typeface="Cambria" pitchFamily="18" charset="0"/>
              </a:rPr>
              <a:t>«колес» </a:t>
            </a:r>
            <a:r>
              <a:rPr lang="ru-RU" sz="3000" b="1" dirty="0">
                <a:solidFill>
                  <a:schemeClr val="bg1"/>
                </a:solidFill>
                <a:latin typeface="Cambria" pitchFamily="18" charset="0"/>
              </a:rPr>
              <a:t>и закрывшись в своем замке, он   стрелял   по   телевизорам.    Погиб   от   наркотиков   на   пике популярности. Назовите </a:t>
            </a:r>
            <a:r>
              <a:rPr lang="ru-RU" sz="3000" b="1" dirty="0" smtClean="0">
                <a:solidFill>
                  <a:schemeClr val="bg1"/>
                </a:solidFill>
                <a:latin typeface="Cambria" pitchFamily="18" charset="0"/>
              </a:rPr>
              <a:t>фамилию и имя певца.</a:t>
            </a:r>
          </a:p>
          <a:p>
            <a:pPr lvl="0" algn="ctr"/>
            <a:endParaRPr lang="ru-RU" sz="30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6699FF"/>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500430" cy="830997"/>
          </a:xfrm>
          <a:prstGeom prst="rect">
            <a:avLst/>
          </a:prstGeom>
          <a:solidFill>
            <a:schemeClr val="bg1"/>
          </a:solidFill>
          <a:ln>
            <a:solidFill>
              <a:srgbClr val="6699FF"/>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chemeClr val="tx2">
                    <a:lumMod val="60000"/>
                    <a:lumOff val="40000"/>
                  </a:schemeClr>
                </a:solidFill>
              </a:rPr>
              <a:t>Жертвы пагубной страсти</a:t>
            </a:r>
          </a:p>
        </p:txBody>
      </p:sp>
      <p:pic>
        <p:nvPicPr>
          <p:cNvPr id="33794" name="Picture 2" descr="Картинка 5 из 60330">
            <a:hlinkClick r:id="rId3"/>
          </p:cNvPr>
          <p:cNvPicPr>
            <a:picLocks noChangeAspect="1" noChangeArrowheads="1"/>
          </p:cNvPicPr>
          <p:nvPr/>
        </p:nvPicPr>
        <p:blipFill>
          <a:blip r:embed="rId4" cstate="print"/>
          <a:srcRect/>
          <a:stretch>
            <a:fillRect/>
          </a:stretch>
        </p:blipFill>
        <p:spPr bwMode="auto">
          <a:xfrm>
            <a:off x="0" y="4143380"/>
            <a:ext cx="3660160" cy="2714620"/>
          </a:xfrm>
          <a:prstGeom prst="rect">
            <a:avLst/>
          </a:prstGeom>
          <a:noFill/>
        </p:spPr>
      </p:pic>
      <p:sp>
        <p:nvSpPr>
          <p:cNvPr id="6" name="Прямоугольник 5"/>
          <p:cNvSpPr/>
          <p:nvPr/>
        </p:nvSpPr>
        <p:spPr>
          <a:xfrm>
            <a:off x="5480760" y="5429264"/>
            <a:ext cx="3445174" cy="707886"/>
          </a:xfrm>
          <a:prstGeom prst="rect">
            <a:avLst/>
          </a:prstGeom>
        </p:spPr>
        <p:txBody>
          <a:bodyPr wrap="none">
            <a:spAutoFit/>
          </a:bodyPr>
          <a:lstStyle/>
          <a:p>
            <a:pPr lvl="0" algn="r"/>
            <a:r>
              <a:rPr lang="ru-RU" sz="4000" b="1" i="1" dirty="0" smtClean="0">
                <a:solidFill>
                  <a:schemeClr val="bg1"/>
                </a:solidFill>
                <a:latin typeface="Cambria" pitchFamily="18" charset="0"/>
              </a:rPr>
              <a:t>Элвис Пресли</a:t>
            </a: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3794"/>
                                        </p:tgtEl>
                                        <p:attrNameLst>
                                          <p:attrName>style.visibility</p:attrName>
                                        </p:attrNameLst>
                                      </p:cBhvr>
                                      <p:to>
                                        <p:strVal val="visible"/>
                                      </p:to>
                                    </p:set>
                                    <p:anim calcmode="lin" valueType="num">
                                      <p:cBhvr>
                                        <p:cTn id="26" dur="1000" fill="hold"/>
                                        <p:tgtEl>
                                          <p:spTgt spid="33794"/>
                                        </p:tgtEl>
                                        <p:attrNameLst>
                                          <p:attrName>ppt_w</p:attrName>
                                        </p:attrNameLst>
                                      </p:cBhvr>
                                      <p:tavLst>
                                        <p:tav tm="0">
                                          <p:val>
                                            <p:fltVal val="0"/>
                                          </p:val>
                                        </p:tav>
                                        <p:tav tm="100000">
                                          <p:val>
                                            <p:strVal val="#ppt_w"/>
                                          </p:val>
                                        </p:tav>
                                      </p:tavLst>
                                    </p:anim>
                                    <p:anim calcmode="lin" valueType="num">
                                      <p:cBhvr>
                                        <p:cTn id="27" dur="1000" fill="hold"/>
                                        <p:tgtEl>
                                          <p:spTgt spid="33794"/>
                                        </p:tgtEl>
                                        <p:attrNameLst>
                                          <p:attrName>ppt_h</p:attrName>
                                        </p:attrNameLst>
                                      </p:cBhvr>
                                      <p:tavLst>
                                        <p:tav tm="0">
                                          <p:val>
                                            <p:fltVal val="0"/>
                                          </p:val>
                                        </p:tav>
                                        <p:tav tm="100000">
                                          <p:val>
                                            <p:strVal val="#ppt_h"/>
                                          </p:val>
                                        </p:tav>
                                      </p:tavLst>
                                    </p:anim>
                                    <p:animEffect transition="in" filter="fade">
                                      <p:cBhvr>
                                        <p:cTn id="28" dur="1000"/>
                                        <p:tgtEl>
                                          <p:spTgt spid="33794"/>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857232"/>
            <a:ext cx="91440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2900" b="1" dirty="0">
                <a:solidFill>
                  <a:schemeClr val="bg1"/>
                </a:solidFill>
                <a:latin typeface="Cambria" pitchFamily="18" charset="0"/>
              </a:rPr>
              <a:t>Этот известный </a:t>
            </a:r>
            <a:r>
              <a:rPr lang="ru-RU" sz="2900" b="1" dirty="0" smtClean="0">
                <a:solidFill>
                  <a:schemeClr val="bg1"/>
                </a:solidFill>
                <a:latin typeface="Cambria" pitchFamily="18" charset="0"/>
              </a:rPr>
              <a:t>врач-терапевт </a:t>
            </a:r>
            <a:r>
              <a:rPr lang="ru-RU" sz="2900" b="1" dirty="0">
                <a:solidFill>
                  <a:schemeClr val="bg1"/>
                </a:solidFill>
                <a:latin typeface="Cambria" pitchFamily="18" charset="0"/>
              </a:rPr>
              <a:t>являлся светилом отечественной медицины </a:t>
            </a:r>
            <a:r>
              <a:rPr lang="en-US" sz="2900" b="1" dirty="0">
                <a:solidFill>
                  <a:schemeClr val="bg1"/>
                </a:solidFill>
                <a:latin typeface="Cambria" pitchFamily="18" charset="0"/>
              </a:rPr>
              <a:t>XIX </a:t>
            </a:r>
            <a:r>
              <a:rPr lang="ru-RU" sz="2900" b="1" dirty="0">
                <a:solidFill>
                  <a:schemeClr val="bg1"/>
                </a:solidFill>
                <a:latin typeface="Cambria" pitchFamily="18" charset="0"/>
              </a:rPr>
              <a:t>века. Опасную болезнь «гепатит» или «желтуху» назвали именем этого доктора, </a:t>
            </a:r>
            <a:r>
              <a:rPr lang="ru-RU" sz="2900" b="1" dirty="0" smtClean="0">
                <a:solidFill>
                  <a:schemeClr val="bg1"/>
                </a:solidFill>
                <a:latin typeface="Cambria" pitchFamily="18" charset="0"/>
              </a:rPr>
              <a:t>Незадолго </a:t>
            </a:r>
            <a:r>
              <a:rPr lang="ru-RU" sz="2900" b="1" dirty="0">
                <a:solidFill>
                  <a:schemeClr val="bg1"/>
                </a:solidFill>
                <a:latin typeface="Cambria" pitchFamily="18" charset="0"/>
              </a:rPr>
              <a:t>до смерти - а умер он в 57 лет - он с горечью говорил, что если бы он не курил, то уверен, прожил бы еще не менее 10-15 лет</a:t>
            </a:r>
            <a:r>
              <a:rPr lang="ru-RU" sz="2900" b="1" dirty="0" smtClean="0">
                <a:solidFill>
                  <a:schemeClr val="bg1"/>
                </a:solidFill>
                <a:latin typeface="Cambria" pitchFamily="18" charset="0"/>
              </a:rPr>
              <a:t>.</a:t>
            </a:r>
          </a:p>
          <a:p>
            <a:pPr lvl="0" algn="ctr"/>
            <a:r>
              <a:rPr lang="ru-RU" sz="2900" b="1" dirty="0">
                <a:solidFill>
                  <a:schemeClr val="bg1"/>
                </a:solidFill>
                <a:latin typeface="Cambria" pitchFamily="18" charset="0"/>
              </a:rPr>
              <a:t> </a:t>
            </a:r>
            <a:r>
              <a:rPr lang="ru-RU" sz="2900" b="1" dirty="0" smtClean="0">
                <a:solidFill>
                  <a:schemeClr val="bg1"/>
                </a:solidFill>
                <a:latin typeface="Cambria" pitchFamily="18" charset="0"/>
              </a:rPr>
              <a:t>                                      </a:t>
            </a:r>
            <a:r>
              <a:rPr lang="ru-RU" sz="2900" b="1" dirty="0">
                <a:solidFill>
                  <a:schemeClr val="bg1"/>
                </a:solidFill>
                <a:latin typeface="Cambria" pitchFamily="18" charset="0"/>
              </a:rPr>
              <a:t>Назовите </a:t>
            </a:r>
            <a:r>
              <a:rPr lang="ru-RU" sz="2900" b="1" dirty="0" smtClean="0">
                <a:solidFill>
                  <a:schemeClr val="bg1"/>
                </a:solidFill>
                <a:latin typeface="Cambria" pitchFamily="18" charset="0"/>
              </a:rPr>
              <a:t>фамилию  </a:t>
            </a:r>
            <a:r>
              <a:rPr lang="ru-RU" sz="2900" b="1" dirty="0">
                <a:solidFill>
                  <a:schemeClr val="bg1"/>
                </a:solidFill>
                <a:latin typeface="Cambria" pitchFamily="18" charset="0"/>
              </a:rPr>
              <a:t>этого врача.</a:t>
            </a:r>
            <a:endParaRPr lang="ru-RU" sz="2900" b="1" dirty="0" smtClean="0">
              <a:solidFill>
                <a:schemeClr val="bg1"/>
              </a:solidFill>
              <a:latin typeface="Cambria" pitchFamily="18" charset="0"/>
            </a:endParaRPr>
          </a:p>
          <a:p>
            <a:pPr lvl="0" algn="r"/>
            <a:endParaRPr lang="ru-RU" sz="2900" b="1" dirty="0" smtClean="0">
              <a:solidFill>
                <a:schemeClr val="bg1"/>
              </a:solidFill>
              <a:latin typeface="Cambria" pitchFamily="18" charset="0"/>
            </a:endParaRPr>
          </a:p>
          <a:p>
            <a:pPr lvl="0" algn="r"/>
            <a:endParaRPr lang="ru-RU" sz="29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6699FF"/>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500430" cy="830997"/>
          </a:xfrm>
          <a:prstGeom prst="rect">
            <a:avLst/>
          </a:prstGeom>
          <a:solidFill>
            <a:schemeClr val="bg1"/>
          </a:solidFill>
          <a:ln>
            <a:solidFill>
              <a:srgbClr val="6699FF"/>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chemeClr val="tx2">
                    <a:lumMod val="60000"/>
                    <a:lumOff val="40000"/>
                  </a:schemeClr>
                </a:solidFill>
              </a:rPr>
              <a:t>Жертвы пагубной страсти</a:t>
            </a:r>
          </a:p>
        </p:txBody>
      </p:sp>
      <p:pic>
        <p:nvPicPr>
          <p:cNvPr id="32770" name="Picture 2" descr="Картинка 10 из 6778">
            <a:hlinkClick r:id="rId3"/>
          </p:cNvPr>
          <p:cNvPicPr>
            <a:picLocks noChangeAspect="1" noChangeArrowheads="1"/>
          </p:cNvPicPr>
          <p:nvPr/>
        </p:nvPicPr>
        <p:blipFill>
          <a:blip r:embed="rId4" cstate="print"/>
          <a:srcRect b="7058"/>
          <a:stretch>
            <a:fillRect/>
          </a:stretch>
        </p:blipFill>
        <p:spPr bwMode="auto">
          <a:xfrm>
            <a:off x="0" y="3704273"/>
            <a:ext cx="2714580" cy="3153727"/>
          </a:xfrm>
          <a:prstGeom prst="rect">
            <a:avLst/>
          </a:prstGeom>
          <a:noFill/>
        </p:spPr>
      </p:pic>
      <p:sp>
        <p:nvSpPr>
          <p:cNvPr id="6" name="Прямоугольник 5"/>
          <p:cNvSpPr/>
          <p:nvPr/>
        </p:nvSpPr>
        <p:spPr>
          <a:xfrm>
            <a:off x="3309326" y="5643578"/>
            <a:ext cx="5834674" cy="646331"/>
          </a:xfrm>
          <a:prstGeom prst="rect">
            <a:avLst/>
          </a:prstGeom>
        </p:spPr>
        <p:txBody>
          <a:bodyPr wrap="none">
            <a:spAutoFit/>
          </a:bodyPr>
          <a:lstStyle/>
          <a:p>
            <a:pPr lvl="0" algn="r"/>
            <a:r>
              <a:rPr lang="ru-RU" sz="3600" b="1" i="1" dirty="0" smtClean="0">
                <a:solidFill>
                  <a:schemeClr val="bg1"/>
                </a:solidFill>
                <a:latin typeface="Cambria" pitchFamily="18" charset="0"/>
              </a:rPr>
              <a:t>Сергей Петрович Боткин</a:t>
            </a: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2770"/>
                                        </p:tgtEl>
                                        <p:attrNameLst>
                                          <p:attrName>style.visibility</p:attrName>
                                        </p:attrNameLst>
                                      </p:cBhvr>
                                      <p:to>
                                        <p:strVal val="visible"/>
                                      </p:to>
                                    </p:set>
                                    <p:anim calcmode="lin" valueType="num">
                                      <p:cBhvr>
                                        <p:cTn id="26" dur="1000" fill="hold"/>
                                        <p:tgtEl>
                                          <p:spTgt spid="32770"/>
                                        </p:tgtEl>
                                        <p:attrNameLst>
                                          <p:attrName>ppt_w</p:attrName>
                                        </p:attrNameLst>
                                      </p:cBhvr>
                                      <p:tavLst>
                                        <p:tav tm="0">
                                          <p:val>
                                            <p:fltVal val="0"/>
                                          </p:val>
                                        </p:tav>
                                        <p:tav tm="100000">
                                          <p:val>
                                            <p:strVal val="#ppt_w"/>
                                          </p:val>
                                        </p:tav>
                                      </p:tavLst>
                                    </p:anim>
                                    <p:anim calcmode="lin" valueType="num">
                                      <p:cBhvr>
                                        <p:cTn id="27" dur="1000" fill="hold"/>
                                        <p:tgtEl>
                                          <p:spTgt spid="32770"/>
                                        </p:tgtEl>
                                        <p:attrNameLst>
                                          <p:attrName>ppt_h</p:attrName>
                                        </p:attrNameLst>
                                      </p:cBhvr>
                                      <p:tavLst>
                                        <p:tav tm="0">
                                          <p:val>
                                            <p:fltVal val="0"/>
                                          </p:val>
                                        </p:tav>
                                        <p:tav tm="100000">
                                          <p:val>
                                            <p:strVal val="#ppt_h"/>
                                          </p:val>
                                        </p:tav>
                                      </p:tavLst>
                                    </p:anim>
                                    <p:animEffect transition="in" filter="fade">
                                      <p:cBhvr>
                                        <p:cTn id="28" dur="1000"/>
                                        <p:tgtEl>
                                          <p:spTgt spid="32770"/>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85723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4000" b="1" dirty="0">
                <a:solidFill>
                  <a:schemeClr val="bg1"/>
                </a:solidFill>
                <a:latin typeface="Cambria" pitchFamily="18" charset="0"/>
              </a:rPr>
              <a:t>Кто из известных русских писателей, наш земляк, сказал такую фразу: «Редкий вор, убийца совершает свое дело трезвым</a:t>
            </a:r>
            <a:r>
              <a:rPr lang="ru-RU" sz="4000" b="1" dirty="0" smtClean="0">
                <a:solidFill>
                  <a:schemeClr val="bg1"/>
                </a:solidFill>
                <a:latin typeface="Cambria" pitchFamily="18" charset="0"/>
              </a:rPr>
              <a:t>»?</a:t>
            </a:r>
          </a:p>
          <a:p>
            <a:pPr lvl="0" algn="ctr"/>
            <a:endParaRPr lang="ru-RU" sz="4000" b="1" dirty="0">
              <a:solidFill>
                <a:schemeClr val="bg1"/>
              </a:solidFill>
              <a:latin typeface="Cambria" pitchFamily="18" charset="0"/>
            </a:endParaRPr>
          </a:p>
          <a:p>
            <a:pPr lvl="0" algn="ctr"/>
            <a:endParaRPr lang="ru-RU"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830997"/>
          </a:xfrm>
          <a:prstGeom prst="rect">
            <a:avLst/>
          </a:prstGeom>
          <a:solidFill>
            <a:schemeClr val="bg1"/>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00B050"/>
                </a:solidFill>
              </a:rPr>
              <a:t>Знаменитости о вредных привычках</a:t>
            </a:r>
          </a:p>
        </p:txBody>
      </p:sp>
      <p:pic>
        <p:nvPicPr>
          <p:cNvPr id="34818" name="Picture 2" descr="Картинка 2 из 41085">
            <a:hlinkClick r:id="rId3"/>
          </p:cNvPr>
          <p:cNvPicPr>
            <a:picLocks noChangeAspect="1" noChangeArrowheads="1"/>
          </p:cNvPicPr>
          <p:nvPr/>
        </p:nvPicPr>
        <p:blipFill>
          <a:blip r:embed="rId4" cstate="print"/>
          <a:srcRect/>
          <a:stretch>
            <a:fillRect/>
          </a:stretch>
        </p:blipFill>
        <p:spPr bwMode="auto">
          <a:xfrm>
            <a:off x="253364" y="3429000"/>
            <a:ext cx="2280285" cy="3429000"/>
          </a:xfrm>
          <a:prstGeom prst="rect">
            <a:avLst/>
          </a:prstGeom>
          <a:noFill/>
        </p:spPr>
      </p:pic>
      <p:sp>
        <p:nvSpPr>
          <p:cNvPr id="6" name="Прямоугольник 5"/>
          <p:cNvSpPr/>
          <p:nvPr/>
        </p:nvSpPr>
        <p:spPr>
          <a:xfrm>
            <a:off x="3015692" y="5143512"/>
            <a:ext cx="5748112" cy="646331"/>
          </a:xfrm>
          <a:prstGeom prst="rect">
            <a:avLst/>
          </a:prstGeom>
        </p:spPr>
        <p:txBody>
          <a:bodyPr wrap="none">
            <a:spAutoFit/>
          </a:bodyPr>
          <a:lstStyle/>
          <a:p>
            <a:pPr lvl="0" algn="r"/>
            <a:r>
              <a:rPr lang="ru-RU" sz="3600" b="1" i="1" dirty="0" smtClean="0">
                <a:solidFill>
                  <a:schemeClr val="bg1"/>
                </a:solidFill>
                <a:latin typeface="Cambria" pitchFamily="18" charset="0"/>
              </a:rPr>
              <a:t>Лев Николаевич Толстой</a:t>
            </a:r>
            <a:endParaRPr lang="ru-RU" sz="3200" b="1" i="1" dirty="0" smtClean="0">
              <a:solidFill>
                <a:schemeClr val="bg1"/>
              </a:solidFill>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4818"/>
                                        </p:tgtEl>
                                        <p:attrNameLst>
                                          <p:attrName>style.visibility</p:attrName>
                                        </p:attrNameLst>
                                      </p:cBhvr>
                                      <p:to>
                                        <p:strVal val="visible"/>
                                      </p:to>
                                    </p:set>
                                    <p:anim calcmode="lin" valueType="num">
                                      <p:cBhvr>
                                        <p:cTn id="26" dur="1000" fill="hold"/>
                                        <p:tgtEl>
                                          <p:spTgt spid="34818"/>
                                        </p:tgtEl>
                                        <p:attrNameLst>
                                          <p:attrName>ppt_w</p:attrName>
                                        </p:attrNameLst>
                                      </p:cBhvr>
                                      <p:tavLst>
                                        <p:tav tm="0">
                                          <p:val>
                                            <p:fltVal val="0"/>
                                          </p:val>
                                        </p:tav>
                                        <p:tav tm="100000">
                                          <p:val>
                                            <p:strVal val="#ppt_w"/>
                                          </p:val>
                                        </p:tav>
                                      </p:tavLst>
                                    </p:anim>
                                    <p:anim calcmode="lin" valueType="num">
                                      <p:cBhvr>
                                        <p:cTn id="27" dur="1000" fill="hold"/>
                                        <p:tgtEl>
                                          <p:spTgt spid="34818"/>
                                        </p:tgtEl>
                                        <p:attrNameLst>
                                          <p:attrName>ppt_h</p:attrName>
                                        </p:attrNameLst>
                                      </p:cBhvr>
                                      <p:tavLst>
                                        <p:tav tm="0">
                                          <p:val>
                                            <p:fltVal val="0"/>
                                          </p:val>
                                        </p:tav>
                                        <p:tav tm="100000">
                                          <p:val>
                                            <p:strVal val="#ppt_h"/>
                                          </p:val>
                                        </p:tav>
                                      </p:tavLst>
                                    </p:anim>
                                    <p:animEffect transition="in" filter="fade">
                                      <p:cBhvr>
                                        <p:cTn id="28" dur="1000"/>
                                        <p:tgtEl>
                                          <p:spTgt spid="34818"/>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1000110"/>
          <a:ext cx="8644000" cy="5572160"/>
        </p:xfrm>
        <a:graphic>
          <a:graphicData uri="http://schemas.openxmlformats.org/drawingml/2006/table">
            <a:tbl>
              <a:tblPr firstRow="1" bandRow="1">
                <a:tableStyleId>{D7AC3CCA-C797-4891-BE02-D94E43425B78}</a:tableStyleId>
              </a:tblPr>
              <a:tblGrid>
                <a:gridCol w="4286280"/>
                <a:gridCol w="1428760"/>
                <a:gridCol w="1500198"/>
                <a:gridCol w="1428762"/>
              </a:tblGrid>
              <a:tr h="1114432">
                <a:tc>
                  <a:txBody>
                    <a:bodyPr/>
                    <a:lstStyle/>
                    <a:p>
                      <a:r>
                        <a:rPr lang="ru-RU" sz="3200" b="0" kern="1200" dirty="0" smtClean="0"/>
                        <a:t>Здоровый образ жизни</a:t>
                      </a:r>
                      <a:endParaRPr lang="ru-RU" sz="3200" b="0" dirty="0">
                        <a:solidFill>
                          <a:schemeClr val="tx1"/>
                        </a:solidFill>
                      </a:endParaRPr>
                    </a:p>
                  </a:txBody>
                  <a:tcPr/>
                </a:tc>
                <a:tc>
                  <a:txBody>
                    <a:bodyPr/>
                    <a:lstStyle/>
                    <a:p>
                      <a:pPr algn="ctr"/>
                      <a:r>
                        <a:rPr lang="ru-RU" sz="3200" b="0" dirty="0" smtClean="0">
                          <a:hlinkClick r:id="rId2" action="ppaction://hlinksldjump"/>
                        </a:rPr>
                        <a:t>10</a:t>
                      </a:r>
                      <a:endParaRPr lang="ru-RU" sz="3200" b="0" dirty="0">
                        <a:solidFill>
                          <a:schemeClr val="tx1"/>
                        </a:solidFill>
                      </a:endParaRPr>
                    </a:p>
                  </a:txBody>
                  <a:tcPr/>
                </a:tc>
                <a:tc>
                  <a:txBody>
                    <a:bodyPr/>
                    <a:lstStyle/>
                    <a:p>
                      <a:pPr algn="ctr"/>
                      <a:r>
                        <a:rPr lang="ru-RU" sz="3200" b="0" dirty="0" smtClean="0">
                          <a:hlinkClick r:id="rId3" action="ppaction://hlinksldjump"/>
                        </a:rPr>
                        <a:t>20</a:t>
                      </a:r>
                      <a:endParaRPr lang="ru-RU" sz="3200" b="0" dirty="0">
                        <a:solidFill>
                          <a:schemeClr val="tx1"/>
                        </a:solidFill>
                      </a:endParaRPr>
                    </a:p>
                  </a:txBody>
                  <a:tcPr/>
                </a:tc>
                <a:tc>
                  <a:txBody>
                    <a:bodyPr/>
                    <a:lstStyle/>
                    <a:p>
                      <a:pPr algn="ctr"/>
                      <a:r>
                        <a:rPr lang="ru-RU" sz="3200" b="0" dirty="0" smtClean="0">
                          <a:hlinkClick r:id="rId4" action="ppaction://hlinksldjump"/>
                        </a:rPr>
                        <a:t>30</a:t>
                      </a:r>
                      <a:endParaRPr lang="ru-RU" sz="3200" b="0" dirty="0">
                        <a:solidFill>
                          <a:schemeClr val="tx1"/>
                        </a:solidFill>
                      </a:endParaRPr>
                    </a:p>
                  </a:txBody>
                  <a:tcPr/>
                </a:tc>
              </a:tr>
              <a:tr h="1114432">
                <a:tc>
                  <a:txBody>
                    <a:bodyPr/>
                    <a:lstStyle/>
                    <a:p>
                      <a:r>
                        <a:rPr lang="ru-RU" sz="3200" kern="1200" dirty="0" smtClean="0"/>
                        <a:t>Враги здоровья</a:t>
                      </a:r>
                      <a:endParaRPr lang="ru-RU" sz="3200" dirty="0">
                        <a:solidFill>
                          <a:schemeClr val="tx1"/>
                        </a:solidFill>
                      </a:endParaRPr>
                    </a:p>
                  </a:txBody>
                  <a:tcPr/>
                </a:tc>
                <a:tc>
                  <a:txBody>
                    <a:bodyPr/>
                    <a:lstStyle/>
                    <a:p>
                      <a:pPr algn="ctr"/>
                      <a:r>
                        <a:rPr lang="ru-RU" sz="3200" dirty="0" smtClean="0">
                          <a:hlinkClick r:id="rId5" action="ppaction://hlinksldjump"/>
                        </a:rPr>
                        <a:t>10</a:t>
                      </a:r>
                      <a:endParaRPr lang="ru-RU" sz="3200" dirty="0">
                        <a:solidFill>
                          <a:schemeClr val="tx1"/>
                        </a:solidFill>
                      </a:endParaRPr>
                    </a:p>
                  </a:txBody>
                  <a:tcPr/>
                </a:tc>
                <a:tc>
                  <a:txBody>
                    <a:bodyPr/>
                    <a:lstStyle/>
                    <a:p>
                      <a:pPr algn="ctr"/>
                      <a:r>
                        <a:rPr lang="ru-RU" sz="3200" dirty="0" smtClean="0">
                          <a:hlinkClick r:id="rId6" action="ppaction://hlinksldjump"/>
                        </a:rPr>
                        <a:t>20</a:t>
                      </a:r>
                      <a:endParaRPr lang="ru-RU" sz="3200" dirty="0">
                        <a:solidFill>
                          <a:schemeClr val="tx1"/>
                        </a:solidFill>
                      </a:endParaRPr>
                    </a:p>
                  </a:txBody>
                  <a:tcPr/>
                </a:tc>
                <a:tc>
                  <a:txBody>
                    <a:bodyPr/>
                    <a:lstStyle/>
                    <a:p>
                      <a:pPr algn="ctr"/>
                      <a:r>
                        <a:rPr lang="ru-RU" sz="3200" dirty="0" smtClean="0">
                          <a:hlinkClick r:id="rId7" action="ppaction://hlinksldjump"/>
                        </a:rPr>
                        <a:t>30</a:t>
                      </a:r>
                      <a:endParaRPr lang="ru-RU" sz="3200" dirty="0">
                        <a:solidFill>
                          <a:schemeClr val="tx1"/>
                        </a:solidFill>
                      </a:endParaRPr>
                    </a:p>
                  </a:txBody>
                  <a:tcPr/>
                </a:tc>
              </a:tr>
              <a:tr h="1114432">
                <a:tc>
                  <a:txBody>
                    <a:bodyPr/>
                    <a:lstStyle/>
                    <a:p>
                      <a:r>
                        <a:rPr lang="ru-RU" sz="3200" kern="1200" dirty="0" smtClean="0"/>
                        <a:t>Календарь</a:t>
                      </a:r>
                      <a:endParaRPr lang="ru-RU" sz="3200" dirty="0">
                        <a:solidFill>
                          <a:schemeClr val="tx1"/>
                        </a:solidFill>
                      </a:endParaRPr>
                    </a:p>
                  </a:txBody>
                  <a:tcPr/>
                </a:tc>
                <a:tc>
                  <a:txBody>
                    <a:bodyPr/>
                    <a:lstStyle/>
                    <a:p>
                      <a:pPr algn="ctr"/>
                      <a:r>
                        <a:rPr lang="ru-RU" sz="3200" dirty="0" smtClean="0">
                          <a:hlinkClick r:id="rId8" action="ppaction://hlinksldjump"/>
                        </a:rPr>
                        <a:t>10</a:t>
                      </a:r>
                      <a:endParaRPr lang="ru-RU" sz="3200" dirty="0">
                        <a:solidFill>
                          <a:schemeClr val="tx1"/>
                        </a:solidFill>
                      </a:endParaRPr>
                    </a:p>
                  </a:txBody>
                  <a:tcPr/>
                </a:tc>
                <a:tc>
                  <a:txBody>
                    <a:bodyPr/>
                    <a:lstStyle/>
                    <a:p>
                      <a:pPr algn="ctr"/>
                      <a:r>
                        <a:rPr lang="ru-RU" sz="3200" dirty="0" smtClean="0">
                          <a:hlinkClick r:id="rId9" action="ppaction://hlinksldjump"/>
                        </a:rPr>
                        <a:t>20</a:t>
                      </a:r>
                      <a:endParaRPr lang="ru-RU" sz="3200" dirty="0">
                        <a:solidFill>
                          <a:schemeClr val="tx1"/>
                        </a:solidFill>
                      </a:endParaRPr>
                    </a:p>
                  </a:txBody>
                  <a:tcPr/>
                </a:tc>
                <a:tc>
                  <a:txBody>
                    <a:bodyPr/>
                    <a:lstStyle/>
                    <a:p>
                      <a:pPr algn="ctr"/>
                      <a:r>
                        <a:rPr lang="ru-RU" sz="3200" dirty="0" smtClean="0">
                          <a:hlinkClick r:id="rId10" action="ppaction://hlinksldjump"/>
                        </a:rPr>
                        <a:t>30</a:t>
                      </a:r>
                      <a:endParaRPr lang="ru-RU" sz="3200" dirty="0">
                        <a:solidFill>
                          <a:schemeClr val="tx1"/>
                        </a:solidFill>
                      </a:endParaRPr>
                    </a:p>
                  </a:txBody>
                  <a:tcPr/>
                </a:tc>
              </a:tr>
              <a:tr h="1114432">
                <a:tc>
                  <a:txBody>
                    <a:bodyPr/>
                    <a:lstStyle/>
                    <a:p>
                      <a:r>
                        <a:rPr lang="ru-RU" sz="3200" u="none" kern="1200" dirty="0" smtClean="0"/>
                        <a:t>Биологические активные вещества </a:t>
                      </a:r>
                      <a:endParaRPr lang="ru-RU" sz="3200" b="1" u="none" dirty="0">
                        <a:solidFill>
                          <a:schemeClr val="tx1"/>
                        </a:solidFill>
                      </a:endParaRPr>
                    </a:p>
                  </a:txBody>
                  <a:tcPr/>
                </a:tc>
                <a:tc>
                  <a:txBody>
                    <a:bodyPr/>
                    <a:lstStyle/>
                    <a:p>
                      <a:pPr algn="ctr"/>
                      <a:r>
                        <a:rPr lang="ru-RU" sz="3200" dirty="0" smtClean="0">
                          <a:hlinkClick r:id="rId11" action="ppaction://hlinksldjump"/>
                        </a:rPr>
                        <a:t>10</a:t>
                      </a:r>
                      <a:endParaRPr lang="ru-RU" sz="3200" dirty="0">
                        <a:solidFill>
                          <a:schemeClr val="tx1"/>
                        </a:solidFill>
                      </a:endParaRPr>
                    </a:p>
                  </a:txBody>
                  <a:tcPr/>
                </a:tc>
                <a:tc>
                  <a:txBody>
                    <a:bodyPr/>
                    <a:lstStyle/>
                    <a:p>
                      <a:pPr algn="ctr"/>
                      <a:r>
                        <a:rPr lang="ru-RU" sz="3200" dirty="0" smtClean="0">
                          <a:hlinkClick r:id="rId12" action="ppaction://hlinksldjump"/>
                        </a:rPr>
                        <a:t>20</a:t>
                      </a:r>
                      <a:endParaRPr lang="ru-RU" sz="3200" dirty="0">
                        <a:solidFill>
                          <a:schemeClr val="tx1"/>
                        </a:solidFill>
                      </a:endParaRPr>
                    </a:p>
                  </a:txBody>
                  <a:tcPr/>
                </a:tc>
                <a:tc>
                  <a:txBody>
                    <a:bodyPr/>
                    <a:lstStyle/>
                    <a:p>
                      <a:pPr algn="ctr"/>
                      <a:r>
                        <a:rPr lang="ru-RU" sz="3200" dirty="0" smtClean="0">
                          <a:hlinkClick r:id="rId13" action="ppaction://hlinksldjump"/>
                        </a:rPr>
                        <a:t>30</a:t>
                      </a:r>
                      <a:endParaRPr lang="ru-RU" sz="3200" dirty="0">
                        <a:solidFill>
                          <a:schemeClr val="tx1"/>
                        </a:solidFill>
                      </a:endParaRPr>
                    </a:p>
                  </a:txBody>
                  <a:tcPr/>
                </a:tc>
              </a:tr>
              <a:tr h="1114432">
                <a:tc>
                  <a:txBody>
                    <a:bodyPr/>
                    <a:lstStyle/>
                    <a:p>
                      <a:r>
                        <a:rPr lang="ru-RU" sz="3200" kern="1200" dirty="0" smtClean="0"/>
                        <a:t>Жертвы пагубной страсти</a:t>
                      </a:r>
                      <a:endParaRPr lang="ru-RU" sz="3200" dirty="0">
                        <a:solidFill>
                          <a:schemeClr val="tx1"/>
                        </a:solidFill>
                      </a:endParaRPr>
                    </a:p>
                  </a:txBody>
                  <a:tcPr/>
                </a:tc>
                <a:tc>
                  <a:txBody>
                    <a:bodyPr/>
                    <a:lstStyle/>
                    <a:p>
                      <a:pPr algn="ctr"/>
                      <a:r>
                        <a:rPr lang="ru-RU" sz="3200" dirty="0" smtClean="0">
                          <a:hlinkClick r:id="rId14" action="ppaction://hlinksldjump"/>
                        </a:rPr>
                        <a:t>10</a:t>
                      </a:r>
                      <a:endParaRPr lang="ru-RU" sz="3200" dirty="0">
                        <a:solidFill>
                          <a:schemeClr val="tx1"/>
                        </a:solidFill>
                      </a:endParaRPr>
                    </a:p>
                  </a:txBody>
                  <a:tcPr/>
                </a:tc>
                <a:tc>
                  <a:txBody>
                    <a:bodyPr/>
                    <a:lstStyle/>
                    <a:p>
                      <a:pPr algn="ctr"/>
                      <a:r>
                        <a:rPr lang="ru-RU" sz="3200" dirty="0" smtClean="0">
                          <a:hlinkClick r:id="rId15" action="ppaction://hlinksldjump"/>
                        </a:rPr>
                        <a:t>20</a:t>
                      </a:r>
                      <a:endParaRPr lang="ru-RU" sz="3200" dirty="0">
                        <a:solidFill>
                          <a:schemeClr val="tx1"/>
                        </a:solidFill>
                      </a:endParaRPr>
                    </a:p>
                  </a:txBody>
                  <a:tcPr/>
                </a:tc>
                <a:tc>
                  <a:txBody>
                    <a:bodyPr/>
                    <a:lstStyle/>
                    <a:p>
                      <a:pPr algn="ctr"/>
                      <a:r>
                        <a:rPr lang="ru-RU" sz="3200" dirty="0" smtClean="0">
                          <a:hlinkClick r:id="rId16" action="ppaction://hlinksldjump"/>
                        </a:rPr>
                        <a:t>30</a:t>
                      </a:r>
                      <a:endParaRPr lang="ru-RU" sz="3200" dirty="0">
                        <a:solidFill>
                          <a:schemeClr val="tx1"/>
                        </a:solidFill>
                      </a:endParaRPr>
                    </a:p>
                  </a:txBody>
                  <a:tcPr/>
                </a:tc>
              </a:tr>
            </a:tbl>
          </a:graphicData>
        </a:graphic>
      </p:graphicFrame>
      <p:sp>
        <p:nvSpPr>
          <p:cNvPr id="3" name="TextBox 2"/>
          <p:cNvSpPr txBox="1"/>
          <p:nvPr/>
        </p:nvSpPr>
        <p:spPr>
          <a:xfrm>
            <a:off x="3643306" y="0"/>
            <a:ext cx="2234907" cy="1015663"/>
          </a:xfrm>
          <a:prstGeom prst="rect">
            <a:avLst/>
          </a:prstGeom>
          <a:noFill/>
        </p:spPr>
        <p:txBody>
          <a:bodyPr wrap="none" rtlCol="0">
            <a:spAutoFit/>
          </a:bodyPr>
          <a:lstStyle/>
          <a:p>
            <a:r>
              <a:rPr lang="en-US" sz="6000" b="1" cap="all" dirty="0" smtClean="0">
                <a:solidFill>
                  <a:schemeClr val="bg1"/>
                </a:solidFill>
                <a:latin typeface="Cambria" pitchFamily="18" charset="0"/>
              </a:rPr>
              <a:t>I  </a:t>
            </a:r>
            <a:r>
              <a:rPr lang="ru-RU" sz="6000" b="1" cap="all" dirty="0" smtClean="0">
                <a:solidFill>
                  <a:schemeClr val="bg1"/>
                </a:solidFill>
                <a:latin typeface="Cambria" pitchFamily="18" charset="0"/>
              </a:rPr>
              <a:t>тур</a:t>
            </a:r>
            <a:endParaRPr lang="ru-RU" sz="6000" b="1" cap="all"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4282" y="857232"/>
            <a:ext cx="864399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3200" b="1" dirty="0">
                <a:solidFill>
                  <a:schemeClr val="bg1"/>
                </a:solidFill>
                <a:latin typeface="Cambria" pitchFamily="18" charset="0"/>
              </a:rPr>
              <a:t>Знаменитый древнегреческий философ </a:t>
            </a:r>
            <a:r>
              <a:rPr lang="ru-RU" sz="3200" b="1" dirty="0" smtClean="0">
                <a:solidFill>
                  <a:schemeClr val="bg1"/>
                </a:solidFill>
                <a:latin typeface="Cambria" pitchFamily="18" charset="0"/>
              </a:rPr>
              <a:t>   и </a:t>
            </a:r>
            <a:r>
              <a:rPr lang="ru-RU" sz="3200" b="1" dirty="0">
                <a:solidFill>
                  <a:schemeClr val="bg1"/>
                </a:solidFill>
                <a:latin typeface="Cambria" pitchFamily="18" charset="0"/>
              </a:rPr>
              <a:t>математик, победитель Олимпийских   состязаний   среди   кулачных   бойцов,   доказавший очень    известную    теорему,    названную    его    именем,    сказал: «Пьянство есть упражнение в безумии». Назовите этого известного математика</a:t>
            </a:r>
            <a:r>
              <a:rPr lang="ru-RU" sz="3200" b="1" dirty="0" smtClean="0">
                <a:solidFill>
                  <a:schemeClr val="bg1"/>
                </a:solidFill>
                <a:latin typeface="Cambria" pitchFamily="18" charset="0"/>
              </a:rPr>
              <a:t>.</a:t>
            </a:r>
          </a:p>
          <a:p>
            <a:pPr lvl="0" algn="ctr"/>
            <a:endParaRPr lang="ru-RU" sz="32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830997"/>
          </a:xfrm>
          <a:prstGeom prst="rect">
            <a:avLst/>
          </a:prstGeom>
          <a:solidFill>
            <a:schemeClr val="bg1"/>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00B050"/>
                </a:solidFill>
              </a:rPr>
              <a:t>Знаменитости о вредных привычках</a:t>
            </a:r>
          </a:p>
        </p:txBody>
      </p:sp>
      <p:pic>
        <p:nvPicPr>
          <p:cNvPr id="36868" name="Picture 4" descr="Картинка 12 из 15588">
            <a:hlinkClick r:id="rId3"/>
          </p:cNvPr>
          <p:cNvPicPr>
            <a:picLocks noChangeAspect="1" noChangeArrowheads="1"/>
          </p:cNvPicPr>
          <p:nvPr/>
        </p:nvPicPr>
        <p:blipFill>
          <a:blip r:embed="rId4" cstate="print"/>
          <a:srcRect/>
          <a:stretch>
            <a:fillRect/>
          </a:stretch>
        </p:blipFill>
        <p:spPr bwMode="auto">
          <a:xfrm>
            <a:off x="357158" y="4357694"/>
            <a:ext cx="2081504" cy="2500306"/>
          </a:xfrm>
          <a:prstGeom prst="rect">
            <a:avLst/>
          </a:prstGeom>
          <a:noFill/>
        </p:spPr>
      </p:pic>
      <p:sp>
        <p:nvSpPr>
          <p:cNvPr id="6" name="Прямоугольник 5"/>
          <p:cNvSpPr/>
          <p:nvPr/>
        </p:nvSpPr>
        <p:spPr>
          <a:xfrm>
            <a:off x="6313071" y="5500702"/>
            <a:ext cx="2353529" cy="707886"/>
          </a:xfrm>
          <a:prstGeom prst="rect">
            <a:avLst/>
          </a:prstGeom>
        </p:spPr>
        <p:txBody>
          <a:bodyPr wrap="none">
            <a:spAutoFit/>
          </a:bodyPr>
          <a:lstStyle/>
          <a:p>
            <a:pPr lvl="0" algn="r"/>
            <a:r>
              <a:rPr lang="ru-RU" sz="4000" b="1" i="1" dirty="0" smtClean="0">
                <a:solidFill>
                  <a:schemeClr val="bg1"/>
                </a:solidFill>
                <a:latin typeface="Cambria" pitchFamily="18" charset="0"/>
              </a:rPr>
              <a:t>Пифагор</a:t>
            </a:r>
            <a:endParaRPr lang="ru-RU" sz="3600" b="1" i="1" dirty="0" smtClean="0">
              <a:solidFill>
                <a:schemeClr val="bg1"/>
              </a:solidFill>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6868"/>
                                        </p:tgtEl>
                                        <p:attrNameLst>
                                          <p:attrName>style.visibility</p:attrName>
                                        </p:attrNameLst>
                                      </p:cBhvr>
                                      <p:to>
                                        <p:strVal val="visible"/>
                                      </p:to>
                                    </p:set>
                                    <p:anim calcmode="lin" valueType="num">
                                      <p:cBhvr>
                                        <p:cTn id="26" dur="1000" fill="hold"/>
                                        <p:tgtEl>
                                          <p:spTgt spid="36868"/>
                                        </p:tgtEl>
                                        <p:attrNameLst>
                                          <p:attrName>ppt_w</p:attrName>
                                        </p:attrNameLst>
                                      </p:cBhvr>
                                      <p:tavLst>
                                        <p:tav tm="0">
                                          <p:val>
                                            <p:fltVal val="0"/>
                                          </p:val>
                                        </p:tav>
                                        <p:tav tm="100000">
                                          <p:val>
                                            <p:strVal val="#ppt_w"/>
                                          </p:val>
                                        </p:tav>
                                      </p:tavLst>
                                    </p:anim>
                                    <p:anim calcmode="lin" valueType="num">
                                      <p:cBhvr>
                                        <p:cTn id="27" dur="1000" fill="hold"/>
                                        <p:tgtEl>
                                          <p:spTgt spid="36868"/>
                                        </p:tgtEl>
                                        <p:attrNameLst>
                                          <p:attrName>ppt_h</p:attrName>
                                        </p:attrNameLst>
                                      </p:cBhvr>
                                      <p:tavLst>
                                        <p:tav tm="0">
                                          <p:val>
                                            <p:fltVal val="0"/>
                                          </p:val>
                                        </p:tav>
                                        <p:tav tm="100000">
                                          <p:val>
                                            <p:strVal val="#ppt_h"/>
                                          </p:val>
                                        </p:tav>
                                      </p:tavLst>
                                    </p:anim>
                                    <p:animEffect transition="in" filter="fade">
                                      <p:cBhvr>
                                        <p:cTn id="28" dur="1000"/>
                                        <p:tgtEl>
                                          <p:spTgt spid="36868"/>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071546"/>
            <a:ext cx="9358346"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75000"/>
              </a:lnSpc>
            </a:pPr>
            <a:r>
              <a:rPr lang="ru-RU" sz="3200" b="1" dirty="0">
                <a:solidFill>
                  <a:schemeClr val="bg1"/>
                </a:solidFill>
                <a:latin typeface="Cambria" pitchFamily="18" charset="0"/>
              </a:rPr>
              <a:t>Кто из советских поэтов </a:t>
            </a:r>
            <a:r>
              <a:rPr lang="en-US" sz="3200" b="1" dirty="0">
                <a:solidFill>
                  <a:schemeClr val="bg1"/>
                </a:solidFill>
                <a:latin typeface="Cambria" pitchFamily="18" charset="0"/>
              </a:rPr>
              <a:t>XX </a:t>
            </a:r>
            <a:r>
              <a:rPr lang="ru-RU" sz="3200" b="1" dirty="0">
                <a:solidFill>
                  <a:schemeClr val="bg1"/>
                </a:solidFill>
                <a:latin typeface="Cambria" pitchFamily="18" charset="0"/>
              </a:rPr>
              <a:t>века написал </a:t>
            </a:r>
            <a:r>
              <a:rPr lang="ru-RU" sz="3200" b="1" dirty="0" smtClean="0">
                <a:solidFill>
                  <a:schemeClr val="bg1"/>
                </a:solidFill>
                <a:latin typeface="Cambria" pitchFamily="18" charset="0"/>
              </a:rPr>
              <a:t>стихотворение  </a:t>
            </a:r>
            <a:r>
              <a:rPr lang="ru-RU" sz="3200" b="1" dirty="0">
                <a:solidFill>
                  <a:schemeClr val="bg1"/>
                </a:solidFill>
                <a:latin typeface="Cambria" pitchFamily="18" charset="0"/>
              </a:rPr>
              <a:t>«</a:t>
            </a:r>
            <a:r>
              <a:rPr lang="ru-RU" sz="3200" b="1" dirty="0" smtClean="0">
                <a:solidFill>
                  <a:schemeClr val="bg1"/>
                </a:solidFill>
                <a:latin typeface="Cambria" pitchFamily="18" charset="0"/>
              </a:rPr>
              <a:t>Я  счастлив!»?</a:t>
            </a:r>
            <a:endParaRPr lang="ru-RU" sz="3200" b="1" dirty="0">
              <a:solidFill>
                <a:schemeClr val="bg1"/>
              </a:solidFill>
              <a:latin typeface="Cambria" pitchFamily="18" charset="0"/>
            </a:endParaRPr>
          </a:p>
          <a:p>
            <a:pPr>
              <a:lnSpc>
                <a:spcPct val="75000"/>
              </a:lnSpc>
            </a:pPr>
            <a:r>
              <a:rPr lang="ru-RU" sz="2200" b="1" dirty="0">
                <a:solidFill>
                  <a:schemeClr val="bg1"/>
                </a:solidFill>
                <a:latin typeface="Cambria" pitchFamily="18" charset="0"/>
              </a:rPr>
              <a:t>Я сегодня</a:t>
            </a:r>
          </a:p>
          <a:p>
            <a:pPr>
              <a:lnSpc>
                <a:spcPct val="75000"/>
              </a:lnSpc>
            </a:pPr>
            <a:r>
              <a:rPr lang="ru-RU" sz="2200" b="1" dirty="0" smtClean="0">
                <a:solidFill>
                  <a:schemeClr val="bg1"/>
                </a:solidFill>
                <a:latin typeface="Cambria" pitchFamily="18" charset="0"/>
              </a:rPr>
              <a:t>         дышу </a:t>
            </a:r>
            <a:r>
              <a:rPr lang="ru-RU" sz="2200" b="1" dirty="0">
                <a:solidFill>
                  <a:schemeClr val="bg1"/>
                </a:solidFill>
                <a:latin typeface="Cambria" pitchFamily="18" charset="0"/>
              </a:rPr>
              <a:t>как слон, </a:t>
            </a:r>
          </a:p>
          <a:p>
            <a:pPr>
              <a:lnSpc>
                <a:spcPct val="75000"/>
              </a:lnSpc>
            </a:pPr>
            <a:r>
              <a:rPr lang="ru-RU" sz="2200" b="1" dirty="0">
                <a:solidFill>
                  <a:schemeClr val="bg1"/>
                </a:solidFill>
                <a:latin typeface="Cambria" pitchFamily="18" charset="0"/>
              </a:rPr>
              <a:t>                            Походка моя легка. </a:t>
            </a:r>
          </a:p>
          <a:p>
            <a:pPr>
              <a:lnSpc>
                <a:spcPct val="75000"/>
              </a:lnSpc>
            </a:pPr>
            <a:r>
              <a:rPr lang="ru-RU" sz="2200" b="1" dirty="0">
                <a:solidFill>
                  <a:schemeClr val="bg1"/>
                </a:solidFill>
                <a:latin typeface="Cambria" pitchFamily="18" charset="0"/>
              </a:rPr>
              <a:t>И ночь пронеслась,</a:t>
            </a:r>
          </a:p>
          <a:p>
            <a:pPr>
              <a:lnSpc>
                <a:spcPct val="75000"/>
              </a:lnSpc>
            </a:pPr>
            <a:r>
              <a:rPr lang="ru-RU" sz="2200" b="1" dirty="0" smtClean="0">
                <a:solidFill>
                  <a:schemeClr val="bg1"/>
                </a:solidFill>
                <a:latin typeface="Cambria" pitchFamily="18" charset="0"/>
              </a:rPr>
              <a:t>          как </a:t>
            </a:r>
            <a:r>
              <a:rPr lang="ru-RU" sz="2200" b="1" dirty="0">
                <a:solidFill>
                  <a:schemeClr val="bg1"/>
                </a:solidFill>
                <a:latin typeface="Cambria" pitchFamily="18" charset="0"/>
              </a:rPr>
              <a:t>чудный сон </a:t>
            </a:r>
          </a:p>
          <a:p>
            <a:pPr>
              <a:lnSpc>
                <a:spcPct val="75000"/>
              </a:lnSpc>
            </a:pPr>
            <a:r>
              <a:rPr lang="ru-RU" sz="2200" b="1" dirty="0">
                <a:solidFill>
                  <a:schemeClr val="bg1"/>
                </a:solidFill>
                <a:latin typeface="Cambria" pitchFamily="18" charset="0"/>
              </a:rPr>
              <a:t>                           </a:t>
            </a:r>
            <a:r>
              <a:rPr lang="ru-RU" sz="2200" b="1" dirty="0" smtClean="0">
                <a:solidFill>
                  <a:schemeClr val="bg1"/>
                </a:solidFill>
                <a:latin typeface="Cambria" pitchFamily="18" charset="0"/>
              </a:rPr>
              <a:t>  </a:t>
            </a:r>
            <a:r>
              <a:rPr lang="ru-RU" sz="2200" b="1" dirty="0">
                <a:solidFill>
                  <a:schemeClr val="bg1"/>
                </a:solidFill>
                <a:latin typeface="Cambria" pitchFamily="18" charset="0"/>
              </a:rPr>
              <a:t>Без единого кашля и плевка... </a:t>
            </a:r>
          </a:p>
          <a:p>
            <a:pPr>
              <a:lnSpc>
                <a:spcPct val="75000"/>
              </a:lnSpc>
            </a:pPr>
            <a:r>
              <a:rPr lang="ru-RU" sz="2200" b="1" dirty="0">
                <a:solidFill>
                  <a:schemeClr val="bg1"/>
                </a:solidFill>
                <a:latin typeface="Cambria" pitchFamily="18" charset="0"/>
              </a:rPr>
              <a:t>Я стал определённый</a:t>
            </a:r>
          </a:p>
          <a:p>
            <a:pPr>
              <a:lnSpc>
                <a:spcPct val="75000"/>
              </a:lnSpc>
            </a:pPr>
            <a:r>
              <a:rPr lang="ru-RU" sz="2200" b="1" dirty="0" smtClean="0">
                <a:solidFill>
                  <a:schemeClr val="bg1"/>
                </a:solidFill>
                <a:latin typeface="Cambria" pitchFamily="18" charset="0"/>
              </a:rPr>
              <a:t>          весельчак </a:t>
            </a:r>
            <a:r>
              <a:rPr lang="ru-RU" sz="2200" b="1" dirty="0">
                <a:solidFill>
                  <a:schemeClr val="bg1"/>
                </a:solidFill>
                <a:latin typeface="Cambria" pitchFamily="18" charset="0"/>
              </a:rPr>
              <a:t>и остряк, </a:t>
            </a:r>
          </a:p>
          <a:p>
            <a:pPr>
              <a:lnSpc>
                <a:spcPct val="75000"/>
              </a:lnSpc>
            </a:pPr>
            <a:r>
              <a:rPr lang="ru-RU" sz="2200" b="1" dirty="0">
                <a:solidFill>
                  <a:schemeClr val="bg1"/>
                </a:solidFill>
                <a:latin typeface="Cambria" pitchFamily="18" charset="0"/>
              </a:rPr>
              <a:t>                     </a:t>
            </a:r>
            <a:r>
              <a:rPr lang="ru-RU" sz="2200" b="1" dirty="0" smtClean="0">
                <a:solidFill>
                  <a:schemeClr val="bg1"/>
                </a:solidFill>
                <a:latin typeface="Cambria" pitchFamily="18" charset="0"/>
              </a:rPr>
              <a:t>        Ну</a:t>
            </a:r>
            <a:r>
              <a:rPr lang="ru-RU" sz="2200" b="1" dirty="0">
                <a:solidFill>
                  <a:schemeClr val="bg1"/>
                </a:solidFill>
                <a:latin typeface="Cambria" pitchFamily="18" charset="0"/>
              </a:rPr>
              <a:t>, просто, душа  общества,  </a:t>
            </a:r>
          </a:p>
          <a:p>
            <a:pPr>
              <a:lnSpc>
                <a:spcPct val="75000"/>
              </a:lnSpc>
            </a:pPr>
            <a:r>
              <a:rPr lang="ru-RU" sz="2200" b="1" dirty="0">
                <a:solidFill>
                  <a:schemeClr val="bg1"/>
                </a:solidFill>
                <a:latin typeface="Cambria" pitchFamily="18" charset="0"/>
              </a:rPr>
              <a:t>Я порозовел</a:t>
            </a:r>
          </a:p>
          <a:p>
            <a:pPr>
              <a:lnSpc>
                <a:spcPct val="75000"/>
              </a:lnSpc>
            </a:pPr>
            <a:r>
              <a:rPr lang="ru-RU" sz="2200" b="1" dirty="0" smtClean="0">
                <a:solidFill>
                  <a:schemeClr val="bg1"/>
                </a:solidFill>
                <a:latin typeface="Cambria" pitchFamily="18" charset="0"/>
              </a:rPr>
              <a:t>          и </a:t>
            </a:r>
            <a:r>
              <a:rPr lang="ru-RU" sz="2200" b="1" dirty="0">
                <a:solidFill>
                  <a:schemeClr val="bg1"/>
                </a:solidFill>
                <a:latin typeface="Cambria" pitchFamily="18" charset="0"/>
              </a:rPr>
              <a:t>пополнел в лице </a:t>
            </a:r>
          </a:p>
          <a:p>
            <a:pPr>
              <a:lnSpc>
                <a:spcPct val="75000"/>
              </a:lnSpc>
            </a:pPr>
            <a:r>
              <a:rPr lang="ru-RU" sz="2200" b="1" dirty="0">
                <a:solidFill>
                  <a:schemeClr val="bg1"/>
                </a:solidFill>
                <a:latin typeface="Cambria" pitchFamily="18" charset="0"/>
              </a:rPr>
              <a:t>                    </a:t>
            </a:r>
            <a:r>
              <a:rPr lang="ru-RU" sz="2200" b="1" dirty="0" smtClean="0">
                <a:solidFill>
                  <a:schemeClr val="bg1"/>
                </a:solidFill>
                <a:latin typeface="Cambria" pitchFamily="18" charset="0"/>
              </a:rPr>
              <a:t>         </a:t>
            </a:r>
            <a:r>
              <a:rPr lang="ru-RU" sz="2200" b="1" dirty="0">
                <a:solidFill>
                  <a:schemeClr val="bg1"/>
                </a:solidFill>
                <a:latin typeface="Cambria" pitchFamily="18" charset="0"/>
              </a:rPr>
              <a:t>Забыл и гриппы и кровать. </a:t>
            </a:r>
            <a:endParaRPr lang="ru-RU" sz="2200" b="1" dirty="0" smtClean="0">
              <a:solidFill>
                <a:schemeClr val="bg1"/>
              </a:solidFill>
              <a:latin typeface="Cambria" pitchFamily="18" charset="0"/>
            </a:endParaRPr>
          </a:p>
          <a:p>
            <a:pPr>
              <a:lnSpc>
                <a:spcPct val="75000"/>
              </a:lnSpc>
            </a:pPr>
            <a:r>
              <a:rPr lang="ru-RU" sz="2200" b="1" dirty="0" smtClean="0">
                <a:solidFill>
                  <a:schemeClr val="bg1"/>
                </a:solidFill>
                <a:latin typeface="Cambria" pitchFamily="18" charset="0"/>
              </a:rPr>
              <a:t>Граждане</a:t>
            </a:r>
            <a:r>
              <a:rPr lang="ru-RU" sz="2200" b="1" dirty="0">
                <a:solidFill>
                  <a:schemeClr val="bg1"/>
                </a:solidFill>
                <a:latin typeface="Cambria" pitchFamily="18" charset="0"/>
              </a:rPr>
              <a:t>, вас</a:t>
            </a:r>
          </a:p>
          <a:p>
            <a:pPr>
              <a:lnSpc>
                <a:spcPct val="75000"/>
              </a:lnSpc>
            </a:pPr>
            <a:r>
              <a:rPr lang="ru-RU" sz="2200" b="1" dirty="0" smtClean="0">
                <a:solidFill>
                  <a:schemeClr val="bg1"/>
                </a:solidFill>
                <a:latin typeface="Cambria" pitchFamily="18" charset="0"/>
              </a:rPr>
              <a:t>           интересует </a:t>
            </a:r>
            <a:r>
              <a:rPr lang="ru-RU" sz="2200" b="1" dirty="0">
                <a:solidFill>
                  <a:schemeClr val="bg1"/>
                </a:solidFill>
                <a:latin typeface="Cambria" pitchFamily="18" charset="0"/>
              </a:rPr>
              <a:t>рецепт? </a:t>
            </a:r>
          </a:p>
          <a:p>
            <a:pPr>
              <a:lnSpc>
                <a:spcPct val="75000"/>
              </a:lnSpc>
            </a:pPr>
            <a:r>
              <a:rPr lang="ru-RU" sz="2200" b="1" dirty="0">
                <a:solidFill>
                  <a:schemeClr val="bg1"/>
                </a:solidFill>
                <a:latin typeface="Cambria" pitchFamily="18" charset="0"/>
              </a:rPr>
              <a:t>                  </a:t>
            </a:r>
            <a:r>
              <a:rPr lang="ru-RU" sz="2200" b="1" dirty="0" smtClean="0">
                <a:solidFill>
                  <a:schemeClr val="bg1"/>
                </a:solidFill>
                <a:latin typeface="Cambria" pitchFamily="18" charset="0"/>
              </a:rPr>
              <a:t>           </a:t>
            </a:r>
            <a:r>
              <a:rPr lang="ru-RU" sz="2200" b="1" dirty="0">
                <a:solidFill>
                  <a:schemeClr val="bg1"/>
                </a:solidFill>
                <a:latin typeface="Cambria" pitchFamily="18" charset="0"/>
              </a:rPr>
              <a:t>Открыть? Или не открывать? </a:t>
            </a:r>
            <a:endParaRPr lang="ru-RU" sz="2200" b="1" dirty="0" smtClean="0">
              <a:solidFill>
                <a:schemeClr val="bg1"/>
              </a:solidFill>
              <a:latin typeface="Cambria" pitchFamily="18" charset="0"/>
            </a:endParaRPr>
          </a:p>
          <a:p>
            <a:pPr>
              <a:lnSpc>
                <a:spcPct val="75000"/>
              </a:lnSpc>
            </a:pPr>
            <a:r>
              <a:rPr lang="ru-RU" sz="2200" b="1" dirty="0" smtClean="0">
                <a:solidFill>
                  <a:schemeClr val="bg1"/>
                </a:solidFill>
                <a:latin typeface="Cambria" pitchFamily="18" charset="0"/>
              </a:rPr>
              <a:t>Открыть</a:t>
            </a:r>
            <a:r>
              <a:rPr lang="ru-RU" sz="2200" b="1" dirty="0">
                <a:solidFill>
                  <a:schemeClr val="bg1"/>
                </a:solidFill>
                <a:latin typeface="Cambria" pitchFamily="18" charset="0"/>
              </a:rPr>
              <a:t>! Сообщаю</a:t>
            </a:r>
            <a:r>
              <a:rPr lang="ru-RU" sz="2200" b="1" dirty="0" smtClean="0">
                <a:solidFill>
                  <a:schemeClr val="bg1"/>
                </a:solidFill>
                <a:latin typeface="Cambria" pitchFamily="18" charset="0"/>
              </a:rPr>
              <a:t>: </a:t>
            </a:r>
          </a:p>
          <a:p>
            <a:pPr>
              <a:lnSpc>
                <a:spcPct val="75000"/>
              </a:lnSpc>
            </a:pPr>
            <a:r>
              <a:rPr lang="ru-RU" sz="2200" b="1" dirty="0">
                <a:solidFill>
                  <a:schemeClr val="bg1"/>
                </a:solidFill>
                <a:latin typeface="Cambria" pitchFamily="18" charset="0"/>
              </a:rPr>
              <a:t> </a:t>
            </a:r>
            <a:r>
              <a:rPr lang="ru-RU" sz="2200" b="1" dirty="0" smtClean="0">
                <a:solidFill>
                  <a:schemeClr val="bg1"/>
                </a:solidFill>
                <a:latin typeface="Cambria" pitchFamily="18" charset="0"/>
              </a:rPr>
              <a:t>         граждане</a:t>
            </a:r>
            <a:r>
              <a:rPr lang="ru-RU" sz="2200" b="1" dirty="0">
                <a:solidFill>
                  <a:schemeClr val="bg1"/>
                </a:solidFill>
                <a:latin typeface="Cambria" pitchFamily="18" charset="0"/>
              </a:rPr>
              <a:t>, я </a:t>
            </a:r>
          </a:p>
          <a:p>
            <a:pPr>
              <a:lnSpc>
                <a:spcPct val="75000"/>
              </a:lnSpc>
            </a:pPr>
            <a:r>
              <a:rPr lang="ru-RU" sz="2200" b="1" dirty="0">
                <a:solidFill>
                  <a:schemeClr val="bg1"/>
                </a:solidFill>
                <a:latin typeface="Cambria" pitchFamily="18" charset="0"/>
              </a:rPr>
              <a:t>                            Сегодня бросил </a:t>
            </a:r>
            <a:r>
              <a:rPr lang="ru-RU" sz="2200" b="1" dirty="0" smtClean="0">
                <a:solidFill>
                  <a:schemeClr val="bg1"/>
                </a:solidFill>
                <a:latin typeface="Cambria" pitchFamily="18" charset="0"/>
              </a:rPr>
              <a:t>курить!</a:t>
            </a:r>
          </a:p>
        </p:txBody>
      </p:sp>
      <p:sp>
        <p:nvSpPr>
          <p:cNvPr id="3" name="TextBox 2"/>
          <p:cNvSpPr txBox="1"/>
          <p:nvPr/>
        </p:nvSpPr>
        <p:spPr>
          <a:xfrm>
            <a:off x="4857752" y="0"/>
            <a:ext cx="4286248" cy="1015663"/>
          </a:xfrm>
          <a:prstGeom prst="rect">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830997"/>
          </a:xfrm>
          <a:prstGeom prst="rect">
            <a:avLst/>
          </a:prstGeom>
          <a:solidFill>
            <a:schemeClr val="bg1"/>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00B050"/>
                </a:solidFill>
              </a:rPr>
              <a:t>Знаменитости о вредных привычках</a:t>
            </a:r>
          </a:p>
        </p:txBody>
      </p:sp>
      <p:sp>
        <p:nvSpPr>
          <p:cNvPr id="6" name="TextBox 5"/>
          <p:cNvSpPr txBox="1"/>
          <p:nvPr/>
        </p:nvSpPr>
        <p:spPr>
          <a:xfrm>
            <a:off x="5898624" y="5534561"/>
            <a:ext cx="3245376" cy="1323439"/>
          </a:xfrm>
          <a:prstGeom prst="rect">
            <a:avLst/>
          </a:prstGeom>
          <a:noFill/>
        </p:spPr>
        <p:txBody>
          <a:bodyPr wrap="none" rtlCol="0">
            <a:spAutoFit/>
          </a:bodyPr>
          <a:lstStyle/>
          <a:p>
            <a:pPr algn="ctr"/>
            <a:r>
              <a:rPr lang="ru-RU" sz="4000" b="1" dirty="0" smtClean="0">
                <a:solidFill>
                  <a:schemeClr val="bg1"/>
                </a:solidFill>
                <a:latin typeface="Cambria" pitchFamily="18" charset="0"/>
              </a:rPr>
              <a:t>Владимир </a:t>
            </a:r>
          </a:p>
          <a:p>
            <a:pPr algn="ctr"/>
            <a:r>
              <a:rPr lang="ru-RU" sz="4000" b="1" dirty="0" smtClean="0">
                <a:solidFill>
                  <a:schemeClr val="bg1"/>
                </a:solidFill>
                <a:latin typeface="Cambria" pitchFamily="18" charset="0"/>
              </a:rPr>
              <a:t>Маяковский</a:t>
            </a:r>
            <a:endParaRPr lang="ru-RU" sz="4000" b="1" dirty="0">
              <a:solidFill>
                <a:schemeClr val="bg1"/>
              </a:solidFill>
              <a:latin typeface="Cambria" pitchFamily="18" charset="0"/>
            </a:endParaRPr>
          </a:p>
        </p:txBody>
      </p:sp>
      <p:pic>
        <p:nvPicPr>
          <p:cNvPr id="35844" name="Picture 4" descr="Картинка 6 из 63787">
            <a:hlinkClick r:id="rId4"/>
          </p:cNvPr>
          <p:cNvPicPr>
            <a:picLocks noChangeAspect="1" noChangeArrowheads="1"/>
          </p:cNvPicPr>
          <p:nvPr/>
        </p:nvPicPr>
        <p:blipFill>
          <a:blip r:embed="rId5" cstate="print"/>
          <a:srcRect/>
          <a:stretch>
            <a:fillRect/>
          </a:stretch>
        </p:blipFill>
        <p:spPr bwMode="auto">
          <a:xfrm flipH="1">
            <a:off x="6072198" y="1857364"/>
            <a:ext cx="2847975" cy="3810000"/>
          </a:xfrm>
          <a:prstGeom prst="rect">
            <a:avLst/>
          </a:prstGeom>
          <a:noFill/>
        </p:spPr>
      </p:pic>
      <p:sp>
        <p:nvSpPr>
          <p:cNvPr id="7" name="Стрелка влево 6">
            <a:hlinkClick r:id="rId6" action="ppaction://hlinksldjump"/>
          </p:cNvPr>
          <p:cNvSpPr/>
          <p:nvPr/>
        </p:nvSpPr>
        <p:spPr>
          <a:xfrm>
            <a:off x="0"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5844"/>
                                        </p:tgtEl>
                                        <p:attrNameLst>
                                          <p:attrName>style.visibility</p:attrName>
                                        </p:attrNameLst>
                                      </p:cBhvr>
                                      <p:to>
                                        <p:strVal val="visible"/>
                                      </p:to>
                                    </p:set>
                                    <p:anim calcmode="lin" valueType="num">
                                      <p:cBhvr>
                                        <p:cTn id="26" dur="1000" fill="hold"/>
                                        <p:tgtEl>
                                          <p:spTgt spid="35844"/>
                                        </p:tgtEl>
                                        <p:attrNameLst>
                                          <p:attrName>ppt_w</p:attrName>
                                        </p:attrNameLst>
                                      </p:cBhvr>
                                      <p:tavLst>
                                        <p:tav tm="0">
                                          <p:val>
                                            <p:fltVal val="0"/>
                                          </p:val>
                                        </p:tav>
                                        <p:tav tm="100000">
                                          <p:val>
                                            <p:strVal val="#ppt_w"/>
                                          </p:val>
                                        </p:tav>
                                      </p:tavLst>
                                    </p:anim>
                                    <p:anim calcmode="lin" valueType="num">
                                      <p:cBhvr>
                                        <p:cTn id="27" dur="1000" fill="hold"/>
                                        <p:tgtEl>
                                          <p:spTgt spid="35844"/>
                                        </p:tgtEl>
                                        <p:attrNameLst>
                                          <p:attrName>ppt_h</p:attrName>
                                        </p:attrNameLst>
                                      </p:cBhvr>
                                      <p:tavLst>
                                        <p:tav tm="0">
                                          <p:val>
                                            <p:fltVal val="0"/>
                                          </p:val>
                                        </p:tav>
                                        <p:tav tm="100000">
                                          <p:val>
                                            <p:strVal val="#ppt_h"/>
                                          </p:val>
                                        </p:tav>
                                      </p:tavLst>
                                    </p:anim>
                                    <p:animEffect transition="in" filter="fade">
                                      <p:cBhvr>
                                        <p:cTn id="28" dur="1000"/>
                                        <p:tgtEl>
                                          <p:spTgt spid="35844"/>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071546"/>
            <a:ext cx="91440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75000"/>
              </a:lnSpc>
            </a:pPr>
            <a:r>
              <a:rPr lang="ru-RU" sz="2800" b="1" dirty="0">
                <a:solidFill>
                  <a:schemeClr val="bg1"/>
                </a:solidFill>
                <a:latin typeface="Cambria" pitchFamily="18" charset="0"/>
              </a:rPr>
              <a:t>Закон «Об ограничении курения табака» был принят и подписан президентом Российской Федерации В.В. Путиным 10 июля 2001 года.    Согласно ему «...  требуется, чтобы на каждой упаковке табачных изделий имелись предупредительные надписи о вреде курения табака и информационные надписи о содержании смолы и никотина  в дыме  сигареты.   Не допускается   продажа  табачных изделий лицам моложе 18 лет.   Запрещается розничная продажа табачных изделий и курение ...» Где запрещает курение этот закон</a:t>
            </a:r>
            <a:r>
              <a:rPr lang="ru-RU" sz="2800" b="1" dirty="0" smtClean="0">
                <a:solidFill>
                  <a:schemeClr val="bg1"/>
                </a:solidFill>
                <a:latin typeface="Cambria" pitchFamily="18" charset="0"/>
              </a:rPr>
              <a:t>?</a:t>
            </a:r>
          </a:p>
          <a:p>
            <a:pPr algn="ctr">
              <a:lnSpc>
                <a:spcPct val="75000"/>
              </a:lnSpc>
            </a:pPr>
            <a:endParaRPr lang="ru-RU" sz="28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chemeClr val="accent2">
                    <a:lumMod val="75000"/>
                  </a:schemeClr>
                </a:solidFill>
              </a:rPr>
              <a:t>В рамках </a:t>
            </a:r>
            <a:r>
              <a:rPr lang="ru-RU" sz="2400" b="1" dirty="0" smtClean="0">
                <a:solidFill>
                  <a:schemeClr val="accent2">
                    <a:lumMod val="75000"/>
                  </a:schemeClr>
                </a:solidFill>
              </a:rPr>
              <a:t>закона</a:t>
            </a:r>
          </a:p>
        </p:txBody>
      </p:sp>
      <p:pic>
        <p:nvPicPr>
          <p:cNvPr id="40962" name="Picture 2" descr="Картинка 19 из 26459">
            <a:hlinkClick r:id="rId4"/>
          </p:cNvPr>
          <p:cNvPicPr>
            <a:picLocks noChangeAspect="1" noChangeArrowheads="1"/>
          </p:cNvPicPr>
          <p:nvPr/>
        </p:nvPicPr>
        <p:blipFill>
          <a:blip r:embed="rId5" cstate="print"/>
          <a:srcRect l="16499" t="20492" r="19000" b="13934"/>
          <a:stretch>
            <a:fillRect/>
          </a:stretch>
        </p:blipFill>
        <p:spPr bwMode="auto">
          <a:xfrm>
            <a:off x="0" y="4784661"/>
            <a:ext cx="2786050" cy="2073340"/>
          </a:xfrm>
          <a:prstGeom prst="rect">
            <a:avLst/>
          </a:prstGeom>
          <a:noFill/>
        </p:spPr>
      </p:pic>
      <p:sp>
        <p:nvSpPr>
          <p:cNvPr id="6" name="Прямоугольник 5"/>
          <p:cNvSpPr/>
          <p:nvPr/>
        </p:nvSpPr>
        <p:spPr>
          <a:xfrm>
            <a:off x="3882623" y="5072074"/>
            <a:ext cx="5261377" cy="830997"/>
          </a:xfrm>
          <a:prstGeom prst="rect">
            <a:avLst/>
          </a:prstGeom>
        </p:spPr>
        <p:txBody>
          <a:bodyPr wrap="none">
            <a:spAutoFit/>
          </a:bodyPr>
          <a:lstStyle/>
          <a:p>
            <a:pPr algn="r">
              <a:lnSpc>
                <a:spcPct val="75000"/>
              </a:lnSpc>
            </a:pPr>
            <a:r>
              <a:rPr lang="ru-RU" sz="3200" b="1" i="1" dirty="0" smtClean="0">
                <a:solidFill>
                  <a:schemeClr val="bg1"/>
                </a:solidFill>
                <a:latin typeface="Cambria" pitchFamily="18" charset="0"/>
              </a:rPr>
              <a:t>Курение </a:t>
            </a:r>
          </a:p>
          <a:p>
            <a:pPr algn="r">
              <a:lnSpc>
                <a:spcPct val="75000"/>
              </a:lnSpc>
            </a:pPr>
            <a:r>
              <a:rPr lang="ru-RU" sz="3200" b="1" i="1" dirty="0" smtClean="0">
                <a:solidFill>
                  <a:schemeClr val="bg1"/>
                </a:solidFill>
                <a:latin typeface="Cambria" pitchFamily="18" charset="0"/>
              </a:rPr>
              <a:t>в общественных   местах</a:t>
            </a:r>
            <a:endParaRPr lang="ru-RU" sz="2400" b="1" i="1" dirty="0" smtClean="0">
              <a:solidFill>
                <a:schemeClr val="bg1"/>
              </a:solidFill>
              <a:latin typeface="Cambria" pitchFamily="18" charset="0"/>
            </a:endParaRPr>
          </a:p>
        </p:txBody>
      </p:sp>
      <p:sp>
        <p:nvSpPr>
          <p:cNvPr id="7" name="Стрелка влево 6">
            <a:hlinkClick r:id="rId6"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0962"/>
                                        </p:tgtEl>
                                        <p:attrNameLst>
                                          <p:attrName>style.visibility</p:attrName>
                                        </p:attrNameLst>
                                      </p:cBhvr>
                                      <p:to>
                                        <p:strVal val="visible"/>
                                      </p:to>
                                    </p:set>
                                    <p:anim calcmode="lin" valueType="num">
                                      <p:cBhvr>
                                        <p:cTn id="26" dur="1000" fill="hold"/>
                                        <p:tgtEl>
                                          <p:spTgt spid="40962"/>
                                        </p:tgtEl>
                                        <p:attrNameLst>
                                          <p:attrName>ppt_w</p:attrName>
                                        </p:attrNameLst>
                                      </p:cBhvr>
                                      <p:tavLst>
                                        <p:tav tm="0">
                                          <p:val>
                                            <p:fltVal val="0"/>
                                          </p:val>
                                        </p:tav>
                                        <p:tav tm="100000">
                                          <p:val>
                                            <p:strVal val="#ppt_w"/>
                                          </p:val>
                                        </p:tav>
                                      </p:tavLst>
                                    </p:anim>
                                    <p:anim calcmode="lin" valueType="num">
                                      <p:cBhvr>
                                        <p:cTn id="27" dur="1000" fill="hold"/>
                                        <p:tgtEl>
                                          <p:spTgt spid="40962"/>
                                        </p:tgtEl>
                                        <p:attrNameLst>
                                          <p:attrName>ppt_h</p:attrName>
                                        </p:attrNameLst>
                                      </p:cBhvr>
                                      <p:tavLst>
                                        <p:tav tm="0">
                                          <p:val>
                                            <p:fltVal val="0"/>
                                          </p:val>
                                        </p:tav>
                                        <p:tav tm="100000">
                                          <p:val>
                                            <p:strVal val="#ppt_h"/>
                                          </p:val>
                                        </p:tav>
                                      </p:tavLst>
                                    </p:anim>
                                    <p:animEffect transition="in" filter="fade">
                                      <p:cBhvr>
                                        <p:cTn id="28" dur="1000"/>
                                        <p:tgtEl>
                                          <p:spTgt spid="40962"/>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4282" y="1357298"/>
            <a:ext cx="871543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75000"/>
              </a:lnSpc>
            </a:pPr>
            <a:r>
              <a:rPr lang="ru-RU" sz="4000" b="1" dirty="0">
                <a:solidFill>
                  <a:schemeClr val="bg1"/>
                </a:solidFill>
                <a:latin typeface="Cambria" pitchFamily="18" charset="0"/>
              </a:rPr>
              <a:t>Есть   страна,   в   которой   за   курение   в   общественном   месте наказывают виновного лишением свободы сроком на один год. Назовите эту страну</a:t>
            </a:r>
            <a:r>
              <a:rPr lang="ru-RU" sz="4000" b="1" dirty="0" smtClean="0">
                <a:solidFill>
                  <a:schemeClr val="bg1"/>
                </a:solidFill>
                <a:latin typeface="Cambria" pitchFamily="18" charset="0"/>
              </a:rPr>
              <a:t>.</a:t>
            </a:r>
          </a:p>
          <a:p>
            <a:pPr algn="ctr">
              <a:lnSpc>
                <a:spcPct val="75000"/>
              </a:lnSpc>
            </a:pPr>
            <a:endParaRPr lang="ru-RU" sz="4000" b="1" dirty="0">
              <a:solidFill>
                <a:schemeClr val="bg1"/>
              </a:solidFill>
              <a:latin typeface="Cambria" pitchFamily="18" charset="0"/>
            </a:endParaRPr>
          </a:p>
          <a:p>
            <a:pPr algn="ctr">
              <a:lnSpc>
                <a:spcPct val="75000"/>
              </a:lnSpc>
            </a:pPr>
            <a:endParaRPr lang="ru-RU"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chemeClr val="accent2">
                    <a:lumMod val="75000"/>
                  </a:schemeClr>
                </a:solidFill>
              </a:rPr>
              <a:t>В рамках </a:t>
            </a:r>
            <a:r>
              <a:rPr lang="ru-RU" sz="2400" b="1" dirty="0" smtClean="0">
                <a:solidFill>
                  <a:schemeClr val="accent2">
                    <a:lumMod val="75000"/>
                  </a:schemeClr>
                </a:solidFill>
              </a:rPr>
              <a:t>закона</a:t>
            </a:r>
          </a:p>
        </p:txBody>
      </p:sp>
      <p:pic>
        <p:nvPicPr>
          <p:cNvPr id="45058" name="Picture 2" descr="Картинка 2 из 96000">
            <a:hlinkClick r:id="rId4"/>
          </p:cNvPr>
          <p:cNvPicPr>
            <a:picLocks noChangeAspect="1" noChangeArrowheads="1"/>
          </p:cNvPicPr>
          <p:nvPr/>
        </p:nvPicPr>
        <p:blipFill>
          <a:blip r:embed="rId5" cstate="print"/>
          <a:srcRect/>
          <a:stretch>
            <a:fillRect/>
          </a:stretch>
        </p:blipFill>
        <p:spPr bwMode="auto">
          <a:xfrm>
            <a:off x="642910" y="3786190"/>
            <a:ext cx="3648097" cy="2730940"/>
          </a:xfrm>
          <a:prstGeom prst="rect">
            <a:avLst/>
          </a:prstGeom>
          <a:noFill/>
        </p:spPr>
      </p:pic>
      <p:sp>
        <p:nvSpPr>
          <p:cNvPr id="6" name="Прямоугольник 5"/>
          <p:cNvSpPr/>
          <p:nvPr/>
        </p:nvSpPr>
        <p:spPr>
          <a:xfrm>
            <a:off x="7512318" y="5072074"/>
            <a:ext cx="1334020" cy="555217"/>
          </a:xfrm>
          <a:prstGeom prst="rect">
            <a:avLst/>
          </a:prstGeom>
        </p:spPr>
        <p:txBody>
          <a:bodyPr wrap="none">
            <a:spAutoFit/>
          </a:bodyPr>
          <a:lstStyle/>
          <a:p>
            <a:pPr algn="r">
              <a:lnSpc>
                <a:spcPct val="75000"/>
              </a:lnSpc>
            </a:pPr>
            <a:r>
              <a:rPr lang="ru-RU" sz="4000" b="1" i="1" dirty="0" smtClean="0">
                <a:solidFill>
                  <a:schemeClr val="bg1"/>
                </a:solidFill>
                <a:latin typeface="Cambria" pitchFamily="18" charset="0"/>
              </a:rPr>
              <a:t>США</a:t>
            </a:r>
            <a:endParaRPr lang="ru-RU" sz="3200" b="1" i="1" dirty="0" smtClean="0">
              <a:solidFill>
                <a:schemeClr val="bg1"/>
              </a:solidFill>
              <a:latin typeface="Cambria" pitchFamily="18" charset="0"/>
            </a:endParaRPr>
          </a:p>
        </p:txBody>
      </p:sp>
      <p:sp>
        <p:nvSpPr>
          <p:cNvPr id="7" name="Стрелка влево 6">
            <a:hlinkClick r:id="rId6"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5058"/>
                                        </p:tgtEl>
                                        <p:attrNameLst>
                                          <p:attrName>style.visibility</p:attrName>
                                        </p:attrNameLst>
                                      </p:cBhvr>
                                      <p:to>
                                        <p:strVal val="visible"/>
                                      </p:to>
                                    </p:set>
                                    <p:anim calcmode="lin" valueType="num">
                                      <p:cBhvr>
                                        <p:cTn id="26" dur="1000" fill="hold"/>
                                        <p:tgtEl>
                                          <p:spTgt spid="45058"/>
                                        </p:tgtEl>
                                        <p:attrNameLst>
                                          <p:attrName>ppt_w</p:attrName>
                                        </p:attrNameLst>
                                      </p:cBhvr>
                                      <p:tavLst>
                                        <p:tav tm="0">
                                          <p:val>
                                            <p:fltVal val="0"/>
                                          </p:val>
                                        </p:tav>
                                        <p:tav tm="100000">
                                          <p:val>
                                            <p:strVal val="#ppt_w"/>
                                          </p:val>
                                        </p:tav>
                                      </p:tavLst>
                                    </p:anim>
                                    <p:anim calcmode="lin" valueType="num">
                                      <p:cBhvr>
                                        <p:cTn id="27" dur="1000" fill="hold"/>
                                        <p:tgtEl>
                                          <p:spTgt spid="45058"/>
                                        </p:tgtEl>
                                        <p:attrNameLst>
                                          <p:attrName>ppt_h</p:attrName>
                                        </p:attrNameLst>
                                      </p:cBhvr>
                                      <p:tavLst>
                                        <p:tav tm="0">
                                          <p:val>
                                            <p:fltVal val="0"/>
                                          </p:val>
                                        </p:tav>
                                        <p:tav tm="100000">
                                          <p:val>
                                            <p:strVal val="#ppt_h"/>
                                          </p:val>
                                        </p:tav>
                                      </p:tavLst>
                                    </p:anim>
                                    <p:animEffect transition="in" filter="fade">
                                      <p:cBhvr>
                                        <p:cTn id="28" dur="1000"/>
                                        <p:tgtEl>
                                          <p:spTgt spid="45058"/>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57158" y="1285860"/>
            <a:ext cx="850112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75000"/>
              </a:lnSpc>
            </a:pPr>
            <a:r>
              <a:rPr lang="ru-RU" sz="4000" b="1" dirty="0">
                <a:solidFill>
                  <a:schemeClr val="bg1"/>
                </a:solidFill>
                <a:latin typeface="Cambria" pitchFamily="18" charset="0"/>
              </a:rPr>
              <a:t>Что делали с человеком, уличенным в пьянстве, по закону китайского императора </a:t>
            </a:r>
            <a:r>
              <a:rPr lang="en-US" sz="4000" b="1" dirty="0">
                <a:solidFill>
                  <a:schemeClr val="bg1"/>
                </a:solidFill>
                <a:latin typeface="Cambria" pitchFamily="18" charset="0"/>
              </a:rPr>
              <a:t>By </a:t>
            </a:r>
            <a:r>
              <a:rPr lang="ru-RU" sz="4000" b="1" dirty="0">
                <a:solidFill>
                  <a:schemeClr val="bg1"/>
                </a:solidFill>
                <a:latin typeface="Cambria" pitchFamily="18" charset="0"/>
              </a:rPr>
              <a:t>Вонга в 1220 </a:t>
            </a:r>
            <a:r>
              <a:rPr lang="ru-RU" sz="4000" b="1" dirty="0" smtClean="0">
                <a:solidFill>
                  <a:schemeClr val="bg1"/>
                </a:solidFill>
                <a:latin typeface="Cambria" pitchFamily="18" charset="0"/>
              </a:rPr>
              <a:t>г.?</a:t>
            </a:r>
          </a:p>
          <a:p>
            <a:pPr algn="ctr">
              <a:lnSpc>
                <a:spcPct val="75000"/>
              </a:lnSpc>
            </a:pPr>
            <a:endParaRPr lang="ru-RU" sz="4000" b="1" dirty="0">
              <a:solidFill>
                <a:schemeClr val="bg1"/>
              </a:solidFill>
              <a:latin typeface="Cambria" pitchFamily="18" charset="0"/>
            </a:endParaRPr>
          </a:p>
          <a:p>
            <a:pPr algn="ctr">
              <a:lnSpc>
                <a:spcPct val="75000"/>
              </a:lnSpc>
            </a:pPr>
            <a:endParaRPr lang="ru-RU"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chemeClr val="accent2">
                    <a:lumMod val="75000"/>
                  </a:schemeClr>
                </a:solidFill>
              </a:rPr>
              <a:t>В рамках </a:t>
            </a:r>
            <a:r>
              <a:rPr lang="ru-RU" sz="2400" b="1" dirty="0" smtClean="0">
                <a:solidFill>
                  <a:schemeClr val="accent2">
                    <a:lumMod val="75000"/>
                  </a:schemeClr>
                </a:solidFill>
              </a:rPr>
              <a:t>закона</a:t>
            </a:r>
          </a:p>
        </p:txBody>
      </p:sp>
      <p:pic>
        <p:nvPicPr>
          <p:cNvPr id="43010" name="Picture 2" descr="Картинка 2 из 55">
            <a:hlinkClick r:id="rId4"/>
          </p:cNvPr>
          <p:cNvPicPr>
            <a:picLocks noChangeAspect="1" noChangeArrowheads="1"/>
          </p:cNvPicPr>
          <p:nvPr/>
        </p:nvPicPr>
        <p:blipFill>
          <a:blip r:embed="rId5" cstate="print"/>
          <a:srcRect b="5624"/>
          <a:stretch>
            <a:fillRect/>
          </a:stretch>
        </p:blipFill>
        <p:spPr bwMode="auto">
          <a:xfrm>
            <a:off x="428596" y="3048000"/>
            <a:ext cx="2533650" cy="3595710"/>
          </a:xfrm>
          <a:prstGeom prst="rect">
            <a:avLst/>
          </a:prstGeom>
          <a:noFill/>
        </p:spPr>
      </p:pic>
      <p:sp>
        <p:nvSpPr>
          <p:cNvPr id="6" name="Прямоугольник 5"/>
          <p:cNvSpPr/>
          <p:nvPr/>
        </p:nvSpPr>
        <p:spPr>
          <a:xfrm>
            <a:off x="3786182" y="4286256"/>
            <a:ext cx="5072066" cy="1015663"/>
          </a:xfrm>
          <a:prstGeom prst="rect">
            <a:avLst/>
          </a:prstGeom>
        </p:spPr>
        <p:txBody>
          <a:bodyPr wrap="square">
            <a:spAutoFit/>
          </a:bodyPr>
          <a:lstStyle/>
          <a:p>
            <a:pPr algn="r">
              <a:lnSpc>
                <a:spcPct val="75000"/>
              </a:lnSpc>
            </a:pPr>
            <a:r>
              <a:rPr lang="ru-RU" sz="4000" b="1" i="1" dirty="0" smtClean="0">
                <a:solidFill>
                  <a:schemeClr val="bg1"/>
                </a:solidFill>
                <a:latin typeface="Cambria" pitchFamily="18" charset="0"/>
              </a:rPr>
              <a:t>Приговаривали</a:t>
            </a:r>
          </a:p>
          <a:p>
            <a:pPr algn="r">
              <a:lnSpc>
                <a:spcPct val="75000"/>
              </a:lnSpc>
            </a:pPr>
            <a:r>
              <a:rPr lang="ru-RU" sz="4000" b="1" i="1" dirty="0" smtClean="0">
                <a:solidFill>
                  <a:schemeClr val="bg1"/>
                </a:solidFill>
                <a:latin typeface="Cambria" pitchFamily="18" charset="0"/>
              </a:rPr>
              <a:t>к смертной казни</a:t>
            </a:r>
            <a:endParaRPr lang="ru-RU" sz="3200" b="1" i="1" dirty="0" smtClean="0">
              <a:solidFill>
                <a:schemeClr val="bg1"/>
              </a:solidFill>
              <a:latin typeface="Cambria" pitchFamily="18" charset="0"/>
            </a:endParaRPr>
          </a:p>
        </p:txBody>
      </p:sp>
      <p:sp>
        <p:nvSpPr>
          <p:cNvPr id="7" name="Стрелка влево 6">
            <a:hlinkClick r:id="rId6"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3010"/>
                                        </p:tgtEl>
                                        <p:attrNameLst>
                                          <p:attrName>style.visibility</p:attrName>
                                        </p:attrNameLst>
                                      </p:cBhvr>
                                      <p:to>
                                        <p:strVal val="visible"/>
                                      </p:to>
                                    </p:set>
                                    <p:anim calcmode="lin" valueType="num">
                                      <p:cBhvr>
                                        <p:cTn id="26" dur="1000" fill="hold"/>
                                        <p:tgtEl>
                                          <p:spTgt spid="43010"/>
                                        </p:tgtEl>
                                        <p:attrNameLst>
                                          <p:attrName>ppt_w</p:attrName>
                                        </p:attrNameLst>
                                      </p:cBhvr>
                                      <p:tavLst>
                                        <p:tav tm="0">
                                          <p:val>
                                            <p:fltVal val="0"/>
                                          </p:val>
                                        </p:tav>
                                        <p:tav tm="100000">
                                          <p:val>
                                            <p:strVal val="#ppt_w"/>
                                          </p:val>
                                        </p:tav>
                                      </p:tavLst>
                                    </p:anim>
                                    <p:anim calcmode="lin" valueType="num">
                                      <p:cBhvr>
                                        <p:cTn id="27" dur="1000" fill="hold"/>
                                        <p:tgtEl>
                                          <p:spTgt spid="43010"/>
                                        </p:tgtEl>
                                        <p:attrNameLst>
                                          <p:attrName>ppt_h</p:attrName>
                                        </p:attrNameLst>
                                      </p:cBhvr>
                                      <p:tavLst>
                                        <p:tav tm="0">
                                          <p:val>
                                            <p:fltVal val="0"/>
                                          </p:val>
                                        </p:tav>
                                        <p:tav tm="100000">
                                          <p:val>
                                            <p:strVal val="#ppt_h"/>
                                          </p:val>
                                        </p:tav>
                                      </p:tavLst>
                                    </p:anim>
                                    <p:animEffect transition="in" filter="fade">
                                      <p:cBhvr>
                                        <p:cTn id="28" dur="1000"/>
                                        <p:tgtEl>
                                          <p:spTgt spid="43010"/>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57158" y="1285860"/>
            <a:ext cx="850112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4000" b="1" dirty="0" smtClean="0">
                <a:solidFill>
                  <a:schemeClr val="bg1"/>
                </a:solidFill>
                <a:latin typeface="Cambria" pitchFamily="18" charset="0"/>
              </a:rPr>
              <a:t>Закончите пословицу «Выпил водки на копейку, а дури прибавилось на ...»</a:t>
            </a:r>
            <a:endParaRPr lang="ru-RU" sz="4000" b="1" dirty="0">
              <a:solidFill>
                <a:schemeClr val="bg1"/>
              </a:solidFill>
              <a:latin typeface="Cambria" pitchFamily="18" charset="0"/>
            </a:endParaRPr>
          </a:p>
          <a:p>
            <a:pPr algn="ctr">
              <a:lnSpc>
                <a:spcPct val="75000"/>
              </a:lnSpc>
            </a:pPr>
            <a:endParaRPr lang="ru-RU" sz="4000" b="1" dirty="0" smtClean="0">
              <a:solidFill>
                <a:schemeClr val="bg1"/>
              </a:solidFill>
              <a:latin typeface="Cambria" pitchFamily="18" charset="0"/>
            </a:endParaRPr>
          </a:p>
          <a:p>
            <a:pPr algn="r">
              <a:lnSpc>
                <a:spcPct val="75000"/>
              </a:lnSpc>
            </a:pPr>
            <a:endParaRPr lang="ru-RU" sz="4000" b="1" dirty="0" smtClean="0">
              <a:solidFill>
                <a:schemeClr val="bg1"/>
              </a:solidFill>
              <a:latin typeface="Cambria" pitchFamily="18" charset="0"/>
            </a:endParaRPr>
          </a:p>
          <a:p>
            <a:pPr algn="r">
              <a:lnSpc>
                <a:spcPct val="75000"/>
              </a:lnSpc>
            </a:pPr>
            <a:endParaRPr lang="ru-RU"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tx1">
                    <a:lumMod val="75000"/>
                    <a:lumOff val="25000"/>
                  </a:schemeClr>
                </a:solidFill>
              </a:rPr>
              <a:t>Народная мудрость</a:t>
            </a:r>
            <a:endParaRPr lang="ru-RU" sz="2400" b="1" dirty="0">
              <a:solidFill>
                <a:schemeClr val="tx1">
                  <a:lumMod val="75000"/>
                  <a:lumOff val="25000"/>
                </a:schemeClr>
              </a:solidFill>
            </a:endParaRPr>
          </a:p>
        </p:txBody>
      </p:sp>
      <p:pic>
        <p:nvPicPr>
          <p:cNvPr id="1026" name="Picture 2" descr="C:\Documents and Settings\Admin\Local Settings\Temporary Internet Files\Content.IE5\OLY0M1YC\MC900438380[1].jpg"/>
          <p:cNvPicPr>
            <a:picLocks noChangeAspect="1" noChangeArrowheads="1"/>
          </p:cNvPicPr>
          <p:nvPr/>
        </p:nvPicPr>
        <p:blipFill>
          <a:blip r:embed="rId4" cstate="print"/>
          <a:srcRect/>
          <a:stretch>
            <a:fillRect/>
          </a:stretch>
        </p:blipFill>
        <p:spPr bwMode="auto">
          <a:xfrm>
            <a:off x="571472" y="3571876"/>
            <a:ext cx="3429024" cy="2968555"/>
          </a:xfrm>
          <a:prstGeom prst="rect">
            <a:avLst/>
          </a:prstGeom>
          <a:noFill/>
        </p:spPr>
      </p:pic>
      <p:sp>
        <p:nvSpPr>
          <p:cNvPr id="6" name="Прямоугольник 5"/>
          <p:cNvSpPr/>
          <p:nvPr/>
        </p:nvSpPr>
        <p:spPr>
          <a:xfrm>
            <a:off x="6567317" y="5000636"/>
            <a:ext cx="1864613" cy="555217"/>
          </a:xfrm>
          <a:prstGeom prst="rect">
            <a:avLst/>
          </a:prstGeom>
        </p:spPr>
        <p:txBody>
          <a:bodyPr wrap="none">
            <a:spAutoFit/>
          </a:bodyPr>
          <a:lstStyle/>
          <a:p>
            <a:pPr algn="r">
              <a:lnSpc>
                <a:spcPct val="75000"/>
              </a:lnSpc>
            </a:pPr>
            <a:r>
              <a:rPr lang="ru-RU" sz="4000" b="1" i="1" dirty="0" smtClean="0">
                <a:solidFill>
                  <a:schemeClr val="bg1"/>
                </a:solidFill>
                <a:latin typeface="Cambria" pitchFamily="18" charset="0"/>
              </a:rPr>
              <a:t>Пятак</a:t>
            </a:r>
            <a:endParaRPr lang="ru-RU" sz="3200" b="1" i="1" dirty="0" smtClean="0">
              <a:solidFill>
                <a:schemeClr val="bg1"/>
              </a:solidFill>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fltVal val="0"/>
                                          </p:val>
                                        </p:tav>
                                        <p:tav tm="100000">
                                          <p:val>
                                            <p:strVal val="#ppt_w"/>
                                          </p:val>
                                        </p:tav>
                                      </p:tavLst>
                                    </p:anim>
                                    <p:anim calcmode="lin" valueType="num">
                                      <p:cBhvr>
                                        <p:cTn id="27" dur="1000" fill="hold"/>
                                        <p:tgtEl>
                                          <p:spTgt spid="1026"/>
                                        </p:tgtEl>
                                        <p:attrNameLst>
                                          <p:attrName>ppt_h</p:attrName>
                                        </p:attrNameLst>
                                      </p:cBhvr>
                                      <p:tavLst>
                                        <p:tav tm="0">
                                          <p:val>
                                            <p:fltVal val="0"/>
                                          </p:val>
                                        </p:tav>
                                        <p:tav tm="100000">
                                          <p:val>
                                            <p:strVal val="#ppt_h"/>
                                          </p:val>
                                        </p:tav>
                                      </p:tavLst>
                                    </p:anim>
                                    <p:animEffect transition="in" filter="fade">
                                      <p:cBhvr>
                                        <p:cTn id="28" dur="1000"/>
                                        <p:tgtEl>
                                          <p:spTgt spid="1026"/>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57158" y="1285860"/>
            <a:ext cx="8786842"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4000" b="1" dirty="0" smtClean="0">
                <a:solidFill>
                  <a:schemeClr val="bg1"/>
                </a:solidFill>
                <a:latin typeface="Cambria" pitchFamily="18" charset="0"/>
              </a:rPr>
              <a:t>Закончите пословицу «Курильщик-сам себе ...»</a:t>
            </a:r>
            <a:endParaRPr lang="ru-RU" sz="4000" b="1" dirty="0">
              <a:solidFill>
                <a:schemeClr val="bg1"/>
              </a:solidFill>
              <a:latin typeface="Cambria" pitchFamily="18" charset="0"/>
            </a:endParaRPr>
          </a:p>
          <a:p>
            <a:pPr algn="ctr">
              <a:lnSpc>
                <a:spcPct val="75000"/>
              </a:lnSpc>
            </a:pPr>
            <a:endParaRPr lang="ru-RU" sz="4000" b="1" dirty="0" smtClean="0">
              <a:solidFill>
                <a:schemeClr val="bg1"/>
              </a:solidFill>
              <a:latin typeface="Cambria" pitchFamily="18" charset="0"/>
            </a:endParaRPr>
          </a:p>
          <a:p>
            <a:pPr algn="r">
              <a:lnSpc>
                <a:spcPct val="75000"/>
              </a:lnSpc>
            </a:pPr>
            <a:endParaRPr lang="ru-RU" sz="4000" b="1" dirty="0" smtClean="0">
              <a:solidFill>
                <a:schemeClr val="bg1"/>
              </a:solidFill>
              <a:latin typeface="Cambria" pitchFamily="18" charset="0"/>
            </a:endParaRPr>
          </a:p>
          <a:p>
            <a:pPr algn="r">
              <a:lnSpc>
                <a:spcPct val="75000"/>
              </a:lnSpc>
            </a:pPr>
            <a:endParaRPr lang="ru-RU"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tx1">
                    <a:lumMod val="75000"/>
                    <a:lumOff val="25000"/>
                  </a:schemeClr>
                </a:solidFill>
              </a:rPr>
              <a:t>Народная мудрость</a:t>
            </a:r>
            <a:endParaRPr lang="ru-RU" sz="2400" b="1" dirty="0">
              <a:solidFill>
                <a:schemeClr val="tx1">
                  <a:lumMod val="75000"/>
                  <a:lumOff val="25000"/>
                </a:schemeClr>
              </a:solidFill>
            </a:endParaRPr>
          </a:p>
        </p:txBody>
      </p:sp>
      <p:pic>
        <p:nvPicPr>
          <p:cNvPr id="5122" name="Picture 2" descr="Картинка 11 из 583">
            <a:hlinkClick r:id="rId4"/>
          </p:cNvPr>
          <p:cNvPicPr>
            <a:picLocks noChangeAspect="1" noChangeArrowheads="1"/>
          </p:cNvPicPr>
          <p:nvPr/>
        </p:nvPicPr>
        <p:blipFill>
          <a:blip r:embed="rId5" cstate="print"/>
          <a:srcRect l="8443" t="19182" r="7129" b="29028"/>
          <a:stretch>
            <a:fillRect/>
          </a:stretch>
        </p:blipFill>
        <p:spPr bwMode="auto">
          <a:xfrm>
            <a:off x="214283" y="3357562"/>
            <a:ext cx="5572164" cy="3143272"/>
          </a:xfrm>
          <a:prstGeom prst="rect">
            <a:avLst/>
          </a:prstGeom>
          <a:noFill/>
        </p:spPr>
      </p:pic>
      <p:sp>
        <p:nvSpPr>
          <p:cNvPr id="6" name="Прямоугольник 5"/>
          <p:cNvSpPr/>
          <p:nvPr/>
        </p:nvSpPr>
        <p:spPr>
          <a:xfrm>
            <a:off x="6097429" y="3571876"/>
            <a:ext cx="2852063" cy="508985"/>
          </a:xfrm>
          <a:prstGeom prst="rect">
            <a:avLst/>
          </a:prstGeom>
        </p:spPr>
        <p:txBody>
          <a:bodyPr wrap="none">
            <a:spAutoFit/>
          </a:bodyPr>
          <a:lstStyle/>
          <a:p>
            <a:pPr algn="r">
              <a:lnSpc>
                <a:spcPct val="75000"/>
              </a:lnSpc>
            </a:pPr>
            <a:r>
              <a:rPr lang="ru-RU" sz="3600" b="1" i="1" dirty="0" smtClean="0">
                <a:solidFill>
                  <a:schemeClr val="bg1"/>
                </a:solidFill>
                <a:latin typeface="Cambria" pitchFamily="18" charset="0"/>
              </a:rPr>
              <a:t>Могильщик</a:t>
            </a:r>
          </a:p>
        </p:txBody>
      </p:sp>
      <p:sp>
        <p:nvSpPr>
          <p:cNvPr id="7" name="Стрелка влево 6">
            <a:hlinkClick r:id="rId6"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 calcmode="lin" valueType="num">
                                      <p:cBhvr>
                                        <p:cTn id="26" dur="1000" fill="hold"/>
                                        <p:tgtEl>
                                          <p:spTgt spid="5122"/>
                                        </p:tgtEl>
                                        <p:attrNameLst>
                                          <p:attrName>ppt_w</p:attrName>
                                        </p:attrNameLst>
                                      </p:cBhvr>
                                      <p:tavLst>
                                        <p:tav tm="0">
                                          <p:val>
                                            <p:fltVal val="0"/>
                                          </p:val>
                                        </p:tav>
                                        <p:tav tm="100000">
                                          <p:val>
                                            <p:strVal val="#ppt_w"/>
                                          </p:val>
                                        </p:tav>
                                      </p:tavLst>
                                    </p:anim>
                                    <p:anim calcmode="lin" valueType="num">
                                      <p:cBhvr>
                                        <p:cTn id="27" dur="1000" fill="hold"/>
                                        <p:tgtEl>
                                          <p:spTgt spid="5122"/>
                                        </p:tgtEl>
                                        <p:attrNameLst>
                                          <p:attrName>ppt_h</p:attrName>
                                        </p:attrNameLst>
                                      </p:cBhvr>
                                      <p:tavLst>
                                        <p:tav tm="0">
                                          <p:val>
                                            <p:fltVal val="0"/>
                                          </p:val>
                                        </p:tav>
                                        <p:tav tm="100000">
                                          <p:val>
                                            <p:strVal val="#ppt_h"/>
                                          </p:val>
                                        </p:tav>
                                      </p:tavLst>
                                    </p:anim>
                                    <p:animEffect transition="in" filter="fade">
                                      <p:cBhvr>
                                        <p:cTn id="28" dur="1000"/>
                                        <p:tgtEl>
                                          <p:spTgt spid="5122"/>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071546"/>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75000"/>
              </a:lnSpc>
            </a:pPr>
            <a:r>
              <a:rPr lang="ru-RU" sz="3200" b="1" dirty="0" smtClean="0">
                <a:solidFill>
                  <a:schemeClr val="bg1"/>
                </a:solidFill>
                <a:latin typeface="Cambria" pitchFamily="18" charset="0"/>
              </a:rPr>
              <a:t>О пагубном влиянии курения на ЦНС и органы чувств убедительно сказал немецкий поэт И. Гете: </a:t>
            </a:r>
            <a:r>
              <a:rPr lang="ru-RU" sz="3200" b="1" i="1" dirty="0" smtClean="0">
                <a:solidFill>
                  <a:schemeClr val="bg1"/>
                </a:solidFill>
                <a:latin typeface="Cambria" pitchFamily="18" charset="0"/>
              </a:rPr>
              <a:t>«От курения тупеешь, оно не совместимо с творческой работой». </a:t>
            </a:r>
            <a:r>
              <a:rPr lang="ru-RU" sz="3200" b="1" dirty="0" smtClean="0">
                <a:solidFill>
                  <a:schemeClr val="bg1"/>
                </a:solidFill>
                <a:latin typeface="Cambria" pitchFamily="18" charset="0"/>
              </a:rPr>
              <a:t>Эту точку зрения подтверждает уже много веков бытующая английская пословица: </a:t>
            </a:r>
            <a:r>
              <a:rPr lang="ru-RU" sz="3200" b="1" i="1" dirty="0" smtClean="0">
                <a:solidFill>
                  <a:schemeClr val="bg1"/>
                </a:solidFill>
                <a:latin typeface="Cambria" pitchFamily="18" charset="0"/>
              </a:rPr>
              <a:t>«Курильщик впускает в свои уста врага, который похищает ...». </a:t>
            </a:r>
            <a:r>
              <a:rPr lang="ru-RU" sz="3200" b="1" dirty="0" smtClean="0">
                <a:solidFill>
                  <a:schemeClr val="bg1"/>
                </a:solidFill>
                <a:latin typeface="Cambria" pitchFamily="18" charset="0"/>
              </a:rPr>
              <a:t>Закончите английскую пословицу.</a:t>
            </a:r>
          </a:p>
          <a:p>
            <a:pPr algn="r">
              <a:lnSpc>
                <a:spcPct val="75000"/>
              </a:lnSpc>
            </a:pPr>
            <a:endParaRPr lang="ru-RU" sz="3600" b="1" dirty="0" smtClean="0">
              <a:solidFill>
                <a:schemeClr val="bg1"/>
              </a:solidFill>
              <a:latin typeface="Cambria" pitchFamily="18" charset="0"/>
            </a:endParaRPr>
          </a:p>
          <a:p>
            <a:pPr algn="r">
              <a:lnSpc>
                <a:spcPct val="75000"/>
              </a:lnSpc>
            </a:pPr>
            <a:endParaRPr lang="ru-RU" sz="36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chemeClr val="tx1">
                    <a:lumMod val="75000"/>
                    <a:lumOff val="25000"/>
                  </a:schemeClr>
                </a:solidFill>
              </a:rPr>
              <a:t>Народная мудрость</a:t>
            </a:r>
            <a:endParaRPr lang="ru-RU" sz="2400" b="1" dirty="0">
              <a:solidFill>
                <a:schemeClr val="tx1">
                  <a:lumMod val="75000"/>
                  <a:lumOff val="25000"/>
                </a:schemeClr>
              </a:solidFill>
            </a:endParaRPr>
          </a:p>
        </p:txBody>
      </p:sp>
      <p:pic>
        <p:nvPicPr>
          <p:cNvPr id="3074" name="Picture 2" descr="Картинка 6 из 96000">
            <a:hlinkClick r:id="rId4"/>
          </p:cNvPr>
          <p:cNvPicPr>
            <a:picLocks noChangeAspect="1" noChangeArrowheads="1"/>
          </p:cNvPicPr>
          <p:nvPr/>
        </p:nvPicPr>
        <p:blipFill>
          <a:blip r:embed="rId5" cstate="print"/>
          <a:srcRect/>
          <a:stretch>
            <a:fillRect/>
          </a:stretch>
        </p:blipFill>
        <p:spPr bwMode="auto">
          <a:xfrm>
            <a:off x="357158" y="4429132"/>
            <a:ext cx="3362313" cy="2239439"/>
          </a:xfrm>
          <a:prstGeom prst="rect">
            <a:avLst/>
          </a:prstGeom>
          <a:noFill/>
        </p:spPr>
      </p:pic>
      <p:sp>
        <p:nvSpPr>
          <p:cNvPr id="6" name="Прямоугольник 5"/>
          <p:cNvSpPr/>
          <p:nvPr/>
        </p:nvSpPr>
        <p:spPr>
          <a:xfrm>
            <a:off x="6772444" y="5000636"/>
            <a:ext cx="1709379" cy="555217"/>
          </a:xfrm>
          <a:prstGeom prst="rect">
            <a:avLst/>
          </a:prstGeom>
        </p:spPr>
        <p:txBody>
          <a:bodyPr wrap="none">
            <a:spAutoFit/>
          </a:bodyPr>
          <a:lstStyle/>
          <a:p>
            <a:pPr algn="r">
              <a:lnSpc>
                <a:spcPct val="75000"/>
              </a:lnSpc>
            </a:pPr>
            <a:r>
              <a:rPr lang="ru-RU" sz="4000" b="1" i="1" dirty="0" smtClean="0">
                <a:solidFill>
                  <a:schemeClr val="bg1"/>
                </a:solidFill>
                <a:latin typeface="Cambria" pitchFamily="18" charset="0"/>
              </a:rPr>
              <a:t>Разум</a:t>
            </a:r>
            <a:endParaRPr lang="ru-RU" sz="3200" b="1" i="1" dirty="0" smtClean="0">
              <a:solidFill>
                <a:schemeClr val="bg1"/>
              </a:solidFill>
              <a:latin typeface="Cambria" pitchFamily="18" charset="0"/>
            </a:endParaRPr>
          </a:p>
        </p:txBody>
      </p:sp>
      <p:sp>
        <p:nvSpPr>
          <p:cNvPr id="7" name="Стрелка влево 6">
            <a:hlinkClick r:id="rId6"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1000" fill="hold"/>
                                        <p:tgtEl>
                                          <p:spTgt spid="3074"/>
                                        </p:tgtEl>
                                        <p:attrNameLst>
                                          <p:attrName>ppt_w</p:attrName>
                                        </p:attrNameLst>
                                      </p:cBhvr>
                                      <p:tavLst>
                                        <p:tav tm="0">
                                          <p:val>
                                            <p:fltVal val="0"/>
                                          </p:val>
                                        </p:tav>
                                        <p:tav tm="100000">
                                          <p:val>
                                            <p:strVal val="#ppt_w"/>
                                          </p:val>
                                        </p:tav>
                                      </p:tavLst>
                                    </p:anim>
                                    <p:anim calcmode="lin" valueType="num">
                                      <p:cBhvr>
                                        <p:cTn id="27" dur="1000" fill="hold"/>
                                        <p:tgtEl>
                                          <p:spTgt spid="3074"/>
                                        </p:tgtEl>
                                        <p:attrNameLst>
                                          <p:attrName>ppt_h</p:attrName>
                                        </p:attrNameLst>
                                      </p:cBhvr>
                                      <p:tavLst>
                                        <p:tav tm="0">
                                          <p:val>
                                            <p:fltVal val="0"/>
                                          </p:val>
                                        </p:tav>
                                        <p:tav tm="100000">
                                          <p:val>
                                            <p:strVal val="#ppt_h"/>
                                          </p:val>
                                        </p:tav>
                                      </p:tavLst>
                                    </p:anim>
                                    <p:animEffect transition="in" filter="fade">
                                      <p:cBhvr>
                                        <p:cTn id="28" dur="1000"/>
                                        <p:tgtEl>
                                          <p:spTgt spid="3074"/>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571472" y="1071546"/>
            <a:ext cx="814393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4000" b="1" dirty="0" smtClean="0">
                <a:solidFill>
                  <a:schemeClr val="bg1"/>
                </a:solidFill>
                <a:latin typeface="Cambria" pitchFamily="18" charset="0"/>
              </a:rPr>
              <a:t>Назовите европейского путешественника, который первым увидел курящих людей.</a:t>
            </a:r>
          </a:p>
          <a:p>
            <a:pPr algn="ctr"/>
            <a:endParaRPr lang="ru-RU"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rgbClr val="996633"/>
                </a:solidFill>
              </a:rPr>
              <a:t>Исторические факты</a:t>
            </a:r>
            <a:endParaRPr lang="ru-RU" sz="2400" b="1" dirty="0">
              <a:solidFill>
                <a:srgbClr val="996633"/>
              </a:solidFill>
            </a:endParaRPr>
          </a:p>
        </p:txBody>
      </p:sp>
      <p:pic>
        <p:nvPicPr>
          <p:cNvPr id="50178" name="Picture 2" descr="C:\Documents and Settings\Admin\Local Settings\Temporary Internet Files\Content.IE5\JJE7TEJE\MC900233483[1].wmf"/>
          <p:cNvPicPr>
            <a:picLocks noChangeAspect="1" noChangeArrowheads="1"/>
          </p:cNvPicPr>
          <p:nvPr/>
        </p:nvPicPr>
        <p:blipFill>
          <a:blip r:embed="rId4" cstate="print"/>
          <a:srcRect/>
          <a:stretch>
            <a:fillRect/>
          </a:stretch>
        </p:blipFill>
        <p:spPr bwMode="auto">
          <a:xfrm>
            <a:off x="285720" y="4286256"/>
            <a:ext cx="5072098" cy="2510764"/>
          </a:xfrm>
          <a:prstGeom prst="rect">
            <a:avLst/>
          </a:prstGeom>
          <a:noFill/>
        </p:spPr>
      </p:pic>
      <p:sp>
        <p:nvSpPr>
          <p:cNvPr id="6" name="Прямоугольник 5"/>
          <p:cNvSpPr/>
          <p:nvPr/>
        </p:nvSpPr>
        <p:spPr>
          <a:xfrm>
            <a:off x="3857620" y="3643314"/>
            <a:ext cx="4965783" cy="707886"/>
          </a:xfrm>
          <a:prstGeom prst="rect">
            <a:avLst/>
          </a:prstGeom>
        </p:spPr>
        <p:txBody>
          <a:bodyPr wrap="none">
            <a:spAutoFit/>
          </a:bodyPr>
          <a:lstStyle/>
          <a:p>
            <a:pPr algn="r"/>
            <a:r>
              <a:rPr lang="ru-RU" sz="4000" b="1" i="1" dirty="0" smtClean="0">
                <a:solidFill>
                  <a:schemeClr val="bg1"/>
                </a:solidFill>
                <a:latin typeface="Cambria" pitchFamily="18" charset="0"/>
              </a:rPr>
              <a:t>Христофор Колумб</a:t>
            </a: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0178"/>
                                        </p:tgtEl>
                                        <p:attrNameLst>
                                          <p:attrName>style.visibility</p:attrName>
                                        </p:attrNameLst>
                                      </p:cBhvr>
                                      <p:to>
                                        <p:strVal val="visible"/>
                                      </p:to>
                                    </p:set>
                                    <p:anim calcmode="lin" valueType="num">
                                      <p:cBhvr>
                                        <p:cTn id="26" dur="1000" fill="hold"/>
                                        <p:tgtEl>
                                          <p:spTgt spid="50178"/>
                                        </p:tgtEl>
                                        <p:attrNameLst>
                                          <p:attrName>ppt_w</p:attrName>
                                        </p:attrNameLst>
                                      </p:cBhvr>
                                      <p:tavLst>
                                        <p:tav tm="0">
                                          <p:val>
                                            <p:fltVal val="0"/>
                                          </p:val>
                                        </p:tav>
                                        <p:tav tm="100000">
                                          <p:val>
                                            <p:strVal val="#ppt_w"/>
                                          </p:val>
                                        </p:tav>
                                      </p:tavLst>
                                    </p:anim>
                                    <p:anim calcmode="lin" valueType="num">
                                      <p:cBhvr>
                                        <p:cTn id="27" dur="1000" fill="hold"/>
                                        <p:tgtEl>
                                          <p:spTgt spid="50178"/>
                                        </p:tgtEl>
                                        <p:attrNameLst>
                                          <p:attrName>ppt_h</p:attrName>
                                        </p:attrNameLst>
                                      </p:cBhvr>
                                      <p:tavLst>
                                        <p:tav tm="0">
                                          <p:val>
                                            <p:fltVal val="0"/>
                                          </p:val>
                                        </p:tav>
                                        <p:tav tm="100000">
                                          <p:val>
                                            <p:strVal val="#ppt_h"/>
                                          </p:val>
                                        </p:tav>
                                      </p:tavLst>
                                    </p:anim>
                                    <p:animEffect transition="in" filter="fade">
                                      <p:cBhvr>
                                        <p:cTn id="28" dur="1000"/>
                                        <p:tgtEl>
                                          <p:spTgt spid="50178"/>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071546"/>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75000"/>
              </a:lnSpc>
            </a:pPr>
            <a:r>
              <a:rPr lang="ru-RU" sz="3200" dirty="0" smtClean="0">
                <a:solidFill>
                  <a:schemeClr val="bg1"/>
                </a:solidFill>
                <a:latin typeface="Cambria" pitchFamily="18" charset="0"/>
              </a:rPr>
              <a:t>На территории нашей страны табак стали высевать в 1616 году. В 1633 году царь Михаил Романов издал указ, запрещающий курение и   предусматривающий   жестокие   наказания   нарушителей   -  от палочных ударов и порки кнутом до отрезания носа и ссылки в Сибирь.   Запрет   на   курение  отменил   император,   который   сам пристрастился к курению трубки, будучи в Голландии. Какой же российский император разрешил курение?</a:t>
            </a:r>
          </a:p>
          <a:p>
            <a:pPr algn="ctr">
              <a:lnSpc>
                <a:spcPct val="75000"/>
              </a:lnSpc>
            </a:pPr>
            <a:endParaRPr lang="ru-RU" sz="32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rgbClr val="996633"/>
                </a:solidFill>
              </a:rPr>
              <a:t>Исторические факты</a:t>
            </a:r>
            <a:endParaRPr lang="ru-RU" sz="2400" b="1" dirty="0">
              <a:solidFill>
                <a:srgbClr val="996633"/>
              </a:solidFill>
            </a:endParaRPr>
          </a:p>
        </p:txBody>
      </p:sp>
      <p:pic>
        <p:nvPicPr>
          <p:cNvPr id="51202" name="Picture 2" descr="C:\Documents and Settings\Admin\Local Settings\Temporary Internet Files\Content.IE5\LNURK8SS\MC900426372[1].wmf"/>
          <p:cNvPicPr>
            <a:picLocks noChangeAspect="1" noChangeArrowheads="1"/>
          </p:cNvPicPr>
          <p:nvPr/>
        </p:nvPicPr>
        <p:blipFill>
          <a:blip r:embed="rId4" cstate="print"/>
          <a:srcRect/>
          <a:stretch>
            <a:fillRect/>
          </a:stretch>
        </p:blipFill>
        <p:spPr bwMode="auto">
          <a:xfrm>
            <a:off x="214282" y="4714883"/>
            <a:ext cx="2357454" cy="2079275"/>
          </a:xfrm>
          <a:prstGeom prst="rect">
            <a:avLst/>
          </a:prstGeom>
          <a:noFill/>
        </p:spPr>
      </p:pic>
      <p:sp>
        <p:nvSpPr>
          <p:cNvPr id="6" name="Прямоугольник 5"/>
          <p:cNvSpPr/>
          <p:nvPr/>
        </p:nvSpPr>
        <p:spPr>
          <a:xfrm>
            <a:off x="5204834" y="5429264"/>
            <a:ext cx="3530134" cy="555217"/>
          </a:xfrm>
          <a:prstGeom prst="rect">
            <a:avLst/>
          </a:prstGeom>
        </p:spPr>
        <p:txBody>
          <a:bodyPr wrap="none">
            <a:spAutoFit/>
          </a:bodyPr>
          <a:lstStyle/>
          <a:p>
            <a:pPr algn="r">
              <a:lnSpc>
                <a:spcPct val="75000"/>
              </a:lnSpc>
            </a:pPr>
            <a:r>
              <a:rPr lang="ru-RU" sz="4000" b="1" i="1" dirty="0" smtClean="0">
                <a:solidFill>
                  <a:schemeClr val="bg1"/>
                </a:solidFill>
                <a:latin typeface="Cambria" pitchFamily="18" charset="0"/>
              </a:rPr>
              <a:t>Петр Первый</a:t>
            </a: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1202"/>
                                        </p:tgtEl>
                                        <p:attrNameLst>
                                          <p:attrName>style.visibility</p:attrName>
                                        </p:attrNameLst>
                                      </p:cBhvr>
                                      <p:to>
                                        <p:strVal val="visible"/>
                                      </p:to>
                                    </p:set>
                                    <p:anim calcmode="lin" valueType="num">
                                      <p:cBhvr>
                                        <p:cTn id="26" dur="1000" fill="hold"/>
                                        <p:tgtEl>
                                          <p:spTgt spid="51202"/>
                                        </p:tgtEl>
                                        <p:attrNameLst>
                                          <p:attrName>ppt_w</p:attrName>
                                        </p:attrNameLst>
                                      </p:cBhvr>
                                      <p:tavLst>
                                        <p:tav tm="0">
                                          <p:val>
                                            <p:fltVal val="0"/>
                                          </p:val>
                                        </p:tav>
                                        <p:tav tm="100000">
                                          <p:val>
                                            <p:strVal val="#ppt_w"/>
                                          </p:val>
                                        </p:tav>
                                      </p:tavLst>
                                    </p:anim>
                                    <p:anim calcmode="lin" valueType="num">
                                      <p:cBhvr>
                                        <p:cTn id="27" dur="1000" fill="hold"/>
                                        <p:tgtEl>
                                          <p:spTgt spid="51202"/>
                                        </p:tgtEl>
                                        <p:attrNameLst>
                                          <p:attrName>ppt_h</p:attrName>
                                        </p:attrNameLst>
                                      </p:cBhvr>
                                      <p:tavLst>
                                        <p:tav tm="0">
                                          <p:val>
                                            <p:fltVal val="0"/>
                                          </p:val>
                                        </p:tav>
                                        <p:tav tm="100000">
                                          <p:val>
                                            <p:strVal val="#ppt_h"/>
                                          </p:val>
                                        </p:tav>
                                      </p:tavLst>
                                    </p:anim>
                                    <p:animEffect transition="in" filter="fade">
                                      <p:cBhvr>
                                        <p:cTn id="28" dur="1000"/>
                                        <p:tgtEl>
                                          <p:spTgt spid="51202"/>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1142984"/>
          <a:ext cx="8644000" cy="5500725"/>
        </p:xfrm>
        <a:graphic>
          <a:graphicData uri="http://schemas.openxmlformats.org/drawingml/2006/table">
            <a:tbl>
              <a:tblPr firstRow="1" bandRow="1">
                <a:tableStyleId>{D7AC3CCA-C797-4891-BE02-D94E43425B78}</a:tableStyleId>
              </a:tblPr>
              <a:tblGrid>
                <a:gridCol w="4286280"/>
                <a:gridCol w="1428760"/>
                <a:gridCol w="1500198"/>
                <a:gridCol w="1428762"/>
              </a:tblGrid>
              <a:tr h="1100145">
                <a:tc>
                  <a:txBody>
                    <a:bodyPr/>
                    <a:lstStyle/>
                    <a:p>
                      <a:r>
                        <a:rPr lang="ru-RU" sz="3100" b="0" kern="1200" dirty="0" smtClean="0"/>
                        <a:t>Знаменитости о вредных привычках</a:t>
                      </a:r>
                      <a:endParaRPr lang="ru-RU" sz="3100" b="0" dirty="0"/>
                    </a:p>
                  </a:txBody>
                  <a:tcPr/>
                </a:tc>
                <a:tc>
                  <a:txBody>
                    <a:bodyPr/>
                    <a:lstStyle/>
                    <a:p>
                      <a:pPr algn="ctr"/>
                      <a:r>
                        <a:rPr lang="ru-RU" sz="3100" b="0" dirty="0" smtClean="0">
                          <a:hlinkClick r:id="rId2" action="ppaction://hlinksldjump"/>
                        </a:rPr>
                        <a:t>10</a:t>
                      </a:r>
                      <a:endParaRPr lang="ru-RU" sz="3100" b="0" dirty="0"/>
                    </a:p>
                  </a:txBody>
                  <a:tcPr/>
                </a:tc>
                <a:tc>
                  <a:txBody>
                    <a:bodyPr/>
                    <a:lstStyle/>
                    <a:p>
                      <a:pPr algn="ctr"/>
                      <a:r>
                        <a:rPr lang="ru-RU" sz="3100" b="0" dirty="0" smtClean="0">
                          <a:hlinkClick r:id="rId3" action="ppaction://hlinksldjump"/>
                        </a:rPr>
                        <a:t>20</a:t>
                      </a:r>
                      <a:endParaRPr lang="ru-RU" sz="3100" b="0" dirty="0"/>
                    </a:p>
                  </a:txBody>
                  <a:tcPr/>
                </a:tc>
                <a:tc>
                  <a:txBody>
                    <a:bodyPr/>
                    <a:lstStyle/>
                    <a:p>
                      <a:pPr algn="ctr"/>
                      <a:r>
                        <a:rPr lang="ru-RU" sz="3100" b="0" dirty="0" smtClean="0">
                          <a:hlinkClick r:id="rId4" action="ppaction://hlinksldjump"/>
                        </a:rPr>
                        <a:t>30</a:t>
                      </a:r>
                      <a:endParaRPr lang="ru-RU" sz="3100" b="0" dirty="0"/>
                    </a:p>
                  </a:txBody>
                  <a:tcPr/>
                </a:tc>
              </a:tr>
              <a:tr h="1100145">
                <a:tc>
                  <a:txBody>
                    <a:bodyPr/>
                    <a:lstStyle/>
                    <a:p>
                      <a:r>
                        <a:rPr lang="ru-RU" sz="3100" kern="1200" dirty="0" smtClean="0"/>
                        <a:t>В рамках закона</a:t>
                      </a:r>
                      <a:endParaRPr lang="ru-RU" sz="3100" dirty="0"/>
                    </a:p>
                  </a:txBody>
                  <a:tcPr/>
                </a:tc>
                <a:tc>
                  <a:txBody>
                    <a:bodyPr/>
                    <a:lstStyle/>
                    <a:p>
                      <a:pPr algn="ctr"/>
                      <a:r>
                        <a:rPr lang="ru-RU" sz="3100" dirty="0" smtClean="0">
                          <a:hlinkClick r:id="rId5" action="ppaction://hlinksldjump"/>
                        </a:rPr>
                        <a:t>10</a:t>
                      </a:r>
                      <a:endParaRPr lang="ru-RU" sz="3100" dirty="0"/>
                    </a:p>
                  </a:txBody>
                  <a:tcPr/>
                </a:tc>
                <a:tc>
                  <a:txBody>
                    <a:bodyPr/>
                    <a:lstStyle/>
                    <a:p>
                      <a:pPr algn="ctr"/>
                      <a:r>
                        <a:rPr lang="ru-RU" sz="3100" dirty="0" smtClean="0">
                          <a:hlinkClick r:id="rId6" action="ppaction://hlinksldjump"/>
                        </a:rPr>
                        <a:t>20</a:t>
                      </a:r>
                      <a:endParaRPr lang="ru-RU" sz="3100" dirty="0"/>
                    </a:p>
                  </a:txBody>
                  <a:tcPr/>
                </a:tc>
                <a:tc>
                  <a:txBody>
                    <a:bodyPr/>
                    <a:lstStyle/>
                    <a:p>
                      <a:pPr algn="ctr"/>
                      <a:r>
                        <a:rPr lang="ru-RU" sz="3100" dirty="0" smtClean="0">
                          <a:hlinkClick r:id="rId7" action="ppaction://hlinksldjump"/>
                        </a:rPr>
                        <a:t>30</a:t>
                      </a:r>
                      <a:endParaRPr lang="ru-RU" sz="3100" dirty="0"/>
                    </a:p>
                  </a:txBody>
                  <a:tcPr/>
                </a:tc>
              </a:tr>
              <a:tr h="1100145">
                <a:tc>
                  <a:txBody>
                    <a:bodyPr/>
                    <a:lstStyle/>
                    <a:p>
                      <a:r>
                        <a:rPr lang="ru-RU" sz="3100" kern="1200" dirty="0" smtClean="0"/>
                        <a:t>Народная мудрость</a:t>
                      </a:r>
                      <a:endParaRPr lang="ru-RU" sz="3100" dirty="0"/>
                    </a:p>
                  </a:txBody>
                  <a:tcPr/>
                </a:tc>
                <a:tc>
                  <a:txBody>
                    <a:bodyPr/>
                    <a:lstStyle/>
                    <a:p>
                      <a:pPr algn="ctr"/>
                      <a:r>
                        <a:rPr lang="ru-RU" sz="3100" dirty="0" smtClean="0">
                          <a:hlinkClick r:id="rId8" action="ppaction://hlinksldjump"/>
                        </a:rPr>
                        <a:t>10</a:t>
                      </a:r>
                      <a:endParaRPr lang="ru-RU" sz="3100" dirty="0"/>
                    </a:p>
                  </a:txBody>
                  <a:tcPr/>
                </a:tc>
                <a:tc>
                  <a:txBody>
                    <a:bodyPr/>
                    <a:lstStyle/>
                    <a:p>
                      <a:pPr algn="ctr"/>
                      <a:r>
                        <a:rPr lang="ru-RU" sz="3100" dirty="0" smtClean="0">
                          <a:hlinkClick r:id="rId9" action="ppaction://hlinksldjump"/>
                        </a:rPr>
                        <a:t>20</a:t>
                      </a:r>
                      <a:endParaRPr lang="ru-RU" sz="3100" dirty="0"/>
                    </a:p>
                  </a:txBody>
                  <a:tcPr/>
                </a:tc>
                <a:tc>
                  <a:txBody>
                    <a:bodyPr/>
                    <a:lstStyle/>
                    <a:p>
                      <a:pPr algn="ctr"/>
                      <a:r>
                        <a:rPr lang="ru-RU" sz="3100" dirty="0" smtClean="0">
                          <a:hlinkClick r:id="rId10" action="ppaction://hlinksldjump"/>
                        </a:rPr>
                        <a:t>30</a:t>
                      </a:r>
                      <a:endParaRPr lang="ru-RU" sz="3100" dirty="0"/>
                    </a:p>
                  </a:txBody>
                  <a:tcPr/>
                </a:tc>
              </a:tr>
              <a:tr h="1100145">
                <a:tc>
                  <a:txBody>
                    <a:bodyPr/>
                    <a:lstStyle/>
                    <a:p>
                      <a:r>
                        <a:rPr lang="ru-RU" sz="3100" kern="1200" dirty="0" smtClean="0"/>
                        <a:t>Исторические факты</a:t>
                      </a:r>
                      <a:endParaRPr lang="ru-RU" sz="3100" dirty="0"/>
                    </a:p>
                  </a:txBody>
                  <a:tcPr/>
                </a:tc>
                <a:tc>
                  <a:txBody>
                    <a:bodyPr/>
                    <a:lstStyle/>
                    <a:p>
                      <a:pPr algn="ctr"/>
                      <a:r>
                        <a:rPr lang="ru-RU" sz="3100" dirty="0" smtClean="0">
                          <a:hlinkClick r:id="rId11" action="ppaction://hlinksldjump"/>
                        </a:rPr>
                        <a:t>10</a:t>
                      </a:r>
                      <a:endParaRPr lang="ru-RU" sz="3100" dirty="0"/>
                    </a:p>
                  </a:txBody>
                  <a:tcPr/>
                </a:tc>
                <a:tc>
                  <a:txBody>
                    <a:bodyPr/>
                    <a:lstStyle/>
                    <a:p>
                      <a:pPr algn="ctr"/>
                      <a:r>
                        <a:rPr lang="ru-RU" sz="3100" dirty="0" smtClean="0">
                          <a:hlinkClick r:id="rId12" action="ppaction://hlinksldjump"/>
                        </a:rPr>
                        <a:t>20</a:t>
                      </a:r>
                      <a:endParaRPr lang="ru-RU" sz="3100" dirty="0"/>
                    </a:p>
                  </a:txBody>
                  <a:tcPr/>
                </a:tc>
                <a:tc>
                  <a:txBody>
                    <a:bodyPr/>
                    <a:lstStyle/>
                    <a:p>
                      <a:pPr algn="ctr"/>
                      <a:r>
                        <a:rPr lang="ru-RU" sz="3100" dirty="0" smtClean="0">
                          <a:hlinkClick r:id="rId13" action="ppaction://hlinksldjump"/>
                        </a:rPr>
                        <a:t>30</a:t>
                      </a:r>
                      <a:endParaRPr lang="ru-RU" sz="3100" dirty="0"/>
                    </a:p>
                  </a:txBody>
                  <a:tcPr/>
                </a:tc>
              </a:tr>
              <a:tr h="1100145">
                <a:tc>
                  <a:txBody>
                    <a:bodyPr/>
                    <a:lstStyle/>
                    <a:p>
                      <a:r>
                        <a:rPr lang="ru-RU" sz="3100" kern="1200" dirty="0" smtClean="0"/>
                        <a:t>Спорт - вместо вредных привычек</a:t>
                      </a:r>
                      <a:endParaRPr lang="ru-RU" sz="3100" dirty="0"/>
                    </a:p>
                  </a:txBody>
                  <a:tcPr/>
                </a:tc>
                <a:tc>
                  <a:txBody>
                    <a:bodyPr/>
                    <a:lstStyle/>
                    <a:p>
                      <a:pPr algn="ctr"/>
                      <a:r>
                        <a:rPr lang="ru-RU" sz="3100" dirty="0" smtClean="0">
                          <a:hlinkClick r:id="rId14" action="ppaction://hlinksldjump"/>
                        </a:rPr>
                        <a:t>10</a:t>
                      </a:r>
                      <a:endParaRPr lang="ru-RU" sz="3100" dirty="0"/>
                    </a:p>
                  </a:txBody>
                  <a:tcPr/>
                </a:tc>
                <a:tc>
                  <a:txBody>
                    <a:bodyPr/>
                    <a:lstStyle/>
                    <a:p>
                      <a:pPr algn="ctr"/>
                      <a:r>
                        <a:rPr lang="ru-RU" sz="3100" dirty="0" smtClean="0">
                          <a:hlinkClick r:id="rId15" action="ppaction://hlinksldjump"/>
                        </a:rPr>
                        <a:t>20</a:t>
                      </a:r>
                      <a:endParaRPr lang="ru-RU" sz="3100" dirty="0"/>
                    </a:p>
                  </a:txBody>
                  <a:tcPr/>
                </a:tc>
                <a:tc>
                  <a:txBody>
                    <a:bodyPr/>
                    <a:lstStyle/>
                    <a:p>
                      <a:pPr algn="ctr"/>
                      <a:r>
                        <a:rPr lang="ru-RU" sz="3100" dirty="0" smtClean="0">
                          <a:hlinkClick r:id="rId16" action="ppaction://hlinksldjump"/>
                        </a:rPr>
                        <a:t>30</a:t>
                      </a:r>
                      <a:endParaRPr lang="ru-RU" sz="3100" dirty="0"/>
                    </a:p>
                  </a:txBody>
                  <a:tcPr/>
                </a:tc>
              </a:tr>
            </a:tbl>
          </a:graphicData>
        </a:graphic>
      </p:graphicFrame>
      <p:sp>
        <p:nvSpPr>
          <p:cNvPr id="3" name="TextBox 2"/>
          <p:cNvSpPr txBox="1"/>
          <p:nvPr/>
        </p:nvSpPr>
        <p:spPr>
          <a:xfrm>
            <a:off x="3643306" y="0"/>
            <a:ext cx="2504212" cy="1015663"/>
          </a:xfrm>
          <a:prstGeom prst="rect">
            <a:avLst/>
          </a:prstGeom>
          <a:noFill/>
        </p:spPr>
        <p:txBody>
          <a:bodyPr wrap="none" rtlCol="0">
            <a:spAutoFit/>
          </a:bodyPr>
          <a:lstStyle/>
          <a:p>
            <a:r>
              <a:rPr lang="en-US" sz="6000" b="1" cap="all" dirty="0" smtClean="0">
                <a:solidFill>
                  <a:schemeClr val="bg1"/>
                </a:solidFill>
                <a:latin typeface="Cambria" pitchFamily="18" charset="0"/>
              </a:rPr>
              <a:t>II  </a:t>
            </a:r>
            <a:r>
              <a:rPr lang="ru-RU" sz="6000" b="1" cap="all" dirty="0" smtClean="0">
                <a:solidFill>
                  <a:schemeClr val="bg1"/>
                </a:solidFill>
                <a:latin typeface="Cambria" pitchFamily="18" charset="0"/>
              </a:rPr>
              <a:t>тур</a:t>
            </a:r>
            <a:endParaRPr lang="ru-RU" sz="6000" b="1" cap="all"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642910" y="1428736"/>
            <a:ext cx="814393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4000" b="1" dirty="0" smtClean="0">
                <a:solidFill>
                  <a:schemeClr val="bg1"/>
                </a:solidFill>
                <a:latin typeface="Cambria" pitchFamily="18" charset="0"/>
              </a:rPr>
              <a:t>Назовите причину, по которой в Москве в 16-17 веках было запрещено курение.</a:t>
            </a:r>
            <a:endParaRPr lang="en-US" sz="4000" b="1" dirty="0" smtClean="0">
              <a:solidFill>
                <a:schemeClr val="bg1"/>
              </a:solidFill>
              <a:latin typeface="Cambria" pitchFamily="18" charset="0"/>
            </a:endParaRPr>
          </a:p>
          <a:p>
            <a:pPr algn="ctr"/>
            <a:endParaRPr lang="en-US"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461665"/>
          </a:xfrm>
          <a:prstGeom prst="rect">
            <a:avLst/>
          </a:prstGeom>
          <a:solidFill>
            <a:schemeClr val="bg1"/>
          </a:solidFill>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rgbClr val="996633"/>
                </a:solidFill>
              </a:rPr>
              <a:t>Исторические факты</a:t>
            </a:r>
            <a:endParaRPr lang="ru-RU" sz="2400" b="1" dirty="0">
              <a:solidFill>
                <a:srgbClr val="996633"/>
              </a:solidFill>
            </a:endParaRPr>
          </a:p>
        </p:txBody>
      </p:sp>
      <p:pic>
        <p:nvPicPr>
          <p:cNvPr id="52227" name="Picture 3" descr="C:\Documents and Settings\Admin\Local Settings\Temporary Internet Files\Content.IE5\RWKV3KR7\MC900290293[1].wmf"/>
          <p:cNvPicPr>
            <a:picLocks noChangeAspect="1" noChangeArrowheads="1"/>
          </p:cNvPicPr>
          <p:nvPr/>
        </p:nvPicPr>
        <p:blipFill>
          <a:blip r:embed="rId4" cstate="print"/>
          <a:srcRect/>
          <a:stretch>
            <a:fillRect/>
          </a:stretch>
        </p:blipFill>
        <p:spPr bwMode="auto">
          <a:xfrm>
            <a:off x="714348" y="3571876"/>
            <a:ext cx="2786082" cy="3129470"/>
          </a:xfrm>
          <a:prstGeom prst="rect">
            <a:avLst/>
          </a:prstGeom>
          <a:noFill/>
        </p:spPr>
      </p:pic>
      <p:sp>
        <p:nvSpPr>
          <p:cNvPr id="6" name="Прямоугольник 5"/>
          <p:cNvSpPr/>
          <p:nvPr/>
        </p:nvSpPr>
        <p:spPr>
          <a:xfrm>
            <a:off x="4444536" y="4286256"/>
            <a:ext cx="4361835" cy="707886"/>
          </a:xfrm>
          <a:prstGeom prst="rect">
            <a:avLst/>
          </a:prstGeom>
        </p:spPr>
        <p:txBody>
          <a:bodyPr wrap="none">
            <a:spAutoFit/>
          </a:bodyPr>
          <a:lstStyle/>
          <a:p>
            <a:pPr algn="r"/>
            <a:r>
              <a:rPr lang="ru-RU" sz="4000" b="1" i="1" dirty="0" smtClean="0">
                <a:solidFill>
                  <a:schemeClr val="bg1"/>
                </a:solidFill>
                <a:latin typeface="Cambria" pitchFamily="18" charset="0"/>
              </a:rPr>
              <a:t>Частые пожары</a:t>
            </a: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2227"/>
                                        </p:tgtEl>
                                        <p:attrNameLst>
                                          <p:attrName>style.visibility</p:attrName>
                                        </p:attrNameLst>
                                      </p:cBhvr>
                                      <p:to>
                                        <p:strVal val="visible"/>
                                      </p:to>
                                    </p:set>
                                    <p:anim calcmode="lin" valueType="num">
                                      <p:cBhvr>
                                        <p:cTn id="26" dur="1000" fill="hold"/>
                                        <p:tgtEl>
                                          <p:spTgt spid="52227"/>
                                        </p:tgtEl>
                                        <p:attrNameLst>
                                          <p:attrName>ppt_w</p:attrName>
                                        </p:attrNameLst>
                                      </p:cBhvr>
                                      <p:tavLst>
                                        <p:tav tm="0">
                                          <p:val>
                                            <p:fltVal val="0"/>
                                          </p:val>
                                        </p:tav>
                                        <p:tav tm="100000">
                                          <p:val>
                                            <p:strVal val="#ppt_w"/>
                                          </p:val>
                                        </p:tav>
                                      </p:tavLst>
                                    </p:anim>
                                    <p:anim calcmode="lin" valueType="num">
                                      <p:cBhvr>
                                        <p:cTn id="27" dur="1000" fill="hold"/>
                                        <p:tgtEl>
                                          <p:spTgt spid="52227"/>
                                        </p:tgtEl>
                                        <p:attrNameLst>
                                          <p:attrName>ppt_h</p:attrName>
                                        </p:attrNameLst>
                                      </p:cBhvr>
                                      <p:tavLst>
                                        <p:tav tm="0">
                                          <p:val>
                                            <p:fltVal val="0"/>
                                          </p:val>
                                        </p:tav>
                                        <p:tav tm="100000">
                                          <p:val>
                                            <p:strVal val="#ppt_h"/>
                                          </p:val>
                                        </p:tav>
                                      </p:tavLst>
                                    </p:anim>
                                    <p:animEffect transition="in" filter="fade">
                                      <p:cBhvr>
                                        <p:cTn id="28" dur="1000"/>
                                        <p:tgtEl>
                                          <p:spTgt spid="52227"/>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642910" y="1428736"/>
            <a:ext cx="81439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dirty="0" smtClean="0">
                <a:solidFill>
                  <a:schemeClr val="bg1"/>
                </a:solidFill>
                <a:latin typeface="Cambria" pitchFamily="18" charset="0"/>
              </a:rPr>
              <a:t>Изобретатель этого транспортного средства предрекал своему детищу две области применения - доставка почты и средство для похудения.  Назовите современный прообраз этого предмета.</a:t>
            </a:r>
            <a:endParaRPr lang="en-US" sz="3600" b="1" dirty="0" smtClean="0">
              <a:solidFill>
                <a:schemeClr val="bg1"/>
              </a:solidFill>
              <a:latin typeface="Cambria" pitchFamily="18" charset="0"/>
            </a:endParaRPr>
          </a:p>
          <a:p>
            <a:pPr algn="ctr"/>
            <a:endParaRPr lang="en-US" sz="36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lin ang="8100000" scaled="1"/>
            <a:tileRec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830997"/>
          </a:xfrm>
          <a:prstGeom prst="rect">
            <a:avLst/>
          </a:prstGeom>
          <a:solidFill>
            <a:schemeClr val="bg1"/>
          </a:solidFill>
          <a:ln>
            <a:solidFill>
              <a:srgbClr val="80008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rgbClr val="800080"/>
                </a:solidFill>
              </a:rPr>
              <a:t>Спорт - вместо вредных привычек</a:t>
            </a:r>
            <a:endParaRPr lang="ru-RU" sz="2400" b="1" dirty="0">
              <a:solidFill>
                <a:srgbClr val="800080"/>
              </a:solidFill>
            </a:endParaRPr>
          </a:p>
        </p:txBody>
      </p:sp>
      <p:pic>
        <p:nvPicPr>
          <p:cNvPr id="1027" name="Picture 3" descr="C:\Documents and Settings\Admin\Local Settings\Temporary Internet Files\Content.IE5\RW2UEH0X\MC900299809[1].wmf"/>
          <p:cNvPicPr>
            <a:picLocks noChangeAspect="1" noChangeArrowheads="1"/>
          </p:cNvPicPr>
          <p:nvPr/>
        </p:nvPicPr>
        <p:blipFill>
          <a:blip r:embed="rId4" cstate="print"/>
          <a:srcRect/>
          <a:stretch>
            <a:fillRect/>
          </a:stretch>
        </p:blipFill>
        <p:spPr bwMode="auto">
          <a:xfrm>
            <a:off x="0" y="4552632"/>
            <a:ext cx="3742923" cy="2305368"/>
          </a:xfrm>
          <a:prstGeom prst="rect">
            <a:avLst/>
          </a:prstGeom>
          <a:noFill/>
        </p:spPr>
      </p:pic>
      <p:sp>
        <p:nvSpPr>
          <p:cNvPr id="8" name="Прямоугольник 7"/>
          <p:cNvSpPr/>
          <p:nvPr/>
        </p:nvSpPr>
        <p:spPr>
          <a:xfrm>
            <a:off x="6094222" y="5429264"/>
            <a:ext cx="2719014" cy="707886"/>
          </a:xfrm>
          <a:prstGeom prst="rect">
            <a:avLst/>
          </a:prstGeom>
        </p:spPr>
        <p:txBody>
          <a:bodyPr wrap="none">
            <a:spAutoFit/>
          </a:bodyPr>
          <a:lstStyle/>
          <a:p>
            <a:pPr algn="r"/>
            <a:r>
              <a:rPr lang="ru-RU" sz="4000" b="1" i="1" dirty="0" smtClean="0">
                <a:solidFill>
                  <a:schemeClr val="bg1"/>
                </a:solidFill>
                <a:latin typeface="Cambria" pitchFamily="18" charset="0"/>
              </a:rPr>
              <a:t>Велосипед</a:t>
            </a:r>
          </a:p>
        </p:txBody>
      </p:sp>
      <p:sp>
        <p:nvSpPr>
          <p:cNvPr id="9" name="Стрелка влево 8">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p:cTn id="26" dur="1000" fill="hold"/>
                                        <p:tgtEl>
                                          <p:spTgt spid="1027"/>
                                        </p:tgtEl>
                                        <p:attrNameLst>
                                          <p:attrName>ppt_w</p:attrName>
                                        </p:attrNameLst>
                                      </p:cBhvr>
                                      <p:tavLst>
                                        <p:tav tm="0">
                                          <p:val>
                                            <p:fltVal val="0"/>
                                          </p:val>
                                        </p:tav>
                                        <p:tav tm="100000">
                                          <p:val>
                                            <p:strVal val="#ppt_w"/>
                                          </p:val>
                                        </p:tav>
                                      </p:tavLst>
                                    </p:anim>
                                    <p:anim calcmode="lin" valueType="num">
                                      <p:cBhvr>
                                        <p:cTn id="27" dur="1000" fill="hold"/>
                                        <p:tgtEl>
                                          <p:spTgt spid="1027"/>
                                        </p:tgtEl>
                                        <p:attrNameLst>
                                          <p:attrName>ppt_h</p:attrName>
                                        </p:attrNameLst>
                                      </p:cBhvr>
                                      <p:tavLst>
                                        <p:tav tm="0">
                                          <p:val>
                                            <p:fltVal val="0"/>
                                          </p:val>
                                        </p:tav>
                                        <p:tav tm="100000">
                                          <p:val>
                                            <p:strVal val="#ppt_h"/>
                                          </p:val>
                                        </p:tav>
                                      </p:tavLst>
                                    </p:anim>
                                    <p:animEffect transition="in" filter="fade">
                                      <p:cBhvr>
                                        <p:cTn id="28" dur="1000"/>
                                        <p:tgtEl>
                                          <p:spTgt spid="1027"/>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000364" y="1071546"/>
            <a:ext cx="614363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200" b="1" dirty="0" smtClean="0">
                <a:solidFill>
                  <a:schemeClr val="bg1"/>
                </a:solidFill>
                <a:latin typeface="Cambria" pitchFamily="18" charset="0"/>
              </a:rPr>
              <a:t>Поль Брэгг говорит, что есть  9 докторов. Начиная с четвертого, это: естественное питание, голодание, спорт, отдых, хорошая осанка и разум. Назовите первых трех докторов, «наших лучших друзей»,   упомянутых Брэггом.</a:t>
            </a:r>
          </a:p>
          <a:p>
            <a:pPr algn="ctr"/>
            <a:endParaRPr lang="ru-RU" sz="32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lin ang="8100000" scaled="1"/>
            <a:tileRec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830997"/>
          </a:xfrm>
          <a:prstGeom prst="rect">
            <a:avLst/>
          </a:prstGeom>
          <a:solidFill>
            <a:schemeClr val="bg1"/>
          </a:solidFill>
          <a:ln>
            <a:solidFill>
              <a:srgbClr val="80008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rgbClr val="800080"/>
                </a:solidFill>
              </a:rPr>
              <a:t>Спорт - вместо вредных привычек</a:t>
            </a:r>
            <a:endParaRPr lang="ru-RU" sz="2400" b="1" dirty="0">
              <a:solidFill>
                <a:srgbClr val="800080"/>
              </a:solidFill>
            </a:endParaRPr>
          </a:p>
        </p:txBody>
      </p:sp>
      <p:pic>
        <p:nvPicPr>
          <p:cNvPr id="5124" name="Picture 4" descr="Картинка 1 из 14631">
            <a:hlinkClick r:id="rId4"/>
          </p:cNvPr>
          <p:cNvPicPr>
            <a:picLocks noChangeAspect="1" noChangeArrowheads="1"/>
          </p:cNvPicPr>
          <p:nvPr/>
        </p:nvPicPr>
        <p:blipFill>
          <a:blip r:embed="rId5" cstate="print"/>
          <a:srcRect b="5797"/>
          <a:stretch>
            <a:fillRect/>
          </a:stretch>
        </p:blipFill>
        <p:spPr bwMode="auto">
          <a:xfrm>
            <a:off x="214281" y="1214422"/>
            <a:ext cx="2908241" cy="4643470"/>
          </a:xfrm>
          <a:prstGeom prst="rect">
            <a:avLst/>
          </a:prstGeom>
          <a:noFill/>
        </p:spPr>
      </p:pic>
      <p:sp>
        <p:nvSpPr>
          <p:cNvPr id="8" name="Прямоугольник 7"/>
          <p:cNvSpPr/>
          <p:nvPr/>
        </p:nvSpPr>
        <p:spPr>
          <a:xfrm>
            <a:off x="4537125" y="6000768"/>
            <a:ext cx="4355487" cy="584775"/>
          </a:xfrm>
          <a:prstGeom prst="rect">
            <a:avLst/>
          </a:prstGeom>
        </p:spPr>
        <p:txBody>
          <a:bodyPr wrap="none">
            <a:spAutoFit/>
          </a:bodyPr>
          <a:lstStyle/>
          <a:p>
            <a:pPr algn="r"/>
            <a:r>
              <a:rPr lang="ru-RU" sz="3200" b="1" i="1" dirty="0" smtClean="0">
                <a:solidFill>
                  <a:schemeClr val="bg1"/>
                </a:solidFill>
                <a:latin typeface="Cambria" pitchFamily="18" charset="0"/>
              </a:rPr>
              <a:t>Солнце, воздух и вода</a:t>
            </a:r>
          </a:p>
        </p:txBody>
      </p:sp>
      <p:sp>
        <p:nvSpPr>
          <p:cNvPr id="9" name="Стрелка влево 8">
            <a:hlinkClick r:id="rId6" action="ppaction://hlinksldjump"/>
          </p:cNvPr>
          <p:cNvSpPr/>
          <p:nvPr/>
        </p:nvSpPr>
        <p:spPr>
          <a:xfrm>
            <a:off x="0" y="6000768"/>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anim calcmode="lin" valueType="num">
                                      <p:cBhvr>
                                        <p:cTn id="26" dur="1000" fill="hold"/>
                                        <p:tgtEl>
                                          <p:spTgt spid="5124"/>
                                        </p:tgtEl>
                                        <p:attrNameLst>
                                          <p:attrName>ppt_w</p:attrName>
                                        </p:attrNameLst>
                                      </p:cBhvr>
                                      <p:tavLst>
                                        <p:tav tm="0">
                                          <p:val>
                                            <p:fltVal val="0"/>
                                          </p:val>
                                        </p:tav>
                                        <p:tav tm="100000">
                                          <p:val>
                                            <p:strVal val="#ppt_w"/>
                                          </p:val>
                                        </p:tav>
                                      </p:tavLst>
                                    </p:anim>
                                    <p:anim calcmode="lin" valueType="num">
                                      <p:cBhvr>
                                        <p:cTn id="27" dur="1000" fill="hold"/>
                                        <p:tgtEl>
                                          <p:spTgt spid="5124"/>
                                        </p:tgtEl>
                                        <p:attrNameLst>
                                          <p:attrName>ppt_h</p:attrName>
                                        </p:attrNameLst>
                                      </p:cBhvr>
                                      <p:tavLst>
                                        <p:tav tm="0">
                                          <p:val>
                                            <p:fltVal val="0"/>
                                          </p:val>
                                        </p:tav>
                                        <p:tav tm="100000">
                                          <p:val>
                                            <p:strVal val="#ppt_h"/>
                                          </p:val>
                                        </p:tav>
                                      </p:tavLst>
                                    </p:anim>
                                    <p:animEffect transition="in" filter="fade">
                                      <p:cBhvr>
                                        <p:cTn id="28" dur="1000"/>
                                        <p:tgtEl>
                                          <p:spTgt spid="5124"/>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071546"/>
            <a:ext cx="91440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75000"/>
              </a:lnSpc>
            </a:pPr>
            <a:r>
              <a:rPr lang="ru-RU" sz="3000" dirty="0" smtClean="0">
                <a:solidFill>
                  <a:schemeClr val="bg1"/>
                </a:solidFill>
                <a:latin typeface="Cambria" pitchFamily="18" charset="0"/>
              </a:rPr>
              <a:t>Появлению    этой    спортивной    игры    помогло        обыкновенное недозрелое яблоко. С Востока эта    игра пришла в Европу. В позапрошлом веке ее привез английский герцог, поместье которого находилось недалеко от города, откуда и берет свое название эта игра.  Увлекались этой игрой и в России. Старые русские гравюры передают атмосферу царского двора, где Екатерина </a:t>
            </a:r>
            <a:r>
              <a:rPr lang="en-US" sz="3000" dirty="0" smtClean="0">
                <a:solidFill>
                  <a:schemeClr val="bg1"/>
                </a:solidFill>
                <a:latin typeface="Cambria" pitchFamily="18" charset="0"/>
              </a:rPr>
              <a:t>II </a:t>
            </a:r>
            <a:r>
              <a:rPr lang="ru-RU" sz="3000" dirty="0" smtClean="0">
                <a:solidFill>
                  <a:schemeClr val="bg1"/>
                </a:solidFill>
                <a:latin typeface="Cambria" pitchFamily="18" charset="0"/>
              </a:rPr>
              <a:t>со свитой обучается игре у француза де </a:t>
            </a:r>
            <a:r>
              <a:rPr lang="ru-RU" sz="3000" dirty="0" err="1" smtClean="0">
                <a:solidFill>
                  <a:schemeClr val="bg1"/>
                </a:solidFill>
                <a:latin typeface="Cambria" pitchFamily="18" charset="0"/>
              </a:rPr>
              <a:t>Плесси</a:t>
            </a:r>
            <a:r>
              <a:rPr lang="ru-RU" sz="3000" dirty="0" smtClean="0">
                <a:solidFill>
                  <a:schemeClr val="bg1"/>
                </a:solidFill>
                <a:latin typeface="Cambria" pitchFamily="18" charset="0"/>
              </a:rPr>
              <a:t>, «профессора </a:t>
            </a:r>
            <a:r>
              <a:rPr lang="ru-RU" sz="3000" dirty="0" err="1" smtClean="0">
                <a:solidFill>
                  <a:schemeClr val="bg1"/>
                </a:solidFill>
                <a:latin typeface="Cambria" pitchFamily="18" charset="0"/>
              </a:rPr>
              <a:t>мячиковых</a:t>
            </a:r>
            <a:r>
              <a:rPr lang="ru-RU" sz="3000" dirty="0" smtClean="0">
                <a:solidFill>
                  <a:schemeClr val="bg1"/>
                </a:solidFill>
                <a:latin typeface="Cambria" pitchFamily="18" charset="0"/>
              </a:rPr>
              <a:t> игр». Русские люди, полюбив игру «царских особ», метко окрестили ее «леток». О какой спортивной игре идет речь?</a:t>
            </a:r>
          </a:p>
          <a:p>
            <a:pPr algn="ctr">
              <a:lnSpc>
                <a:spcPct val="75000"/>
              </a:lnSpc>
            </a:pPr>
            <a:endParaRPr lang="ru-RU" sz="3000" dirty="0" smtClean="0">
              <a:solidFill>
                <a:schemeClr val="bg1"/>
              </a:solidFill>
              <a:latin typeface="Cambria" pitchFamily="18" charset="0"/>
            </a:endParaRPr>
          </a:p>
          <a:p>
            <a:pPr algn="ctr">
              <a:lnSpc>
                <a:spcPct val="75000"/>
              </a:lnSpc>
            </a:pPr>
            <a:endParaRPr lang="ru-RU" sz="3000"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lin ang="8100000" scaled="1"/>
            <a:tileRec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3786182" cy="830997"/>
          </a:xfrm>
          <a:prstGeom prst="rect">
            <a:avLst/>
          </a:prstGeom>
          <a:solidFill>
            <a:schemeClr val="bg1"/>
          </a:solidFill>
          <a:ln>
            <a:solidFill>
              <a:srgbClr val="80008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smtClean="0">
                <a:solidFill>
                  <a:srgbClr val="800080"/>
                </a:solidFill>
              </a:rPr>
              <a:t>Спорт - вместо вредных привычек</a:t>
            </a:r>
            <a:endParaRPr lang="ru-RU" sz="2400" b="1" dirty="0">
              <a:solidFill>
                <a:srgbClr val="800080"/>
              </a:solidFill>
            </a:endParaRPr>
          </a:p>
        </p:txBody>
      </p:sp>
      <p:pic>
        <p:nvPicPr>
          <p:cNvPr id="3077" name="Picture 5" descr="C:\Documents and Settings\Admin\Local Settings\Temporary Internet Files\Content.IE5\OLY0M1YC\MC900335450[1].wmf"/>
          <p:cNvPicPr>
            <a:picLocks noChangeAspect="1" noChangeArrowheads="1"/>
          </p:cNvPicPr>
          <p:nvPr/>
        </p:nvPicPr>
        <p:blipFill>
          <a:blip r:embed="rId4" cstate="print"/>
          <a:srcRect/>
          <a:stretch>
            <a:fillRect/>
          </a:stretch>
        </p:blipFill>
        <p:spPr bwMode="auto">
          <a:xfrm>
            <a:off x="571472" y="5143512"/>
            <a:ext cx="2101461" cy="1714488"/>
          </a:xfrm>
          <a:prstGeom prst="rect">
            <a:avLst/>
          </a:prstGeom>
          <a:noFill/>
        </p:spPr>
      </p:pic>
      <p:sp>
        <p:nvSpPr>
          <p:cNvPr id="11" name="Прямоугольник 10"/>
          <p:cNvSpPr/>
          <p:nvPr/>
        </p:nvSpPr>
        <p:spPr>
          <a:xfrm>
            <a:off x="6027441" y="5572140"/>
            <a:ext cx="3116559" cy="555217"/>
          </a:xfrm>
          <a:prstGeom prst="rect">
            <a:avLst/>
          </a:prstGeom>
        </p:spPr>
        <p:txBody>
          <a:bodyPr wrap="none">
            <a:spAutoFit/>
          </a:bodyPr>
          <a:lstStyle/>
          <a:p>
            <a:pPr algn="r">
              <a:lnSpc>
                <a:spcPct val="75000"/>
              </a:lnSpc>
            </a:pPr>
            <a:r>
              <a:rPr lang="ru-RU" sz="4000" b="1" i="1" dirty="0" smtClean="0">
                <a:solidFill>
                  <a:schemeClr val="bg1"/>
                </a:solidFill>
                <a:latin typeface="Cambria" pitchFamily="18" charset="0"/>
              </a:rPr>
              <a:t>Бадминтон</a:t>
            </a:r>
          </a:p>
        </p:txBody>
      </p:sp>
      <p:sp>
        <p:nvSpPr>
          <p:cNvPr id="12" name="Стрелка влево 11">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077"/>
                                        </p:tgtEl>
                                        <p:attrNameLst>
                                          <p:attrName>style.visibility</p:attrName>
                                        </p:attrNameLst>
                                      </p:cBhvr>
                                      <p:to>
                                        <p:strVal val="visible"/>
                                      </p:to>
                                    </p:set>
                                    <p:anim calcmode="lin" valueType="num">
                                      <p:cBhvr>
                                        <p:cTn id="26" dur="1000" fill="hold"/>
                                        <p:tgtEl>
                                          <p:spTgt spid="3077"/>
                                        </p:tgtEl>
                                        <p:attrNameLst>
                                          <p:attrName>ppt_w</p:attrName>
                                        </p:attrNameLst>
                                      </p:cBhvr>
                                      <p:tavLst>
                                        <p:tav tm="0">
                                          <p:val>
                                            <p:fltVal val="0"/>
                                          </p:val>
                                        </p:tav>
                                        <p:tav tm="100000">
                                          <p:val>
                                            <p:strVal val="#ppt_w"/>
                                          </p:val>
                                        </p:tav>
                                      </p:tavLst>
                                    </p:anim>
                                    <p:anim calcmode="lin" valueType="num">
                                      <p:cBhvr>
                                        <p:cTn id="27" dur="1000" fill="hold"/>
                                        <p:tgtEl>
                                          <p:spTgt spid="3077"/>
                                        </p:tgtEl>
                                        <p:attrNameLst>
                                          <p:attrName>ppt_h</p:attrName>
                                        </p:attrNameLst>
                                      </p:cBhvr>
                                      <p:tavLst>
                                        <p:tav tm="0">
                                          <p:val>
                                            <p:fltVal val="0"/>
                                          </p:val>
                                        </p:tav>
                                        <p:tav tm="100000">
                                          <p:val>
                                            <p:strVal val="#ppt_h"/>
                                          </p:val>
                                        </p:tav>
                                      </p:tavLst>
                                    </p:anim>
                                    <p:animEffect transition="in" filter="fade">
                                      <p:cBhvr>
                                        <p:cTn id="28" dur="1000"/>
                                        <p:tgtEl>
                                          <p:spTgt spid="3077"/>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3306" y="0"/>
            <a:ext cx="2773516" cy="1015663"/>
          </a:xfrm>
          <a:prstGeom prst="rect">
            <a:avLst/>
          </a:prstGeom>
          <a:noFill/>
        </p:spPr>
        <p:txBody>
          <a:bodyPr wrap="none" rtlCol="0">
            <a:spAutoFit/>
          </a:bodyPr>
          <a:lstStyle/>
          <a:p>
            <a:r>
              <a:rPr lang="en-US" sz="6000" b="1" cap="all" dirty="0" smtClean="0">
                <a:solidFill>
                  <a:schemeClr val="bg1"/>
                </a:solidFill>
                <a:latin typeface="Cambria" pitchFamily="18" charset="0"/>
              </a:rPr>
              <a:t>III  </a:t>
            </a:r>
            <a:r>
              <a:rPr lang="ru-RU" sz="6000" b="1" cap="all" dirty="0" smtClean="0">
                <a:solidFill>
                  <a:schemeClr val="bg1"/>
                </a:solidFill>
                <a:latin typeface="Cambria" pitchFamily="18" charset="0"/>
              </a:rPr>
              <a:t>тур</a:t>
            </a:r>
            <a:endParaRPr lang="ru-RU" sz="6000" b="1" cap="all" dirty="0">
              <a:solidFill>
                <a:schemeClr val="bg1"/>
              </a:solidFill>
              <a:latin typeface="Cambria" pitchFamily="18" charset="0"/>
            </a:endParaRPr>
          </a:p>
        </p:txBody>
      </p:sp>
      <p:sp>
        <p:nvSpPr>
          <p:cNvPr id="4" name="TextBox 3"/>
          <p:cNvSpPr txBox="1"/>
          <p:nvPr/>
        </p:nvSpPr>
        <p:spPr>
          <a:xfrm>
            <a:off x="1" y="928670"/>
            <a:ext cx="9144000" cy="1754326"/>
          </a:xfrm>
          <a:prstGeom prst="rect">
            <a:avLst/>
          </a:prstGeom>
          <a:noFill/>
        </p:spPr>
        <p:txBody>
          <a:bodyPr wrap="square" rtlCol="0">
            <a:spAutoFit/>
          </a:bodyPr>
          <a:lstStyle/>
          <a:p>
            <a:pPr algn="ctr"/>
            <a:r>
              <a:rPr lang="ru-RU" sz="5400" b="1" dirty="0" smtClean="0">
                <a:solidFill>
                  <a:schemeClr val="bg1"/>
                </a:solidFill>
                <a:latin typeface="Cambria" pitchFamily="18" charset="0"/>
              </a:rPr>
              <a:t>«Аббревиатуры </a:t>
            </a:r>
          </a:p>
          <a:p>
            <a:pPr algn="ctr"/>
            <a:r>
              <a:rPr lang="ru-RU" sz="5400" b="1" dirty="0" smtClean="0">
                <a:solidFill>
                  <a:schemeClr val="bg1"/>
                </a:solidFill>
                <a:latin typeface="Cambria" pitchFamily="18" charset="0"/>
              </a:rPr>
              <a:t>«Здоровье и спорте»</a:t>
            </a:r>
            <a:endParaRPr lang="ru-RU" sz="5400" b="1" dirty="0">
              <a:solidFill>
                <a:schemeClr val="bg1"/>
              </a:solidFill>
              <a:latin typeface="Cambria" pitchFamily="18" charset="0"/>
            </a:endParaRPr>
          </a:p>
        </p:txBody>
      </p:sp>
      <p:sp>
        <p:nvSpPr>
          <p:cNvPr id="5" name="Прямоугольник 4"/>
          <p:cNvSpPr/>
          <p:nvPr/>
        </p:nvSpPr>
        <p:spPr>
          <a:xfrm>
            <a:off x="357158" y="2643182"/>
            <a:ext cx="8501122" cy="3539430"/>
          </a:xfrm>
          <a:prstGeom prst="rect">
            <a:avLst/>
          </a:prstGeom>
        </p:spPr>
        <p:txBody>
          <a:bodyPr wrap="square">
            <a:spAutoFit/>
          </a:bodyPr>
          <a:lstStyle/>
          <a:p>
            <a:pPr algn="just"/>
            <a:r>
              <a:rPr lang="ru-RU" sz="3200" u="sng" dirty="0" smtClean="0">
                <a:solidFill>
                  <a:schemeClr val="bg1"/>
                </a:solidFill>
                <a:latin typeface="Cambria" pitchFamily="18" charset="0"/>
              </a:rPr>
              <a:t>«Аббревиатура</a:t>
            </a:r>
            <a:r>
              <a:rPr lang="ru-RU" sz="3200" dirty="0" smtClean="0">
                <a:solidFill>
                  <a:schemeClr val="bg1"/>
                </a:solidFill>
                <a:latin typeface="Cambria" pitchFamily="18" charset="0"/>
              </a:rPr>
              <a:t>- это слово, образованное сокращением словосочетания и читаемое по алфавитному названию начальных букв (ВВС) или по начальным звукам (ООН, вуз) слов, входящих в него.»</a:t>
            </a:r>
          </a:p>
          <a:p>
            <a:pPr algn="just"/>
            <a:r>
              <a:rPr lang="ru-RU" sz="3200" dirty="0" smtClean="0">
                <a:solidFill>
                  <a:schemeClr val="bg1"/>
                </a:solidFill>
                <a:latin typeface="Cambria" pitchFamily="18" charset="0"/>
              </a:rPr>
              <a:t> </a:t>
            </a:r>
          </a:p>
          <a:p>
            <a:pPr algn="r"/>
            <a:r>
              <a:rPr lang="ru-RU" sz="3200" dirty="0" smtClean="0">
                <a:solidFill>
                  <a:schemeClr val="bg1"/>
                </a:solidFill>
                <a:latin typeface="Cambria" pitchFamily="18" charset="0"/>
              </a:rPr>
              <a:t>Большой Энциклопедический словарь</a:t>
            </a:r>
            <a:endParaRPr lang="ru-RU" sz="3200" dirty="0">
              <a:solidFill>
                <a:schemeClr val="bg1"/>
              </a:solidFill>
              <a:latin typeface="Cambria" pitchFamily="18" charset="0"/>
            </a:endParaRPr>
          </a:p>
        </p:txBody>
      </p:sp>
      <p:pic>
        <p:nvPicPr>
          <p:cNvPr id="6" name="Будь здоров.mp3">
            <a:hlinkClick r:id="" action="ppaction://media"/>
          </p:cNvPr>
          <p:cNvPicPr>
            <a:picLocks noRot="1" noChangeAspect="1"/>
          </p:cNvPicPr>
          <p:nvPr>
            <a:audioFile r:link="rId1"/>
          </p:nvPr>
        </p:nvPicPr>
        <p:blipFill>
          <a:blip r:embed="rId3" cstate="print"/>
          <a:stretch>
            <a:fillRect/>
          </a:stretch>
        </p:blipFill>
        <p:spPr>
          <a:xfrm>
            <a:off x="8643966" y="635795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61164" fill="hold"/>
                                        <p:tgtEl>
                                          <p:spTgt spid="6"/>
                                        </p:tgtEl>
                                      </p:cBhvr>
                                    </p:cmd>
                                  </p:childTnLst>
                                </p:cTn>
                              </p:par>
                            </p:childTnLst>
                          </p:cTn>
                        </p:par>
                      </p:childTnLst>
                    </p:cTn>
                  </p:par>
                </p:childTnLst>
              </p:cTn>
              <p:nextCondLst>
                <p:cond evt="onClick" delay="0">
                  <p:tgtEl>
                    <p:spTgt spid="6"/>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02359"/>
            <a:ext cx="8929718" cy="6986528"/>
          </a:xfrm>
          <a:prstGeom prst="rect">
            <a:avLst/>
          </a:prstGeom>
          <a:noFill/>
        </p:spPr>
        <p:txBody>
          <a:bodyPr wrap="square" rtlCol="0">
            <a:spAutoFit/>
          </a:bodyPr>
          <a:lstStyle/>
          <a:p>
            <a:r>
              <a:rPr lang="ru-RU" sz="2800" dirty="0" smtClean="0">
                <a:solidFill>
                  <a:schemeClr val="bg1"/>
                </a:solidFill>
                <a:latin typeface="Cambria" pitchFamily="18" charset="0"/>
              </a:rPr>
              <a:t>ВОЗ - Всемирная организация здравоохранения</a:t>
            </a:r>
          </a:p>
          <a:p>
            <a:r>
              <a:rPr lang="ru-RU" sz="2800" dirty="0" smtClean="0">
                <a:solidFill>
                  <a:schemeClr val="bg1"/>
                </a:solidFill>
                <a:latin typeface="Cambria" pitchFamily="18" charset="0"/>
              </a:rPr>
              <a:t>ЗОЖ – здоровый образ жизни</a:t>
            </a:r>
          </a:p>
          <a:p>
            <a:r>
              <a:rPr lang="ru-RU" sz="2800" dirty="0" smtClean="0">
                <a:solidFill>
                  <a:schemeClr val="bg1"/>
                </a:solidFill>
                <a:latin typeface="Cambria" pitchFamily="18" charset="0"/>
              </a:rPr>
              <a:t>МЧС – министерство по чрезвычайным ситуациям</a:t>
            </a:r>
          </a:p>
          <a:p>
            <a:r>
              <a:rPr lang="ru-RU" sz="2800" dirty="0" smtClean="0">
                <a:solidFill>
                  <a:schemeClr val="bg1"/>
                </a:solidFill>
                <a:latin typeface="Cambria" pitchFamily="18" charset="0"/>
              </a:rPr>
              <a:t>СПИД – синдром приобретенного иммунодефицита</a:t>
            </a:r>
          </a:p>
          <a:p>
            <a:r>
              <a:rPr lang="ru-RU" sz="2800" dirty="0" smtClean="0">
                <a:solidFill>
                  <a:schemeClr val="bg1"/>
                </a:solidFill>
                <a:latin typeface="Cambria" pitchFamily="18" charset="0"/>
              </a:rPr>
              <a:t>ВИЧ – вирус иммунодефицита человека</a:t>
            </a:r>
          </a:p>
          <a:p>
            <a:r>
              <a:rPr lang="ru-RU" sz="2800" dirty="0" smtClean="0">
                <a:solidFill>
                  <a:schemeClr val="bg1"/>
                </a:solidFill>
                <a:latin typeface="Cambria" pitchFamily="18" charset="0"/>
              </a:rPr>
              <a:t>ОРЗ – острое респираторное заболевание</a:t>
            </a:r>
          </a:p>
          <a:p>
            <a:r>
              <a:rPr lang="ru-RU" sz="2800" dirty="0" smtClean="0">
                <a:solidFill>
                  <a:schemeClr val="bg1"/>
                </a:solidFill>
                <a:latin typeface="Cambria" pitchFamily="18" charset="0"/>
              </a:rPr>
              <a:t>ОРВИ - острая респираторная вирусная инфекция</a:t>
            </a:r>
          </a:p>
          <a:p>
            <a:r>
              <a:rPr lang="ru-RU" sz="2800" dirty="0" smtClean="0">
                <a:solidFill>
                  <a:schemeClr val="bg1"/>
                </a:solidFill>
                <a:latin typeface="Cambria" pitchFamily="18" charset="0"/>
              </a:rPr>
              <a:t>КХЛ – континентальная хоккейная лига</a:t>
            </a:r>
          </a:p>
          <a:p>
            <a:r>
              <a:rPr lang="ru-RU" sz="2800" dirty="0" smtClean="0">
                <a:solidFill>
                  <a:schemeClr val="bg1"/>
                </a:solidFill>
                <a:latin typeface="Cambria" pitchFamily="18" charset="0"/>
              </a:rPr>
              <a:t>РФС – российский футбольный союз</a:t>
            </a:r>
          </a:p>
          <a:p>
            <a:r>
              <a:rPr lang="ru-RU" sz="2800" dirty="0" smtClean="0">
                <a:solidFill>
                  <a:schemeClr val="bg1"/>
                </a:solidFill>
                <a:latin typeface="Cambria" pitchFamily="18" charset="0"/>
              </a:rPr>
              <a:t>БАД – биологически активные добавки</a:t>
            </a:r>
          </a:p>
          <a:p>
            <a:r>
              <a:rPr lang="ru-RU" sz="2800" dirty="0" smtClean="0">
                <a:solidFill>
                  <a:schemeClr val="bg1"/>
                </a:solidFill>
                <a:latin typeface="Cambria" pitchFamily="18" charset="0"/>
              </a:rPr>
              <a:t>ПАВ – </a:t>
            </a:r>
            <a:r>
              <a:rPr lang="ru-RU" sz="2800" dirty="0" err="1" smtClean="0">
                <a:solidFill>
                  <a:schemeClr val="bg1"/>
                </a:solidFill>
                <a:latin typeface="Cambria" pitchFamily="18" charset="0"/>
              </a:rPr>
              <a:t>психоактивные</a:t>
            </a:r>
            <a:r>
              <a:rPr lang="ru-RU" sz="2800" dirty="0" smtClean="0">
                <a:solidFill>
                  <a:schemeClr val="bg1"/>
                </a:solidFill>
                <a:latin typeface="Cambria" pitchFamily="18" charset="0"/>
              </a:rPr>
              <a:t> вещества</a:t>
            </a:r>
          </a:p>
          <a:p>
            <a:r>
              <a:rPr lang="ru-RU" sz="2800" dirty="0" smtClean="0">
                <a:solidFill>
                  <a:schemeClr val="bg1"/>
                </a:solidFill>
                <a:latin typeface="Cambria" pitchFamily="18" charset="0"/>
              </a:rPr>
              <a:t>УЗИ – ультразвуковое исследование</a:t>
            </a:r>
          </a:p>
          <a:p>
            <a:r>
              <a:rPr lang="ru-RU" sz="2800" dirty="0" smtClean="0">
                <a:solidFill>
                  <a:schemeClr val="bg1"/>
                </a:solidFill>
                <a:latin typeface="Cambria" pitchFamily="18" charset="0"/>
              </a:rPr>
              <a:t>ЭКГ - электрокардиограмма</a:t>
            </a:r>
          </a:p>
          <a:p>
            <a:r>
              <a:rPr lang="ru-RU" sz="2800" dirty="0" smtClean="0">
                <a:solidFill>
                  <a:schemeClr val="bg1"/>
                </a:solidFill>
                <a:latin typeface="Cambria" pitchFamily="18" charset="0"/>
              </a:rPr>
              <a:t>ЛФК -  лечебная физическая культура</a:t>
            </a:r>
          </a:p>
          <a:p>
            <a:r>
              <a:rPr lang="ru-RU" sz="2800" dirty="0" smtClean="0">
                <a:solidFill>
                  <a:schemeClr val="bg1"/>
                </a:solidFill>
                <a:latin typeface="Cambria" pitchFamily="18" charset="0"/>
              </a:rPr>
              <a:t>РОК – российский олимпийский комитет </a:t>
            </a:r>
          </a:p>
          <a:p>
            <a:endParaRPr lang="ru-RU" sz="2800" dirty="0">
              <a:solidFill>
                <a:schemeClr val="bg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10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10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1000"/>
                                        <p:tgtEl>
                                          <p:spTgt spid="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9" dur="1000"/>
                                        <p:tgtEl>
                                          <p:spTgt spid="2">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 calcmode="lin" valueType="num">
                                      <p:cBhvr>
                                        <p:cTn id="84"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85" dur="10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86" dur="1000"/>
                                        <p:tgtEl>
                                          <p:spTgt spid="2">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 calcmode="lin" valueType="num">
                                      <p:cBhvr>
                                        <p:cTn id="91"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92" dur="1000" fill="hold"/>
                                        <p:tgtEl>
                                          <p:spTgt spid="2">
                                            <p:txEl>
                                              <p:pRg st="12" end="12"/>
                                            </p:txEl>
                                          </p:spTgt>
                                        </p:tgtEl>
                                        <p:attrNameLst>
                                          <p:attrName>ppt_h</p:attrName>
                                        </p:attrNameLst>
                                      </p:cBhvr>
                                      <p:tavLst>
                                        <p:tav tm="0">
                                          <p:val>
                                            <p:fltVal val="0"/>
                                          </p:val>
                                        </p:tav>
                                        <p:tav tm="100000">
                                          <p:val>
                                            <p:strVal val="#ppt_h"/>
                                          </p:val>
                                        </p:tav>
                                      </p:tavLst>
                                    </p:anim>
                                    <p:animEffect transition="in" filter="fade">
                                      <p:cBhvr>
                                        <p:cTn id="93" dur="1000"/>
                                        <p:tgtEl>
                                          <p:spTgt spid="2">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 calcmode="lin" valueType="num">
                                      <p:cBhvr>
                                        <p:cTn id="98" dur="10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99" dur="1000" fill="hold"/>
                                        <p:tgtEl>
                                          <p:spTgt spid="2">
                                            <p:txEl>
                                              <p:pRg st="13" end="13"/>
                                            </p:txEl>
                                          </p:spTgt>
                                        </p:tgtEl>
                                        <p:attrNameLst>
                                          <p:attrName>ppt_h</p:attrName>
                                        </p:attrNameLst>
                                      </p:cBhvr>
                                      <p:tavLst>
                                        <p:tav tm="0">
                                          <p:val>
                                            <p:fltVal val="0"/>
                                          </p:val>
                                        </p:tav>
                                        <p:tav tm="100000">
                                          <p:val>
                                            <p:strVal val="#ppt_h"/>
                                          </p:val>
                                        </p:tav>
                                      </p:tavLst>
                                    </p:anim>
                                    <p:animEffect transition="in" filter="fade">
                                      <p:cBhvr>
                                        <p:cTn id="100" dur="1000"/>
                                        <p:tgtEl>
                                          <p:spTgt spid="2">
                                            <p:txEl>
                                              <p:pRg st="13" end="1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
                                            <p:txEl>
                                              <p:pRg st="14" end="14"/>
                                            </p:txEl>
                                          </p:spTgt>
                                        </p:tgtEl>
                                        <p:attrNameLst>
                                          <p:attrName>style.visibility</p:attrName>
                                        </p:attrNameLst>
                                      </p:cBhvr>
                                      <p:to>
                                        <p:strVal val="visible"/>
                                      </p:to>
                                    </p:set>
                                    <p:anim calcmode="lin" valueType="num">
                                      <p:cBhvr>
                                        <p:cTn id="105" dur="10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106" dur="1000" fill="hold"/>
                                        <p:tgtEl>
                                          <p:spTgt spid="2">
                                            <p:txEl>
                                              <p:pRg st="14" end="14"/>
                                            </p:txEl>
                                          </p:spTgt>
                                        </p:tgtEl>
                                        <p:attrNameLst>
                                          <p:attrName>ppt_h</p:attrName>
                                        </p:attrNameLst>
                                      </p:cBhvr>
                                      <p:tavLst>
                                        <p:tav tm="0">
                                          <p:val>
                                            <p:fltVal val="0"/>
                                          </p:val>
                                        </p:tav>
                                        <p:tav tm="100000">
                                          <p:val>
                                            <p:strVal val="#ppt_h"/>
                                          </p:val>
                                        </p:tav>
                                      </p:tavLst>
                                    </p:anim>
                                    <p:animEffect transition="in" filter="fade">
                                      <p:cBhvr>
                                        <p:cTn id="107" dur="1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371853">
            <a:off x="127533" y="263275"/>
            <a:ext cx="8517333" cy="280076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800" b="1" i="1" cap="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Поздравляем </a:t>
            </a:r>
          </a:p>
          <a:p>
            <a:pPr algn="ctr"/>
            <a:r>
              <a:rPr lang="ru-RU" sz="8800" b="1" i="1" cap="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победителей!</a:t>
            </a:r>
            <a:endParaRPr lang="ru-RU" sz="8800" b="1" i="1" cap="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endParaRPr>
          </a:p>
        </p:txBody>
      </p:sp>
      <p:pic>
        <p:nvPicPr>
          <p:cNvPr id="2050" name="Picture 2" descr="Картинка 9 из 1070">
            <a:hlinkClick r:id="rId2"/>
          </p:cNvPr>
          <p:cNvPicPr>
            <a:picLocks noChangeAspect="1" noChangeArrowheads="1" noCrop="1"/>
          </p:cNvPicPr>
          <p:nvPr/>
        </p:nvPicPr>
        <p:blipFill>
          <a:blip r:embed="rId3" cstate="print"/>
          <a:srcRect/>
          <a:stretch>
            <a:fillRect/>
          </a:stretch>
        </p:blipFill>
        <p:spPr bwMode="auto">
          <a:xfrm>
            <a:off x="3143240" y="-508028"/>
            <a:ext cx="5755026" cy="79930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500034" y="1000108"/>
            <a:ext cx="835824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ru-RU" sz="4000" b="1" i="0" u="none" strike="noStrike" cap="none" normalizeH="0" baseline="0" dirty="0" smtClean="0">
                <a:ln>
                  <a:noFill/>
                </a:ln>
                <a:solidFill>
                  <a:schemeClr val="bg1"/>
                </a:solidFill>
                <a:effectLst/>
                <a:latin typeface="Cambria" pitchFamily="18" charset="0"/>
                <a:ea typeface="Times New Roman" pitchFamily="18" charset="0"/>
              </a:rPr>
              <a:t>Тому, кто начинает каждое утро   с этого действия, надо в 2 раза меньше времени, чтобы собраться и настроиться на рабочий лад. </a:t>
            </a:r>
          </a:p>
          <a:p>
            <a:pPr marL="0" marR="0" lvl="0" indent="0" algn="ctr" defTabSz="914400" rtl="0" eaLnBrk="0" fontAlgn="base" latinLnBrk="0" hangingPunct="0">
              <a:lnSpc>
                <a:spcPct val="100000"/>
              </a:lnSpc>
              <a:spcBef>
                <a:spcPct val="0"/>
              </a:spcBef>
              <a:spcAft>
                <a:spcPct val="0"/>
              </a:spcAft>
              <a:buClrTx/>
              <a:buSzTx/>
              <a:tabLst/>
            </a:pPr>
            <a:endParaRPr lang="ru-RU" sz="4000" b="1" dirty="0">
              <a:solidFill>
                <a:schemeClr val="bg1"/>
              </a:solidFill>
              <a:latin typeface="Cambria" pitchFamily="18"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ru-RU" sz="4000" b="1" i="1" u="none" strike="noStrike" cap="none" normalizeH="0" baseline="0" dirty="0" smtClean="0">
              <a:ln>
                <a:noFill/>
              </a:ln>
              <a:solidFill>
                <a:schemeClr val="bg1"/>
              </a:solidFill>
              <a:effectLst/>
              <a:latin typeface="Cambria" pitchFamily="18"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000" b="1" i="0" u="none" strike="noStrike" cap="none" normalizeH="0" baseline="0" dirty="0" smtClean="0">
              <a:ln>
                <a:noFill/>
              </a:ln>
              <a:solidFill>
                <a:schemeClr val="bg1"/>
              </a:solidFill>
              <a:effectLst/>
              <a:latin typeface="Cambria" pitchFamily="18" charset="0"/>
            </a:endParaRPr>
          </a:p>
        </p:txBody>
      </p:sp>
      <p:sp>
        <p:nvSpPr>
          <p:cNvPr id="3" name="TextBox 2"/>
          <p:cNvSpPr txBox="1"/>
          <p:nvPr/>
        </p:nvSpPr>
        <p:spPr>
          <a:xfrm>
            <a:off x="4857752" y="0"/>
            <a:ext cx="4286248" cy="1015663"/>
          </a:xfrm>
          <a:prstGeom prst="rect">
            <a:avLst/>
          </a:prstGeom>
          <a:solidFill>
            <a:srgbClr val="99CC00"/>
          </a:solidFill>
          <a:ln>
            <a:solidFill>
              <a:srgbClr val="92D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339" name="Picture 3" descr="Картинка 17 из 96000">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46" y="2571744"/>
            <a:ext cx="2641822" cy="4738694"/>
          </a:xfrm>
          <a:prstGeom prst="rect">
            <a:avLst/>
          </a:prstGeom>
          <a:noFill/>
        </p:spPr>
      </p:pic>
      <p:sp>
        <p:nvSpPr>
          <p:cNvPr id="5" name="Прямоугольник 4"/>
          <p:cNvSpPr/>
          <p:nvPr/>
        </p:nvSpPr>
        <p:spPr>
          <a:xfrm>
            <a:off x="0" y="0"/>
            <a:ext cx="3929058"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99CC00"/>
                </a:solidFill>
                <a:latin typeface="Cambria" pitchFamily="18" charset="0"/>
              </a:rPr>
              <a:t>Здоровый образ жизни</a:t>
            </a:r>
          </a:p>
        </p:txBody>
      </p:sp>
      <p:sp>
        <p:nvSpPr>
          <p:cNvPr id="6" name="Прямоугольник 5"/>
          <p:cNvSpPr/>
          <p:nvPr/>
        </p:nvSpPr>
        <p:spPr>
          <a:xfrm>
            <a:off x="4000496" y="5429264"/>
            <a:ext cx="4893263" cy="707886"/>
          </a:xfrm>
          <a:prstGeom prst="rect">
            <a:avLst/>
          </a:prstGeom>
        </p:spPr>
        <p:txBody>
          <a:bodyPr wrap="none">
            <a:spAutoFit/>
          </a:bodyPr>
          <a:lstStyle/>
          <a:p>
            <a:pPr lvl="0" algn="r" eaLnBrk="0" fontAlgn="base" hangingPunct="0">
              <a:spcBef>
                <a:spcPct val="0"/>
              </a:spcBef>
              <a:spcAft>
                <a:spcPct val="0"/>
              </a:spcAft>
            </a:pPr>
            <a:r>
              <a:rPr lang="ru-RU" sz="4000" b="1" i="1" dirty="0" smtClean="0">
                <a:solidFill>
                  <a:schemeClr val="bg1"/>
                </a:solidFill>
                <a:latin typeface="Cambria" pitchFamily="18" charset="0"/>
                <a:ea typeface="Times New Roman" pitchFamily="18" charset="0"/>
              </a:rPr>
              <a:t>Утренняя зарядка</a:t>
            </a:r>
            <a:r>
              <a:rPr lang="ru-RU" sz="4000" b="1" dirty="0" smtClean="0">
                <a:solidFill>
                  <a:schemeClr val="bg1"/>
                </a:solidFill>
                <a:latin typeface="Cambria" pitchFamily="18" charset="0"/>
                <a:ea typeface="Times New Roman" pitchFamily="18" charset="0"/>
              </a:rPr>
              <a:t> </a:t>
            </a:r>
            <a:endParaRPr lang="ru-RU" sz="4000" b="1" dirty="0" smtClean="0">
              <a:solidFill>
                <a:schemeClr val="bg1"/>
              </a:solidFill>
              <a:latin typeface="Cambria" pitchFamily="18" charset="0"/>
            </a:endParaRPr>
          </a:p>
        </p:txBody>
      </p:sp>
      <p:sp>
        <p:nvSpPr>
          <p:cNvPr id="7" name="Стрелка влево 6">
            <a:hlinkClick r:id="rId4" action="ppaction://hlinksldjump"/>
          </p:cNvPr>
          <p:cNvSpPr/>
          <p:nvPr/>
        </p:nvSpPr>
        <p:spPr>
          <a:xfrm>
            <a:off x="8215338" y="6143644"/>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xEl>
                                              <p:pRg st="0" end="0"/>
                                            </p:txEl>
                                          </p:spTgt>
                                        </p:tgtEl>
                                        <p:attrNameLst>
                                          <p:attrName>style.visibility</p:attrName>
                                        </p:attrNameLst>
                                      </p:cBhvr>
                                      <p:to>
                                        <p:strVal val="visible"/>
                                      </p:to>
                                    </p:set>
                                    <p:anim calcmode="lin" valueType="num">
                                      <p:cBhvr>
                                        <p:cTn id="19" dur="1000" fill="hold"/>
                                        <p:tgtEl>
                                          <p:spTgt spid="1433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4337">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1433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4339"/>
                                        </p:tgtEl>
                                        <p:attrNameLst>
                                          <p:attrName>style.visibility</p:attrName>
                                        </p:attrNameLst>
                                      </p:cBhvr>
                                      <p:to>
                                        <p:strVal val="visible"/>
                                      </p:to>
                                    </p:set>
                                    <p:anim calcmode="lin" valueType="num">
                                      <p:cBhvr>
                                        <p:cTn id="26" dur="1000" fill="hold"/>
                                        <p:tgtEl>
                                          <p:spTgt spid="14339"/>
                                        </p:tgtEl>
                                        <p:attrNameLst>
                                          <p:attrName>ppt_w</p:attrName>
                                        </p:attrNameLst>
                                      </p:cBhvr>
                                      <p:tavLst>
                                        <p:tav tm="0">
                                          <p:val>
                                            <p:fltVal val="0"/>
                                          </p:val>
                                        </p:tav>
                                        <p:tav tm="100000">
                                          <p:val>
                                            <p:strVal val="#ppt_w"/>
                                          </p:val>
                                        </p:tav>
                                      </p:tavLst>
                                    </p:anim>
                                    <p:anim calcmode="lin" valueType="num">
                                      <p:cBhvr>
                                        <p:cTn id="27" dur="1000" fill="hold"/>
                                        <p:tgtEl>
                                          <p:spTgt spid="14339"/>
                                        </p:tgtEl>
                                        <p:attrNameLst>
                                          <p:attrName>ppt_h</p:attrName>
                                        </p:attrNameLst>
                                      </p:cBhvr>
                                      <p:tavLst>
                                        <p:tav tm="0">
                                          <p:val>
                                            <p:fltVal val="0"/>
                                          </p:val>
                                        </p:tav>
                                        <p:tav tm="100000">
                                          <p:val>
                                            <p:strVal val="#ppt_h"/>
                                          </p:val>
                                        </p:tav>
                                      </p:tavLst>
                                    </p:anim>
                                    <p:animEffect transition="in" filter="fade">
                                      <p:cBhvr>
                                        <p:cTn id="28" dur="1000"/>
                                        <p:tgtEl>
                                          <p:spTgt spid="14339"/>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build="allAtOnce"/>
      <p:bldP spid="3"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500034" y="1000108"/>
            <a:ext cx="8358246"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4000" b="1" dirty="0">
                <a:solidFill>
                  <a:schemeClr val="bg1"/>
                </a:solidFill>
                <a:latin typeface="Cambria" pitchFamily="18" charset="0"/>
              </a:rPr>
              <a:t>В этом состоянии люди проводят треть своей жизни. В Древнем Китае одной из страшнейших пыток было лишение человека этого </a:t>
            </a:r>
            <a:r>
              <a:rPr lang="ru-RU" sz="4000" b="1" dirty="0" smtClean="0">
                <a:solidFill>
                  <a:schemeClr val="bg1"/>
                </a:solidFill>
                <a:latin typeface="Cambria" pitchFamily="18" charset="0"/>
              </a:rPr>
              <a:t>состояния. </a:t>
            </a:r>
          </a:p>
          <a:p>
            <a:pPr lvl="0" algn="r"/>
            <a:endParaRPr lang="ru-RU" sz="4000" b="1" i="1" dirty="0" smtClean="0">
              <a:solidFill>
                <a:schemeClr val="bg1"/>
              </a:solidFill>
              <a:latin typeface="Cambria" pitchFamily="18" charset="0"/>
            </a:endParaRPr>
          </a:p>
          <a:p>
            <a:pPr lvl="0" algn="r"/>
            <a:endParaRPr lang="ru-RU" sz="4000" b="1" i="1" dirty="0" smtClean="0">
              <a:solidFill>
                <a:schemeClr val="bg1"/>
              </a:solidFill>
              <a:latin typeface="Cambria" pitchFamily="18" charset="0"/>
            </a:endParaRPr>
          </a:p>
          <a:p>
            <a:pPr lvl="0" algn="ctr"/>
            <a:r>
              <a:rPr lang="ru-RU" sz="4000" b="1" i="1" dirty="0" smtClean="0">
                <a:solidFill>
                  <a:schemeClr val="bg1"/>
                </a:solidFill>
                <a:latin typeface="Cambria" pitchFamily="18" charset="0"/>
              </a:rPr>
              <a:t>                                                                    </a:t>
            </a:r>
            <a:r>
              <a:rPr lang="ru-RU" sz="4000" b="1" dirty="0" smtClean="0">
                <a:solidFill>
                  <a:schemeClr val="bg1"/>
                </a:solidFill>
                <a:latin typeface="Cambria" pitchFamily="18" charset="0"/>
              </a:rPr>
              <a:t> </a:t>
            </a:r>
          </a:p>
          <a:p>
            <a:pPr marL="0" marR="0" lvl="0" indent="0" algn="r" defTabSz="914400" rtl="0" eaLnBrk="0" fontAlgn="base" latinLnBrk="0" hangingPunct="0">
              <a:lnSpc>
                <a:spcPct val="100000"/>
              </a:lnSpc>
              <a:spcBef>
                <a:spcPct val="0"/>
              </a:spcBef>
              <a:spcAft>
                <a:spcPct val="0"/>
              </a:spcAft>
              <a:buClrTx/>
              <a:buSzTx/>
              <a:tabLst/>
            </a:pPr>
            <a:r>
              <a:rPr kumimoji="0" lang="ru-RU" sz="4000" b="1" i="0" u="none" strike="noStrike" cap="none" normalizeH="0" baseline="0" dirty="0" smtClean="0">
                <a:ln>
                  <a:noFill/>
                </a:ln>
                <a:solidFill>
                  <a:schemeClr val="bg1"/>
                </a:solidFill>
                <a:effectLst/>
                <a:latin typeface="Cambria" pitchFamily="18" charset="0"/>
                <a:ea typeface="Times New Roman" pitchFamily="18" charset="0"/>
              </a:rPr>
              <a:t> </a:t>
            </a:r>
            <a:endParaRPr kumimoji="0" lang="ru-RU" sz="4000" b="1" i="0" u="none" strike="noStrike" cap="none" normalizeH="0" baseline="0" dirty="0" smtClean="0">
              <a:ln>
                <a:noFill/>
              </a:ln>
              <a:solidFill>
                <a:schemeClr val="bg1"/>
              </a:solidFill>
              <a:effectLst/>
              <a:latin typeface="Cambr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000" b="1" i="0" u="none" strike="noStrike" cap="none" normalizeH="0" baseline="0" dirty="0" smtClean="0">
              <a:ln>
                <a:noFill/>
              </a:ln>
              <a:solidFill>
                <a:schemeClr val="bg1"/>
              </a:solidFill>
              <a:effectLst/>
              <a:latin typeface="Cambria" pitchFamily="18" charset="0"/>
            </a:endParaRPr>
          </a:p>
        </p:txBody>
      </p:sp>
      <p:sp>
        <p:nvSpPr>
          <p:cNvPr id="3" name="TextBox 2"/>
          <p:cNvSpPr txBox="1"/>
          <p:nvPr/>
        </p:nvSpPr>
        <p:spPr>
          <a:xfrm>
            <a:off x="4857752" y="0"/>
            <a:ext cx="4286248" cy="1015663"/>
          </a:xfrm>
          <a:prstGeom prst="rect">
            <a:avLst/>
          </a:prstGeom>
          <a:solidFill>
            <a:srgbClr val="99CC00"/>
          </a:solidFill>
          <a:ln>
            <a:solidFill>
              <a:srgbClr val="92D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8435" name="Picture 3" descr="C:\Documents and Settings\Admin\Local Settings\Temporary Internet Files\Content.IE5\RWKV3KR7\MC900434377[1].wmf"/>
          <p:cNvPicPr>
            <a:picLocks noChangeAspect="1" noChangeArrowheads="1"/>
          </p:cNvPicPr>
          <p:nvPr/>
        </p:nvPicPr>
        <p:blipFill>
          <a:blip r:embed="rId2" cstate="print"/>
          <a:srcRect/>
          <a:stretch>
            <a:fillRect/>
          </a:stretch>
        </p:blipFill>
        <p:spPr bwMode="auto">
          <a:xfrm>
            <a:off x="500034" y="3529655"/>
            <a:ext cx="3429024" cy="3328345"/>
          </a:xfrm>
          <a:prstGeom prst="rect">
            <a:avLst/>
          </a:prstGeom>
          <a:noFill/>
        </p:spPr>
      </p:pic>
      <p:sp>
        <p:nvSpPr>
          <p:cNvPr id="7" name="Прямоугольник 6"/>
          <p:cNvSpPr/>
          <p:nvPr/>
        </p:nvSpPr>
        <p:spPr>
          <a:xfrm>
            <a:off x="0" y="0"/>
            <a:ext cx="3929058"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99CC00"/>
                </a:solidFill>
                <a:latin typeface="Cambria" pitchFamily="18" charset="0"/>
              </a:rPr>
              <a:t>Здоровый образ жизни</a:t>
            </a:r>
          </a:p>
        </p:txBody>
      </p:sp>
      <p:sp>
        <p:nvSpPr>
          <p:cNvPr id="6" name="Прямоугольник 5"/>
          <p:cNvSpPr/>
          <p:nvPr/>
        </p:nvSpPr>
        <p:spPr>
          <a:xfrm>
            <a:off x="7715272" y="5357826"/>
            <a:ext cx="1334340" cy="830997"/>
          </a:xfrm>
          <a:prstGeom prst="rect">
            <a:avLst/>
          </a:prstGeom>
        </p:spPr>
        <p:txBody>
          <a:bodyPr wrap="none">
            <a:spAutoFit/>
          </a:bodyPr>
          <a:lstStyle/>
          <a:p>
            <a:r>
              <a:rPr lang="ru-RU" sz="4800" b="1" i="1" dirty="0" smtClean="0">
                <a:solidFill>
                  <a:schemeClr val="bg1"/>
                </a:solidFill>
                <a:latin typeface="Cambria" pitchFamily="18" charset="0"/>
              </a:rPr>
              <a:t>Сон</a:t>
            </a:r>
            <a:r>
              <a:rPr lang="ru-RU" sz="4000" b="1" i="1" dirty="0" smtClean="0">
                <a:solidFill>
                  <a:schemeClr val="bg1"/>
                </a:solidFill>
                <a:latin typeface="Cambria" pitchFamily="18" charset="0"/>
              </a:rPr>
              <a:t> </a:t>
            </a:r>
            <a:endParaRPr lang="ru-RU" sz="4800" dirty="0"/>
          </a:p>
        </p:txBody>
      </p:sp>
      <p:sp>
        <p:nvSpPr>
          <p:cNvPr id="8" name="Стрелка влево 7">
            <a:hlinkClick r:id="rId3"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8435"/>
                                        </p:tgtEl>
                                        <p:attrNameLst>
                                          <p:attrName>style.visibility</p:attrName>
                                        </p:attrNameLst>
                                      </p:cBhvr>
                                      <p:to>
                                        <p:strVal val="visible"/>
                                      </p:to>
                                    </p:set>
                                    <p:anim calcmode="lin" valueType="num">
                                      <p:cBhvr>
                                        <p:cTn id="26" dur="1000" fill="hold"/>
                                        <p:tgtEl>
                                          <p:spTgt spid="18435"/>
                                        </p:tgtEl>
                                        <p:attrNameLst>
                                          <p:attrName>ppt_w</p:attrName>
                                        </p:attrNameLst>
                                      </p:cBhvr>
                                      <p:tavLst>
                                        <p:tav tm="0">
                                          <p:val>
                                            <p:fltVal val="0"/>
                                          </p:val>
                                        </p:tav>
                                        <p:tav tm="100000">
                                          <p:val>
                                            <p:strVal val="#ppt_w"/>
                                          </p:val>
                                        </p:tav>
                                      </p:tavLst>
                                    </p:anim>
                                    <p:anim calcmode="lin" valueType="num">
                                      <p:cBhvr>
                                        <p:cTn id="27" dur="1000" fill="hold"/>
                                        <p:tgtEl>
                                          <p:spTgt spid="18435"/>
                                        </p:tgtEl>
                                        <p:attrNameLst>
                                          <p:attrName>ppt_h</p:attrName>
                                        </p:attrNameLst>
                                      </p:cBhvr>
                                      <p:tavLst>
                                        <p:tav tm="0">
                                          <p:val>
                                            <p:fltVal val="0"/>
                                          </p:val>
                                        </p:tav>
                                        <p:tav tm="100000">
                                          <p:val>
                                            <p:strVal val="#ppt_h"/>
                                          </p:val>
                                        </p:tav>
                                      </p:tavLst>
                                    </p:anim>
                                    <p:animEffect transition="in" filter="fade">
                                      <p:cBhvr>
                                        <p:cTn id="28" dur="1000"/>
                                        <p:tgtEl>
                                          <p:spTgt spid="18435"/>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7"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500034" y="1000108"/>
            <a:ext cx="835824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4000" b="1" dirty="0">
                <a:solidFill>
                  <a:schemeClr val="bg1"/>
                </a:solidFill>
                <a:latin typeface="Cambria" pitchFamily="18" charset="0"/>
              </a:rPr>
              <a:t>Для нормального функционирования человеку необходимо в день 2,5 </a:t>
            </a:r>
            <a:r>
              <a:rPr lang="ru-RU" sz="4000" b="1" dirty="0" smtClean="0">
                <a:solidFill>
                  <a:schemeClr val="bg1"/>
                </a:solidFill>
                <a:latin typeface="Cambria" pitchFamily="18" charset="0"/>
              </a:rPr>
              <a:t>кг </a:t>
            </a:r>
            <a:r>
              <a:rPr lang="ru-RU" sz="4000" b="1" dirty="0">
                <a:solidFill>
                  <a:schemeClr val="bg1"/>
                </a:solidFill>
                <a:latin typeface="Cambria" pitchFamily="18" charset="0"/>
              </a:rPr>
              <a:t>этого вещества. </a:t>
            </a:r>
            <a:endParaRPr lang="ru-RU" sz="4000" b="1" dirty="0" smtClean="0">
              <a:solidFill>
                <a:schemeClr val="bg1"/>
              </a:solidFill>
              <a:latin typeface="Cambria" pitchFamily="18" charset="0"/>
            </a:endParaRPr>
          </a:p>
          <a:p>
            <a:pPr lvl="0" algn="ctr"/>
            <a:endParaRPr lang="ru-RU" sz="4000" b="1" dirty="0">
              <a:solidFill>
                <a:schemeClr val="bg1"/>
              </a:solidFill>
              <a:latin typeface="Cambria" pitchFamily="18" charset="0"/>
            </a:endParaRPr>
          </a:p>
          <a:p>
            <a:pPr lvl="0" algn="ctr"/>
            <a:endParaRPr lang="ru-RU" sz="4000" b="1" dirty="0" smtClean="0">
              <a:solidFill>
                <a:schemeClr val="bg1"/>
              </a:solidFill>
              <a:latin typeface="Cambria" pitchFamily="18" charset="0"/>
            </a:endParaRPr>
          </a:p>
          <a:p>
            <a:pPr lvl="0" algn="r"/>
            <a:r>
              <a:rPr lang="ru-RU" sz="4000" b="1" dirty="0" smtClean="0">
                <a:solidFill>
                  <a:schemeClr val="bg1"/>
                </a:solidFill>
                <a:latin typeface="Cambria" pitchFamily="18" charset="0"/>
              </a:rPr>
              <a:t> </a:t>
            </a:r>
            <a:endParaRPr lang="ru-RU" sz="40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99CC00"/>
          </a:solidFill>
          <a:ln>
            <a:solidFill>
              <a:srgbClr val="92D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9462" name="Picture 6" descr="C:\Documents and Settings\Admin\Local Settings\Temporary Internet Files\Content.IE5\T2XABP0W\MP900422274[1].jpg"/>
          <p:cNvPicPr>
            <a:picLocks noChangeAspect="1" noChangeArrowheads="1"/>
          </p:cNvPicPr>
          <p:nvPr/>
        </p:nvPicPr>
        <p:blipFill>
          <a:blip r:embed="rId2" cstate="print"/>
          <a:srcRect/>
          <a:stretch>
            <a:fillRect/>
          </a:stretch>
        </p:blipFill>
        <p:spPr bwMode="auto">
          <a:xfrm>
            <a:off x="642910" y="3571876"/>
            <a:ext cx="3071810" cy="3071810"/>
          </a:xfrm>
          <a:prstGeom prst="rect">
            <a:avLst/>
          </a:prstGeom>
          <a:noFill/>
        </p:spPr>
      </p:pic>
      <p:sp>
        <p:nvSpPr>
          <p:cNvPr id="10" name="Прямоугольник 9"/>
          <p:cNvSpPr/>
          <p:nvPr/>
        </p:nvSpPr>
        <p:spPr>
          <a:xfrm>
            <a:off x="0" y="0"/>
            <a:ext cx="3929058"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99CC00"/>
                </a:solidFill>
                <a:latin typeface="Cambria" pitchFamily="18" charset="0"/>
              </a:rPr>
              <a:t>Здоровый образ жизни</a:t>
            </a:r>
          </a:p>
        </p:txBody>
      </p:sp>
      <p:sp>
        <p:nvSpPr>
          <p:cNvPr id="6" name="Прямоугольник 5"/>
          <p:cNvSpPr/>
          <p:nvPr/>
        </p:nvSpPr>
        <p:spPr>
          <a:xfrm>
            <a:off x="7358082" y="4857760"/>
            <a:ext cx="1359668" cy="707886"/>
          </a:xfrm>
          <a:prstGeom prst="rect">
            <a:avLst/>
          </a:prstGeom>
        </p:spPr>
        <p:txBody>
          <a:bodyPr wrap="none">
            <a:spAutoFit/>
          </a:bodyPr>
          <a:lstStyle/>
          <a:p>
            <a:r>
              <a:rPr lang="ru-RU" sz="4000" b="1" i="1" dirty="0" smtClean="0">
                <a:solidFill>
                  <a:schemeClr val="bg1"/>
                </a:solidFill>
                <a:latin typeface="Cambria" pitchFamily="18" charset="0"/>
              </a:rPr>
              <a:t>Вода</a:t>
            </a:r>
            <a:endParaRPr lang="ru-RU" sz="4000" dirty="0"/>
          </a:p>
        </p:txBody>
      </p:sp>
      <p:sp>
        <p:nvSpPr>
          <p:cNvPr id="7" name="Стрелка влево 6">
            <a:hlinkClick r:id="rId3"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9462"/>
                                        </p:tgtEl>
                                        <p:attrNameLst>
                                          <p:attrName>style.visibility</p:attrName>
                                        </p:attrNameLst>
                                      </p:cBhvr>
                                      <p:to>
                                        <p:strVal val="visible"/>
                                      </p:to>
                                    </p:set>
                                    <p:anim calcmode="lin" valueType="num">
                                      <p:cBhvr>
                                        <p:cTn id="26" dur="1000" fill="hold"/>
                                        <p:tgtEl>
                                          <p:spTgt spid="19462"/>
                                        </p:tgtEl>
                                        <p:attrNameLst>
                                          <p:attrName>ppt_w</p:attrName>
                                        </p:attrNameLst>
                                      </p:cBhvr>
                                      <p:tavLst>
                                        <p:tav tm="0">
                                          <p:val>
                                            <p:fltVal val="0"/>
                                          </p:val>
                                        </p:tav>
                                        <p:tav tm="100000">
                                          <p:val>
                                            <p:strVal val="#ppt_w"/>
                                          </p:val>
                                        </p:tav>
                                      </p:tavLst>
                                    </p:anim>
                                    <p:anim calcmode="lin" valueType="num">
                                      <p:cBhvr>
                                        <p:cTn id="27" dur="1000" fill="hold"/>
                                        <p:tgtEl>
                                          <p:spTgt spid="19462"/>
                                        </p:tgtEl>
                                        <p:attrNameLst>
                                          <p:attrName>ppt_h</p:attrName>
                                        </p:attrNameLst>
                                      </p:cBhvr>
                                      <p:tavLst>
                                        <p:tav tm="0">
                                          <p:val>
                                            <p:fltVal val="0"/>
                                          </p:val>
                                        </p:tav>
                                        <p:tav tm="100000">
                                          <p:val>
                                            <p:strVal val="#ppt_h"/>
                                          </p:val>
                                        </p:tav>
                                      </p:tavLst>
                                    </p:anim>
                                    <p:animEffect transition="in" filter="fade">
                                      <p:cBhvr>
                                        <p:cTn id="28" dur="1000"/>
                                        <p:tgtEl>
                                          <p:spTgt spid="19462"/>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10"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500034" y="1000108"/>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4000" b="1" dirty="0">
                <a:solidFill>
                  <a:schemeClr val="bg1"/>
                </a:solidFill>
                <a:latin typeface="Cambria" pitchFamily="18" charset="0"/>
              </a:rPr>
              <a:t>Какой напиток в </a:t>
            </a:r>
            <a:r>
              <a:rPr lang="en-US" sz="4000" b="1" dirty="0">
                <a:solidFill>
                  <a:schemeClr val="bg1"/>
                </a:solidFill>
                <a:latin typeface="Cambria" pitchFamily="18" charset="0"/>
              </a:rPr>
              <a:t>XV </a:t>
            </a:r>
            <a:r>
              <a:rPr lang="ru-RU" sz="4000" b="1" dirty="0">
                <a:solidFill>
                  <a:schemeClr val="bg1"/>
                </a:solidFill>
                <a:latin typeface="Cambria" pitchFamily="18" charset="0"/>
              </a:rPr>
              <a:t>веке получил название </a:t>
            </a:r>
            <a:r>
              <a:rPr lang="ru-RU" sz="4000" b="1" dirty="0" err="1">
                <a:solidFill>
                  <a:schemeClr val="bg1"/>
                </a:solidFill>
                <a:latin typeface="Cambria" pitchFamily="18" charset="0"/>
              </a:rPr>
              <a:t>аква</a:t>
            </a:r>
            <a:r>
              <a:rPr lang="ru-RU" sz="4000" b="1" dirty="0">
                <a:solidFill>
                  <a:schemeClr val="bg1"/>
                </a:solidFill>
                <a:latin typeface="Cambria" pitchFamily="18" charset="0"/>
              </a:rPr>
              <a:t> вита (живая вода), а уже в </a:t>
            </a:r>
            <a:r>
              <a:rPr lang="en-US" sz="4000" b="1" dirty="0">
                <a:solidFill>
                  <a:schemeClr val="bg1"/>
                </a:solidFill>
                <a:latin typeface="Cambria" pitchFamily="18" charset="0"/>
              </a:rPr>
              <a:t>XVIII </a:t>
            </a:r>
            <a:r>
              <a:rPr lang="ru-RU" sz="4000" b="1" dirty="0">
                <a:solidFill>
                  <a:schemeClr val="bg1"/>
                </a:solidFill>
                <a:latin typeface="Cambria" pitchFamily="18" charset="0"/>
              </a:rPr>
              <a:t>был переименован в </a:t>
            </a:r>
            <a:r>
              <a:rPr lang="ru-RU" sz="4000" b="1" dirty="0" err="1">
                <a:solidFill>
                  <a:schemeClr val="bg1"/>
                </a:solidFill>
                <a:latin typeface="Cambria" pitchFamily="18" charset="0"/>
              </a:rPr>
              <a:t>аква</a:t>
            </a:r>
            <a:r>
              <a:rPr lang="ru-RU" sz="4000" b="1" dirty="0">
                <a:solidFill>
                  <a:schemeClr val="bg1"/>
                </a:solidFill>
                <a:latin typeface="Cambria" pitchFamily="18" charset="0"/>
              </a:rPr>
              <a:t> </a:t>
            </a:r>
            <a:r>
              <a:rPr lang="ru-RU" sz="4000" b="1" dirty="0" err="1">
                <a:solidFill>
                  <a:schemeClr val="bg1"/>
                </a:solidFill>
                <a:latin typeface="Cambria" pitchFamily="18" charset="0"/>
              </a:rPr>
              <a:t>мортис</a:t>
            </a:r>
            <a:r>
              <a:rPr lang="ru-RU" sz="4000" b="1" dirty="0">
                <a:solidFill>
                  <a:schemeClr val="bg1"/>
                </a:solidFill>
                <a:latin typeface="Cambria" pitchFamily="18" charset="0"/>
              </a:rPr>
              <a:t> (воду смерти</a:t>
            </a:r>
            <a:r>
              <a:rPr lang="ru-RU" sz="4000" b="1" dirty="0" smtClean="0">
                <a:solidFill>
                  <a:schemeClr val="bg1"/>
                </a:solidFill>
                <a:latin typeface="Cambria" pitchFamily="18" charset="0"/>
              </a:rPr>
              <a:t>)?</a:t>
            </a:r>
          </a:p>
          <a:p>
            <a:pPr lvl="0" algn="ctr"/>
            <a:endParaRPr lang="ru-RU" sz="40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FF5050"/>
          </a:solidFill>
          <a:ln>
            <a:solidFill>
              <a:srgbClr val="FF5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2928926" cy="461665"/>
          </a:xfrm>
          <a:prstGeom prst="rect">
            <a:avLst/>
          </a:prstGeom>
          <a:ln>
            <a:solidFill>
              <a:srgbClr val="FF5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FF5050"/>
                </a:solidFill>
                <a:latin typeface="Cambria" pitchFamily="18" charset="0"/>
              </a:rPr>
              <a:t>Враги здоровья</a:t>
            </a:r>
          </a:p>
        </p:txBody>
      </p:sp>
      <p:pic>
        <p:nvPicPr>
          <p:cNvPr id="20484" name="Picture 4" descr="Картинка 2 из 12752">
            <a:hlinkClick r:id="rId3"/>
          </p:cNvPr>
          <p:cNvPicPr>
            <a:picLocks noChangeAspect="1" noChangeArrowheads="1"/>
          </p:cNvPicPr>
          <p:nvPr/>
        </p:nvPicPr>
        <p:blipFill>
          <a:blip r:embed="rId4" cstate="print"/>
          <a:srcRect/>
          <a:stretch>
            <a:fillRect/>
          </a:stretch>
        </p:blipFill>
        <p:spPr bwMode="auto">
          <a:xfrm>
            <a:off x="285720" y="4000504"/>
            <a:ext cx="2595554" cy="2595554"/>
          </a:xfrm>
          <a:prstGeom prst="rect">
            <a:avLst/>
          </a:prstGeom>
          <a:noFill/>
        </p:spPr>
      </p:pic>
      <p:sp>
        <p:nvSpPr>
          <p:cNvPr id="6" name="Прямоугольник 5"/>
          <p:cNvSpPr/>
          <p:nvPr/>
        </p:nvSpPr>
        <p:spPr>
          <a:xfrm>
            <a:off x="6774232" y="5143512"/>
            <a:ext cx="1651221" cy="707886"/>
          </a:xfrm>
          <a:prstGeom prst="rect">
            <a:avLst/>
          </a:prstGeom>
        </p:spPr>
        <p:txBody>
          <a:bodyPr wrap="none">
            <a:spAutoFit/>
          </a:bodyPr>
          <a:lstStyle/>
          <a:p>
            <a:pPr lvl="0" algn="r"/>
            <a:r>
              <a:rPr lang="ru-RU" sz="4000" b="1" i="1" dirty="0" smtClean="0">
                <a:latin typeface="Cambria" pitchFamily="18" charset="0"/>
              </a:rPr>
              <a:t>Водка</a:t>
            </a:r>
            <a:endParaRPr lang="ru-RU" sz="4000" b="1" i="1" dirty="0">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0484"/>
                                        </p:tgtEl>
                                        <p:attrNameLst>
                                          <p:attrName>style.visibility</p:attrName>
                                        </p:attrNameLst>
                                      </p:cBhvr>
                                      <p:to>
                                        <p:strVal val="visible"/>
                                      </p:to>
                                    </p:set>
                                    <p:anim calcmode="lin" valueType="num">
                                      <p:cBhvr>
                                        <p:cTn id="26" dur="1000" fill="hold"/>
                                        <p:tgtEl>
                                          <p:spTgt spid="20484"/>
                                        </p:tgtEl>
                                        <p:attrNameLst>
                                          <p:attrName>ppt_w</p:attrName>
                                        </p:attrNameLst>
                                      </p:cBhvr>
                                      <p:tavLst>
                                        <p:tav tm="0">
                                          <p:val>
                                            <p:fltVal val="0"/>
                                          </p:val>
                                        </p:tav>
                                        <p:tav tm="100000">
                                          <p:val>
                                            <p:strVal val="#ppt_w"/>
                                          </p:val>
                                        </p:tav>
                                      </p:tavLst>
                                    </p:anim>
                                    <p:anim calcmode="lin" valueType="num">
                                      <p:cBhvr>
                                        <p:cTn id="27" dur="1000" fill="hold"/>
                                        <p:tgtEl>
                                          <p:spTgt spid="20484"/>
                                        </p:tgtEl>
                                        <p:attrNameLst>
                                          <p:attrName>ppt_h</p:attrName>
                                        </p:attrNameLst>
                                      </p:cBhvr>
                                      <p:tavLst>
                                        <p:tav tm="0">
                                          <p:val>
                                            <p:fltVal val="0"/>
                                          </p:val>
                                        </p:tav>
                                        <p:tav tm="100000">
                                          <p:val>
                                            <p:strVal val="#ppt_h"/>
                                          </p:val>
                                        </p:tav>
                                      </p:tavLst>
                                    </p:anim>
                                    <p:animEffect transition="in" filter="fade">
                                      <p:cBhvr>
                                        <p:cTn id="28" dur="1000"/>
                                        <p:tgtEl>
                                          <p:spTgt spid="20484"/>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000108"/>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3200" b="1" dirty="0">
                <a:solidFill>
                  <a:schemeClr val="bg1"/>
                </a:solidFill>
                <a:latin typeface="Cambria" pitchFamily="18" charset="0"/>
              </a:rPr>
              <a:t>Название этого вещества переводится с греческого как «оцепенение». Болезнь, вызванная систематическим употреблением этих веществ, проявляется зависимостью и приводит к расстройствам психики, глубокими изменениями личности и к нарушениям функций внутренних органов</a:t>
            </a:r>
            <a:r>
              <a:rPr lang="ru-RU" sz="3200" b="1" dirty="0" smtClean="0">
                <a:solidFill>
                  <a:schemeClr val="bg1"/>
                </a:solidFill>
                <a:latin typeface="Cambria" pitchFamily="18" charset="0"/>
              </a:rPr>
              <a:t>.</a:t>
            </a:r>
          </a:p>
          <a:p>
            <a:pPr lvl="0" algn="ctr"/>
            <a:endParaRPr lang="ru-RU" sz="3200" b="1" dirty="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FF5050"/>
          </a:solidFill>
          <a:ln>
            <a:solidFill>
              <a:srgbClr val="FF5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2928926" cy="461665"/>
          </a:xfrm>
          <a:prstGeom prst="rect">
            <a:avLst/>
          </a:prstGeom>
          <a:ln>
            <a:solidFill>
              <a:srgbClr val="FF5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FF5050"/>
                </a:solidFill>
                <a:latin typeface="Cambria" pitchFamily="18" charset="0"/>
              </a:rPr>
              <a:t>Враги здоровья</a:t>
            </a:r>
          </a:p>
        </p:txBody>
      </p:sp>
      <p:pic>
        <p:nvPicPr>
          <p:cNvPr id="22530" name="Picture 2" descr="Картинка 60 из 3533">
            <a:hlinkClick r:id="rId3"/>
          </p:cNvPr>
          <p:cNvPicPr>
            <a:picLocks noChangeAspect="1" noChangeArrowheads="1"/>
          </p:cNvPicPr>
          <p:nvPr/>
        </p:nvPicPr>
        <p:blipFill>
          <a:blip r:embed="rId4" cstate="print"/>
          <a:srcRect/>
          <a:stretch>
            <a:fillRect/>
          </a:stretch>
        </p:blipFill>
        <p:spPr bwMode="auto">
          <a:xfrm>
            <a:off x="285720" y="4643445"/>
            <a:ext cx="2786082" cy="2217721"/>
          </a:xfrm>
          <a:prstGeom prst="rect">
            <a:avLst/>
          </a:prstGeom>
          <a:noFill/>
        </p:spPr>
      </p:pic>
      <p:sp>
        <p:nvSpPr>
          <p:cNvPr id="6" name="Прямоугольник 5"/>
          <p:cNvSpPr/>
          <p:nvPr/>
        </p:nvSpPr>
        <p:spPr>
          <a:xfrm>
            <a:off x="5672055" y="5429264"/>
            <a:ext cx="3033010" cy="707886"/>
          </a:xfrm>
          <a:prstGeom prst="rect">
            <a:avLst/>
          </a:prstGeom>
        </p:spPr>
        <p:txBody>
          <a:bodyPr wrap="none">
            <a:spAutoFit/>
          </a:bodyPr>
          <a:lstStyle/>
          <a:p>
            <a:pPr lvl="0" algn="r"/>
            <a:r>
              <a:rPr lang="ru-RU" sz="4000" b="1" i="1" dirty="0" smtClean="0">
                <a:latin typeface="Cambria" pitchFamily="18" charset="0"/>
              </a:rPr>
              <a:t>Наркотики</a:t>
            </a:r>
            <a:endParaRPr lang="ru-RU" sz="4000" b="1" i="1" dirty="0">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2530"/>
                                        </p:tgtEl>
                                        <p:attrNameLst>
                                          <p:attrName>style.visibility</p:attrName>
                                        </p:attrNameLst>
                                      </p:cBhvr>
                                      <p:to>
                                        <p:strVal val="visible"/>
                                      </p:to>
                                    </p:set>
                                    <p:anim calcmode="lin" valueType="num">
                                      <p:cBhvr>
                                        <p:cTn id="26" dur="1000" fill="hold"/>
                                        <p:tgtEl>
                                          <p:spTgt spid="22530"/>
                                        </p:tgtEl>
                                        <p:attrNameLst>
                                          <p:attrName>ppt_w</p:attrName>
                                        </p:attrNameLst>
                                      </p:cBhvr>
                                      <p:tavLst>
                                        <p:tav tm="0">
                                          <p:val>
                                            <p:fltVal val="0"/>
                                          </p:val>
                                        </p:tav>
                                        <p:tav tm="100000">
                                          <p:val>
                                            <p:strVal val="#ppt_w"/>
                                          </p:val>
                                        </p:tav>
                                      </p:tavLst>
                                    </p:anim>
                                    <p:anim calcmode="lin" valueType="num">
                                      <p:cBhvr>
                                        <p:cTn id="27" dur="1000" fill="hold"/>
                                        <p:tgtEl>
                                          <p:spTgt spid="22530"/>
                                        </p:tgtEl>
                                        <p:attrNameLst>
                                          <p:attrName>ppt_h</p:attrName>
                                        </p:attrNameLst>
                                      </p:cBhvr>
                                      <p:tavLst>
                                        <p:tav tm="0">
                                          <p:val>
                                            <p:fltVal val="0"/>
                                          </p:val>
                                        </p:tav>
                                        <p:tav tm="100000">
                                          <p:val>
                                            <p:strVal val="#ppt_h"/>
                                          </p:val>
                                        </p:tav>
                                      </p:tavLst>
                                    </p:anim>
                                    <p:animEffect transition="in" filter="fade">
                                      <p:cBhvr>
                                        <p:cTn id="28" dur="1000"/>
                                        <p:tgtEl>
                                          <p:spTgt spid="22530"/>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714348" y="1428736"/>
            <a:ext cx="792961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4000" b="1" dirty="0">
                <a:solidFill>
                  <a:schemeClr val="bg1"/>
                </a:solidFill>
                <a:latin typeface="Cambria" pitchFamily="18" charset="0"/>
              </a:rPr>
              <a:t>В названии какого вещества увековечил свое имя </a:t>
            </a:r>
            <a:endParaRPr lang="ru-RU" sz="4000" b="1" dirty="0" smtClean="0">
              <a:solidFill>
                <a:schemeClr val="bg1"/>
              </a:solidFill>
              <a:latin typeface="Cambria" pitchFamily="18" charset="0"/>
            </a:endParaRPr>
          </a:p>
          <a:p>
            <a:pPr lvl="0" algn="ctr"/>
            <a:r>
              <a:rPr lang="ru-RU" sz="4000" b="1" dirty="0" smtClean="0">
                <a:solidFill>
                  <a:schemeClr val="bg1"/>
                </a:solidFill>
                <a:latin typeface="Cambria" pitchFamily="18" charset="0"/>
              </a:rPr>
              <a:t>Жак </a:t>
            </a:r>
            <a:r>
              <a:rPr lang="ru-RU" sz="4000" b="1" dirty="0" err="1">
                <a:solidFill>
                  <a:schemeClr val="bg1"/>
                </a:solidFill>
                <a:latin typeface="Cambria" pitchFamily="18" charset="0"/>
              </a:rPr>
              <a:t>Нико</a:t>
            </a:r>
            <a:r>
              <a:rPr lang="ru-RU" sz="4000" b="1" dirty="0">
                <a:solidFill>
                  <a:schemeClr val="bg1"/>
                </a:solidFill>
                <a:latin typeface="Cambria" pitchFamily="18" charset="0"/>
              </a:rPr>
              <a:t>?</a:t>
            </a:r>
          </a:p>
          <a:p>
            <a:pPr lvl="0" algn="r"/>
            <a:endParaRPr lang="ru-RU" sz="4000" b="1" dirty="0" smtClean="0">
              <a:solidFill>
                <a:schemeClr val="bg1"/>
              </a:solidFill>
              <a:latin typeface="Cambria" pitchFamily="18" charset="0"/>
            </a:endParaRPr>
          </a:p>
          <a:p>
            <a:pPr lvl="0" algn="r"/>
            <a:endParaRPr lang="ru-RU" sz="4000" b="1" dirty="0" smtClean="0">
              <a:solidFill>
                <a:schemeClr val="bg1"/>
              </a:solidFill>
              <a:latin typeface="Cambria" pitchFamily="18" charset="0"/>
            </a:endParaRPr>
          </a:p>
        </p:txBody>
      </p:sp>
      <p:sp>
        <p:nvSpPr>
          <p:cNvPr id="3" name="TextBox 2"/>
          <p:cNvSpPr txBox="1"/>
          <p:nvPr/>
        </p:nvSpPr>
        <p:spPr>
          <a:xfrm>
            <a:off x="4857752" y="0"/>
            <a:ext cx="4286248" cy="1015663"/>
          </a:xfrm>
          <a:prstGeom prst="rect">
            <a:avLst/>
          </a:prstGeom>
          <a:solidFill>
            <a:srgbClr val="FF5050"/>
          </a:solidFill>
          <a:ln>
            <a:solidFill>
              <a:srgbClr val="FF505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 баллов</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0"/>
            <a:ext cx="2928926" cy="461665"/>
          </a:xfrm>
          <a:prstGeom prst="rect">
            <a:avLst/>
          </a:prstGeom>
          <a:ln>
            <a:solidFill>
              <a:srgbClr val="FF5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solidFill>
                  <a:srgbClr val="FF5050"/>
                </a:solidFill>
                <a:latin typeface="Cambria" pitchFamily="18" charset="0"/>
              </a:rPr>
              <a:t>Враги здоровья</a:t>
            </a:r>
          </a:p>
        </p:txBody>
      </p:sp>
      <p:pic>
        <p:nvPicPr>
          <p:cNvPr id="21506" name="Picture 2" descr="Картинка 19 из 783">
            <a:hlinkClick r:id="rId3"/>
          </p:cNvPr>
          <p:cNvPicPr>
            <a:picLocks noChangeAspect="1" noChangeArrowheads="1"/>
          </p:cNvPicPr>
          <p:nvPr/>
        </p:nvPicPr>
        <p:blipFill>
          <a:blip r:embed="rId4" cstate="print"/>
          <a:srcRect/>
          <a:stretch>
            <a:fillRect/>
          </a:stretch>
        </p:blipFill>
        <p:spPr bwMode="auto">
          <a:xfrm>
            <a:off x="357158" y="3357562"/>
            <a:ext cx="3198613" cy="3214686"/>
          </a:xfrm>
          <a:prstGeom prst="rect">
            <a:avLst/>
          </a:prstGeom>
          <a:noFill/>
        </p:spPr>
      </p:pic>
      <p:sp>
        <p:nvSpPr>
          <p:cNvPr id="6" name="Прямоугольник 5"/>
          <p:cNvSpPr/>
          <p:nvPr/>
        </p:nvSpPr>
        <p:spPr>
          <a:xfrm>
            <a:off x="6143339" y="5000636"/>
            <a:ext cx="2452723" cy="707886"/>
          </a:xfrm>
          <a:prstGeom prst="rect">
            <a:avLst/>
          </a:prstGeom>
        </p:spPr>
        <p:txBody>
          <a:bodyPr wrap="none">
            <a:spAutoFit/>
          </a:bodyPr>
          <a:lstStyle/>
          <a:p>
            <a:pPr lvl="0" algn="r"/>
            <a:r>
              <a:rPr lang="ru-RU" sz="4000" b="1" i="1" dirty="0" smtClean="0">
                <a:latin typeface="Cambria" pitchFamily="18" charset="0"/>
              </a:rPr>
              <a:t>Никотин</a:t>
            </a:r>
            <a:endParaRPr lang="ru-RU" sz="4000" b="1" i="1" dirty="0">
              <a:latin typeface="Cambria" pitchFamily="18" charset="0"/>
            </a:endParaRPr>
          </a:p>
        </p:txBody>
      </p:sp>
      <p:sp>
        <p:nvSpPr>
          <p:cNvPr id="7" name="Стрелка влево 6">
            <a:hlinkClick r:id="rId5" action="ppaction://hlinksldjump"/>
          </p:cNvPr>
          <p:cNvSpPr/>
          <p:nvPr/>
        </p:nvSpPr>
        <p:spPr>
          <a:xfrm>
            <a:off x="8215338" y="6215082"/>
            <a:ext cx="714380" cy="6429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p:cTn id="19" dur="1000" fill="hold"/>
                                        <p:tgtEl>
                                          <p:spTgt spid="14337"/>
                                        </p:tgtEl>
                                        <p:attrNameLst>
                                          <p:attrName>ppt_w</p:attrName>
                                        </p:attrNameLst>
                                      </p:cBhvr>
                                      <p:tavLst>
                                        <p:tav tm="0">
                                          <p:val>
                                            <p:fltVal val="0"/>
                                          </p:val>
                                        </p:tav>
                                        <p:tav tm="100000">
                                          <p:val>
                                            <p:strVal val="#ppt_w"/>
                                          </p:val>
                                        </p:tav>
                                      </p:tavLst>
                                    </p:anim>
                                    <p:anim calcmode="lin" valueType="num">
                                      <p:cBhvr>
                                        <p:cTn id="20" dur="1000" fill="hold"/>
                                        <p:tgtEl>
                                          <p:spTgt spid="14337"/>
                                        </p:tgtEl>
                                        <p:attrNameLst>
                                          <p:attrName>ppt_h</p:attrName>
                                        </p:attrNameLst>
                                      </p:cBhvr>
                                      <p:tavLst>
                                        <p:tav tm="0">
                                          <p:val>
                                            <p:fltVal val="0"/>
                                          </p:val>
                                        </p:tav>
                                        <p:tav tm="100000">
                                          <p:val>
                                            <p:strVal val="#ppt_h"/>
                                          </p:val>
                                        </p:tav>
                                      </p:tavLst>
                                    </p:anim>
                                    <p:animEffect transition="in" filter="fade">
                                      <p:cBhvr>
                                        <p:cTn id="21" dur="1000"/>
                                        <p:tgtEl>
                                          <p:spTgt spid="143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1506"/>
                                        </p:tgtEl>
                                        <p:attrNameLst>
                                          <p:attrName>style.visibility</p:attrName>
                                        </p:attrNameLst>
                                      </p:cBhvr>
                                      <p:to>
                                        <p:strVal val="visible"/>
                                      </p:to>
                                    </p:set>
                                    <p:anim calcmode="lin" valueType="num">
                                      <p:cBhvr>
                                        <p:cTn id="26" dur="1000" fill="hold"/>
                                        <p:tgtEl>
                                          <p:spTgt spid="21506"/>
                                        </p:tgtEl>
                                        <p:attrNameLst>
                                          <p:attrName>ppt_w</p:attrName>
                                        </p:attrNameLst>
                                      </p:cBhvr>
                                      <p:tavLst>
                                        <p:tav tm="0">
                                          <p:val>
                                            <p:fltVal val="0"/>
                                          </p:val>
                                        </p:tav>
                                        <p:tav tm="100000">
                                          <p:val>
                                            <p:strVal val="#ppt_w"/>
                                          </p:val>
                                        </p:tav>
                                      </p:tavLst>
                                    </p:anim>
                                    <p:anim calcmode="lin" valueType="num">
                                      <p:cBhvr>
                                        <p:cTn id="27" dur="1000" fill="hold"/>
                                        <p:tgtEl>
                                          <p:spTgt spid="21506"/>
                                        </p:tgtEl>
                                        <p:attrNameLst>
                                          <p:attrName>ppt_h</p:attrName>
                                        </p:attrNameLst>
                                      </p:cBhvr>
                                      <p:tavLst>
                                        <p:tav tm="0">
                                          <p:val>
                                            <p:fltVal val="0"/>
                                          </p:val>
                                        </p:tav>
                                        <p:tav tm="100000">
                                          <p:val>
                                            <p:strVal val="#ppt_h"/>
                                          </p:val>
                                        </p:tav>
                                      </p:tavLst>
                                    </p:anim>
                                    <p:animEffect transition="in" filter="fade">
                                      <p:cBhvr>
                                        <p:cTn id="28" dur="1000"/>
                                        <p:tgtEl>
                                          <p:spTgt spid="21506"/>
                                        </p:tgtEl>
                                      </p:cBhvr>
                                    </p:animEffect>
                                  </p:childTnLst>
                                </p:cTn>
                              </p:par>
                            </p:childTnLst>
                          </p:cTn>
                        </p:par>
                        <p:par>
                          <p:cTn id="29" fill="hold">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3" grpId="0" animBg="1"/>
      <p:bldP spid="5" grpId="0" animBg="1"/>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1601</Words>
  <Application>Microsoft Office PowerPoint</Application>
  <PresentationFormat>Экран (4:3)</PresentationFormat>
  <Paragraphs>242</Paragraphs>
  <Slides>36</Slides>
  <Notes>13</Notes>
  <HiddenSlides>30</HiddenSlides>
  <MMClips>1</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Школа 22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Учитель</dc:creator>
  <cp:lastModifiedBy>User</cp:lastModifiedBy>
  <cp:revision>44</cp:revision>
  <dcterms:created xsi:type="dcterms:W3CDTF">2011-03-23T11:53:17Z</dcterms:created>
  <dcterms:modified xsi:type="dcterms:W3CDTF">2012-12-15T12:33:47Z</dcterms:modified>
</cp:coreProperties>
</file>