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66" r:id="rId3"/>
    <p:sldId id="268" r:id="rId4"/>
    <p:sldId id="269" r:id="rId5"/>
    <p:sldId id="270" r:id="rId6"/>
    <p:sldId id="271" r:id="rId7"/>
    <p:sldId id="256" r:id="rId8"/>
    <p:sldId id="257" r:id="rId9"/>
    <p:sldId id="258" r:id="rId10"/>
    <p:sldId id="259" r:id="rId11"/>
    <p:sldId id="260" r:id="rId12"/>
    <p:sldId id="261" r:id="rId13"/>
    <p:sldId id="262" r:id="rId14"/>
    <p:sldId id="263" r:id="rId15"/>
    <p:sldId id="264" r:id="rId16"/>
    <p:sldId id="267" r:id="rId17"/>
    <p:sldId id="265" r:id="rId18"/>
    <p:sldId id="280" r:id="rId19"/>
    <p:sldId id="272" r:id="rId20"/>
    <p:sldId id="273" r:id="rId21"/>
    <p:sldId id="274" r:id="rId22"/>
    <p:sldId id="275" r:id="rId23"/>
    <p:sldId id="276" r:id="rId24"/>
    <p:sldId id="277" r:id="rId25"/>
    <p:sldId id="278"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08"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DE02A753-9449-4C5C-990E-0B9327BAB321}" type="datetimeFigureOut">
              <a:rPr lang="ru-RU" smtClean="0"/>
              <a:t>16.11.2012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02A753-9449-4C5C-990E-0B9327BAB321}" type="datetimeFigureOut">
              <a:rPr lang="ru-RU" smtClean="0"/>
              <a:t>16.11.2012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02A753-9449-4C5C-990E-0B9327BAB321}" type="datetimeFigureOut">
              <a:rPr lang="ru-RU" smtClean="0"/>
              <a:t>16.11.2012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02A753-9449-4C5C-990E-0B9327BAB321}" type="datetimeFigureOut">
              <a:rPr lang="ru-RU" smtClean="0"/>
              <a:t>16.11.2012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E02A753-9449-4C5C-990E-0B9327BAB321}" type="datetimeFigureOut">
              <a:rPr lang="ru-RU" smtClean="0"/>
              <a:t>16.11.2012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E02A753-9449-4C5C-990E-0B9327BAB321}" type="datetimeFigureOut">
              <a:rPr lang="ru-RU" smtClean="0"/>
              <a:t>16.11.2012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DE02A753-9449-4C5C-990E-0B9327BAB321}" type="datetimeFigureOut">
              <a:rPr lang="ru-RU" smtClean="0"/>
              <a:t>16.11.2012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E02A753-9449-4C5C-990E-0B9327BAB321}" type="datetimeFigureOut">
              <a:rPr lang="ru-RU" smtClean="0"/>
              <a:t>16.11.2012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2A753-9449-4C5C-990E-0B9327BAB321}" type="datetimeFigureOut">
              <a:rPr lang="ru-RU" smtClean="0"/>
              <a:t>16.11.2012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02A753-9449-4C5C-990E-0B9327BAB321}" type="datetimeFigureOut">
              <a:rPr lang="ru-RU" smtClean="0"/>
              <a:t>16.11.2012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751ED8-C2D3-42BA-9544-10785B2CA14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02A753-9449-4C5C-990E-0B9327BAB321}" type="datetimeFigureOut">
              <a:rPr lang="ru-RU" smtClean="0"/>
              <a:t>16.11.2012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751ED8-C2D3-42BA-9544-10785B2CA146}"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E02A753-9449-4C5C-990E-0B9327BAB321}" type="datetimeFigureOut">
              <a:rPr lang="ru-RU" smtClean="0"/>
              <a:t>16.11.2012</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F5751ED8-C2D3-42BA-9544-10785B2CA14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ru.wikipedia.org/wiki/%D0%9E%D1%80%D0%B3%D0%B0%D0%BD%D0%B8%D0%B7%D0%B0%D1%86%D0%B8%D1%8F_%D0%9E%D0%B1%D1%8A%D0%B5%D0%B4%D0%B8%D0%BD%D1%91%D0%BD%D0%BD%D1%8B%D1%85_%D0%9D%D0%B0%D1%86%D0%B8%D0%B9_%D0%BF%D0%BE_%D0%B2%D0%BE%D0%BF%D1%80%D0%BE%D1%81%D0%B0%D0%BC_%D0%BE%D0%B1%D1%80%D0%B0%D0%B7%D0%BE%D0%B2%D0%B0%D0%BD%D0%B8%D1%8F,_%D0%BD%D0%B0%D1%83%D0%BA%D0%B8_%D0%B8_%D0%BA%D1%83%D0%BB%D1%8C%D1%82%D1%83%D1%80%D1%8B"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ortal.unesco.org/en/ev.php-URL_ID=8330&amp;URL_DO=DO_TOPIC&amp;URL_SECTION=201.html" TargetMode="External"/><Relationship Id="rId2" Type="http://schemas.openxmlformats.org/officeDocument/2006/relationships/hyperlink" Target="http://www.unesco.org/new/en/social-and-human-sciences/events/prizes-and-celebrations/unesco-prizes/madanjeet-singh-prize/" TargetMode="External"/><Relationship Id="rId1" Type="http://schemas.openxmlformats.org/officeDocument/2006/relationships/slideLayout" Target="../slideLayouts/slideLayout2.xml"/><Relationship Id="rId4" Type="http://schemas.openxmlformats.org/officeDocument/2006/relationships/hyperlink" Target="http://www.unesco.org/new/en/unesco/events/social-and-human-sciences-events/?tx_browser_pi1%5BshowUid%5D=1285&amp;cHash=d042d77f7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un.org/ru/events/toleranceday/" TargetMode="External"/><Relationship Id="rId2" Type="http://schemas.openxmlformats.org/officeDocument/2006/relationships/hyperlink" Target="http://www.un.org/ru/events/toleranceday/background.shtml" TargetMode="External"/><Relationship Id="rId1" Type="http://schemas.openxmlformats.org/officeDocument/2006/relationships/slideLayout" Target="../slideLayouts/slideLayout2.xml"/><Relationship Id="rId4" Type="http://schemas.openxmlformats.org/officeDocument/2006/relationships/hyperlink" Target="http://www.un.org/ru/events/toleranceday/slideshow.s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ru.wikipedia.org/wiki/%D0%A2%D0%B5%D1%80%D0%BF%D0%B8%D0%BC%D0%BE%D1%81%D1%82%D1%8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E%D0%9E%D0%9D" TargetMode="External"/><Relationship Id="rId2" Type="http://schemas.openxmlformats.org/officeDocument/2006/relationships/hyperlink" Target="http://ru.wikipedia.org/wiki/%D0%93%D0%B5%D0%BD%D0%B5%D1%80%D0%B0%D0%BB%D1%8C%D0%BD%D0%B0%D1%8F_%D0%90%D1%81%D1%81%D0%B0%D0%BC%D0%B1%D0%BB%D0%B5%D1%8F_%D0%9E%D0%9E%D0%9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AD%D0%BA%D1%81%D1%82%D1%80%D0%B5%D0%BC%D0%B8%D0%B7%D0%BC" TargetMode="External"/><Relationship Id="rId2" Type="http://schemas.openxmlformats.org/officeDocument/2006/relationships/hyperlink" Target="http://ru.wikipedia.org/wiki/%D0%9A%D1%81%D0%B5%D0%BD%D0%BE%D1%84%D0%BE%D0%B1%D0%B8%D1%8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916832"/>
            <a:ext cx="8229600" cy="1143000"/>
          </a:xfrm>
        </p:spPr>
        <p:txBody>
          <a:bodyPr>
            <a:noAutofit/>
          </a:bodyPr>
          <a:lstStyle/>
          <a:p>
            <a:pPr algn="ctr"/>
            <a:r>
              <a:rPr lang="ru-RU" sz="4800" b="1" i="1" dirty="0" smtClean="0">
                <a:solidFill>
                  <a:srgbClr val="FF0000"/>
                </a:solidFill>
              </a:rPr>
              <a:t>16 ноября – Международный день терпимости.</a:t>
            </a:r>
            <a:endParaRPr lang="ru-RU" sz="4800" b="1" i="1" dirty="0">
              <a:solidFill>
                <a:srgbClr val="FF0000"/>
              </a:solidFill>
            </a:endParaRPr>
          </a:p>
        </p:txBody>
      </p:sp>
      <p:sp>
        <p:nvSpPr>
          <p:cNvPr id="4" name="Скругленный прямоугольник 3"/>
          <p:cNvSpPr/>
          <p:nvPr/>
        </p:nvSpPr>
        <p:spPr>
          <a:xfrm>
            <a:off x="7164288" y="6021288"/>
            <a:ext cx="1490464" cy="60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7030A0"/>
                </a:solidFill>
                <a:hlinkClick r:id="rId2" action="ppaction://hlinksldjump"/>
              </a:rPr>
              <a:t>автор</a:t>
            </a:r>
            <a:endParaRPr lang="ru-RU" sz="2800" b="1" dirty="0">
              <a:solidFill>
                <a:srgbClr val="7030A0"/>
              </a:solidFill>
            </a:endParaRPr>
          </a:p>
        </p:txBody>
      </p:sp>
    </p:spTree>
    <p:extLst>
      <p:ext uri="{BB962C8B-B14F-4D97-AF65-F5344CB8AC3E}">
        <p14:creationId xmlns:p14="http://schemas.microsoft.com/office/powerpoint/2010/main" val="412311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74" y="332656"/>
            <a:ext cx="8664897" cy="1440160"/>
          </a:xfrm>
        </p:spPr>
        <p:txBody>
          <a:bodyPr>
            <a:noAutofit/>
          </a:bodyPr>
          <a:lstStyle/>
          <a:p>
            <a:pPr algn="ctr"/>
            <a:r>
              <a:rPr lang="ru-RU" sz="2400" b="1" dirty="0">
                <a:solidFill>
                  <a:srgbClr val="FF0000"/>
                </a:solidFill>
              </a:rPr>
              <a:t>Миротворцы ООН разговаривают с местными жителями недалеко от границы между Индией и Пакистаном. Согласно мандату, миротворцы являются нейтральной стороной.</a:t>
            </a:r>
          </a:p>
        </p:txBody>
      </p:sp>
      <p:pic>
        <p:nvPicPr>
          <p:cNvPr id="5122" name="Picture 2" descr="Миротворцы ООН разговаривают с местными жителями недалеко от границы между Индией и Пакистаном. Согласно мандату, миротворцы являются нейтральной стороно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173563"/>
            <a:ext cx="8664897" cy="459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36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65" y="563885"/>
            <a:ext cx="8856984" cy="1512168"/>
          </a:xfrm>
        </p:spPr>
        <p:txBody>
          <a:bodyPr>
            <a:normAutofit fontScale="90000"/>
          </a:bodyPr>
          <a:lstStyle/>
          <a:p>
            <a:r>
              <a:rPr lang="ru-RU" sz="2200" b="1" dirty="0">
                <a:solidFill>
                  <a:srgbClr val="FF0000"/>
                </a:solidFill>
              </a:rPr>
              <a:t>Мать Тереза учредила Орден миссионеров милосердия. Его члены посвятили себя оказанию помощи самым малоимущим слоям населения: обездоленным, забытым и умирающим членам каст и религий.</a:t>
            </a: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endParaRPr lang="ru-RU" b="1" dirty="0">
              <a:solidFill>
                <a:srgbClr val="FF0000"/>
              </a:solidFill>
            </a:endParaRPr>
          </a:p>
        </p:txBody>
      </p:sp>
      <p:pic>
        <p:nvPicPr>
          <p:cNvPr id="6146" name="Picture 2" descr="Мать Тереза учредила Орден миссионеров милосердия. Его члены посвятили себя оказанию помощи самым малоимущим слоям населения: обездоленным, забытым и умирающим членам каст и религ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76053"/>
            <a:ext cx="8712968" cy="462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064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75724"/>
            <a:ext cx="8712968" cy="924475"/>
          </a:xfrm>
        </p:spPr>
        <p:txBody>
          <a:bodyPr>
            <a:noAutofit/>
          </a:bodyPr>
          <a:lstStyle/>
          <a:p>
            <a:pPr algn="ctr"/>
            <a:r>
              <a:rPr lang="ru-RU" sz="2800" b="1" dirty="0">
                <a:solidFill>
                  <a:srgbClr val="FF0000"/>
                </a:solidFill>
              </a:rPr>
              <a:t>Беженцы из Косово в бывшей югославской Республике Македония.</a:t>
            </a:r>
          </a:p>
        </p:txBody>
      </p:sp>
      <p:pic>
        <p:nvPicPr>
          <p:cNvPr id="7170" name="Picture 2" descr="Беженцы из Косово в бывшей югославской Республике Македо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76053"/>
            <a:ext cx="8712968" cy="462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25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75724"/>
            <a:ext cx="8748464" cy="924475"/>
          </a:xfrm>
        </p:spPr>
        <p:txBody>
          <a:bodyPr>
            <a:noAutofit/>
          </a:bodyPr>
          <a:lstStyle/>
          <a:p>
            <a:pPr algn="ctr"/>
            <a:r>
              <a:rPr lang="ru-RU" sz="2000" b="1" dirty="0">
                <a:solidFill>
                  <a:srgbClr val="FF0000"/>
                </a:solidFill>
              </a:rPr>
              <a:t>При режиме апартеида в Южной Африке межрасовые браки считались незаконными</a:t>
            </a:r>
            <a:r>
              <a:rPr lang="ru-RU" sz="2000" b="1" dirty="0" smtClean="0">
                <a:solidFill>
                  <a:srgbClr val="FF0000"/>
                </a:solidFill>
              </a:rPr>
              <a:t>.</a:t>
            </a:r>
            <a:br>
              <a:rPr lang="ru-RU" sz="2000" b="1" dirty="0" smtClean="0">
                <a:solidFill>
                  <a:srgbClr val="FF0000"/>
                </a:solidFill>
              </a:rPr>
            </a:br>
            <a:r>
              <a:rPr lang="ru-RU" sz="2000" b="1" dirty="0" smtClean="0">
                <a:solidFill>
                  <a:srgbClr val="FF0000"/>
                </a:solidFill>
              </a:rPr>
              <a:t> </a:t>
            </a:r>
            <a:r>
              <a:rPr lang="ru-RU" sz="2400" b="1" u="sng" dirty="0">
                <a:solidFill>
                  <a:srgbClr val="FF0000"/>
                </a:solidFill>
                <a:uFill>
                  <a:solidFill>
                    <a:srgbClr val="FF0000"/>
                  </a:solidFill>
                </a:uFill>
              </a:rPr>
              <a:t>Однако детям чужда расовая дискриминация</a:t>
            </a:r>
            <a:r>
              <a:rPr lang="ru-RU" b="1" u="sng" dirty="0">
                <a:solidFill>
                  <a:srgbClr val="FF0000"/>
                </a:solidFill>
                <a:uFill>
                  <a:solidFill>
                    <a:srgbClr val="FF0000"/>
                  </a:solidFill>
                </a:uFill>
              </a:rPr>
              <a:t>.</a:t>
            </a:r>
          </a:p>
        </p:txBody>
      </p:sp>
      <p:pic>
        <p:nvPicPr>
          <p:cNvPr id="2050" name="Picture 2" descr="При режиме апартеида в Южной Африке межрасовые браки считались незаконными. Однако детям чужда расовая дискримина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32037"/>
            <a:ext cx="8712968" cy="462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98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1411559"/>
          </a:xfrm>
        </p:spPr>
        <p:txBody>
          <a:bodyPr>
            <a:noAutofit/>
          </a:bodyPr>
          <a:lstStyle/>
          <a:p>
            <a:pPr algn="ctr"/>
            <a:r>
              <a:rPr lang="ru-RU" sz="2400" b="1" dirty="0">
                <a:solidFill>
                  <a:srgbClr val="FF0000"/>
                </a:solidFill>
              </a:rPr>
              <a:t>Суданские мужчины вынуждены покинуть свои места жительства в </a:t>
            </a:r>
            <a:r>
              <a:rPr lang="ru-RU" sz="2400" b="1" dirty="0" err="1">
                <a:solidFill>
                  <a:srgbClr val="FF0000"/>
                </a:solidFill>
              </a:rPr>
              <a:t>Дарфуре</a:t>
            </a:r>
            <a:r>
              <a:rPr lang="ru-RU" sz="2400" b="1" dirty="0">
                <a:solidFill>
                  <a:srgbClr val="FF0000"/>
                </a:solidFill>
              </a:rPr>
              <a:t>, после того как они отказались примкнуть к местным враждующим группировкам.</a:t>
            </a:r>
          </a:p>
        </p:txBody>
      </p:sp>
      <p:pic>
        <p:nvPicPr>
          <p:cNvPr id="8194" name="Picture 2" descr="Суданские мужчины вынуждены покинуть свои места жительства в Дарфуре, после того как они отказались примкнуть к местным враждующим группировка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04045"/>
            <a:ext cx="8712968" cy="462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022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40960" cy="1339551"/>
          </a:xfrm>
        </p:spPr>
        <p:txBody>
          <a:bodyPr>
            <a:noAutofit/>
          </a:bodyPr>
          <a:lstStyle/>
          <a:p>
            <a:pPr algn="ctr"/>
            <a:r>
              <a:rPr lang="ru-RU" sz="2000" b="1" dirty="0">
                <a:solidFill>
                  <a:srgbClr val="FF0000"/>
                </a:solidFill>
              </a:rPr>
              <a:t>Мозаичное панно «Золотое правило», </a:t>
            </a:r>
            <a:r>
              <a:rPr lang="ru-RU" sz="2000" b="1" dirty="0" err="1">
                <a:solidFill>
                  <a:srgbClr val="FF0000"/>
                </a:solidFill>
              </a:rPr>
              <a:t>Нормана</a:t>
            </a:r>
            <a:r>
              <a:rPr lang="ru-RU" sz="2000" b="1" dirty="0">
                <a:solidFill>
                  <a:srgbClr val="FF0000"/>
                </a:solidFill>
              </a:rPr>
              <a:t> </a:t>
            </a:r>
            <a:r>
              <a:rPr lang="ru-RU" sz="2000" b="1" dirty="0" err="1">
                <a:solidFill>
                  <a:srgbClr val="FF0000"/>
                </a:solidFill>
              </a:rPr>
              <a:t>Роквелла</a:t>
            </a:r>
            <a:r>
              <a:rPr lang="ru-RU" sz="2000" b="1" dirty="0">
                <a:solidFill>
                  <a:srgbClr val="FF0000"/>
                </a:solidFill>
              </a:rPr>
              <a:t> (США) изображает людей разных национальностей. На нем начертаны слова «Поступай с другими так, как хочешь, чтобы поступали с тобой».</a:t>
            </a:r>
          </a:p>
        </p:txBody>
      </p:sp>
      <p:pic>
        <p:nvPicPr>
          <p:cNvPr id="9218" name="Picture 2" descr="Мозаичное панно «Золотое правило», Нормана Роквелла (США) изображает людей разных национальностей. На нем начертаны слова «Поступай с другими так, как хочешь, чтобы поступали с тобо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18648"/>
            <a:ext cx="8496944" cy="450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16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332656"/>
            <a:ext cx="9324528" cy="1267543"/>
          </a:xfrm>
        </p:spPr>
        <p:txBody>
          <a:bodyPr>
            <a:noAutofit/>
          </a:bodyPr>
          <a:lstStyle/>
          <a:p>
            <a:pPr algn="ctr"/>
            <a:r>
              <a:rPr lang="ru-RU" sz="1800" b="1" dirty="0">
                <a:solidFill>
                  <a:srgbClr val="FF0000"/>
                </a:solidFill>
              </a:rPr>
              <a:t>Мальчик, раненный от взрыва ручной гранаты в Азербайджане. Боевые </a:t>
            </a:r>
            <a:r>
              <a:rPr lang="ru-RU" sz="1600" b="1" dirty="0">
                <a:solidFill>
                  <a:srgbClr val="FF0000"/>
                </a:solidFill>
              </a:rPr>
              <a:t>действия</a:t>
            </a:r>
            <a:r>
              <a:rPr lang="ru-RU" sz="1800" b="1" dirty="0">
                <a:solidFill>
                  <a:srgbClr val="FF0000"/>
                </a:solidFill>
              </a:rPr>
              <a:t> происходили на и за пределами территории, на которую также претендует Армения.</a:t>
            </a:r>
          </a:p>
        </p:txBody>
      </p:sp>
      <p:pic>
        <p:nvPicPr>
          <p:cNvPr id="10242" name="Picture 2" descr="Мальчик, раненный от взрыва ручной гранаты в Азербайджане. Боевые действия происходили на и за пределами территории, на которую также претендует Арм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99651"/>
            <a:ext cx="8856984" cy="469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3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Люди разных возрастов и национальностей."/>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164"/>
            <a:ext cx="9036496" cy="6824836"/>
          </a:xfrm>
          <a:prstGeom prst="rect">
            <a:avLst/>
          </a:prstGeom>
          <a:noFill/>
          <a:ln>
            <a:noFill/>
          </a:ln>
        </p:spPr>
      </p:pic>
    </p:spTree>
    <p:extLst>
      <p:ext uri="{BB962C8B-B14F-4D97-AF65-F5344CB8AC3E}">
        <p14:creationId xmlns:p14="http://schemas.microsoft.com/office/powerpoint/2010/main" val="2949718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96752"/>
            <a:ext cx="8964488" cy="1754326"/>
          </a:xfrm>
          <a:prstGeom prst="rect">
            <a:avLst/>
          </a:prstGeom>
          <a:noFill/>
        </p:spPr>
        <p:txBody>
          <a:bodyPr wrap="square" lIns="91440" tIns="45720" rIns="91440" bIns="45720">
            <a:spAutoFit/>
          </a:bodyPr>
          <a:lstStyle/>
          <a:p>
            <a:pPr algn="ctr"/>
            <a:r>
              <a:rPr lang="ru-RU" sz="5400" b="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Fill>
                  <a:solidFill>
                    <a:srgbClr val="FF0000"/>
                  </a:solidFill>
                </a:uFill>
              </a:rPr>
              <a:t>Как противостоять нетерпимости?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09369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76672"/>
            <a:ext cx="9036496" cy="1123527"/>
          </a:xfrm>
        </p:spPr>
        <p:txBody>
          <a:bodyPr>
            <a:normAutofit/>
          </a:bodyPr>
          <a:lstStyle/>
          <a:p>
            <a:r>
              <a:rPr lang="ru-RU" sz="2800" dirty="0"/>
              <a:t/>
            </a:r>
            <a:br>
              <a:rPr lang="ru-RU" sz="2800" dirty="0"/>
            </a:br>
            <a:endParaRPr lang="ru-RU" sz="2800" dirty="0"/>
          </a:p>
        </p:txBody>
      </p:sp>
      <p:sp>
        <p:nvSpPr>
          <p:cNvPr id="3" name="Объект 2"/>
          <p:cNvSpPr>
            <a:spLocks noGrp="1"/>
          </p:cNvSpPr>
          <p:nvPr>
            <p:ph idx="1"/>
          </p:nvPr>
        </p:nvSpPr>
        <p:spPr>
          <a:xfrm>
            <a:off x="179512" y="548680"/>
            <a:ext cx="8784976" cy="5976664"/>
          </a:xfrm>
        </p:spPr>
        <p:txBody>
          <a:bodyPr>
            <a:normAutofit lnSpcReduction="10000"/>
          </a:bodyPr>
          <a:lstStyle/>
          <a:p>
            <a:pPr marL="0" lvl="0" indent="0">
              <a:buNone/>
            </a:pPr>
            <a:r>
              <a:rPr lang="ru-RU" sz="2800" b="1" dirty="0">
                <a:solidFill>
                  <a:srgbClr val="FF0000"/>
                </a:solidFill>
              </a:rPr>
              <a:t>Борьба с нетерпимостью требует законодательства: </a:t>
            </a:r>
            <a:endParaRPr lang="ru-RU" sz="2800" b="1" dirty="0" smtClean="0">
              <a:solidFill>
                <a:srgbClr val="FF0000"/>
              </a:solidFill>
            </a:endParaRPr>
          </a:p>
          <a:p>
            <a:pPr marL="0" lvl="0" indent="0" algn="ctr">
              <a:buNone/>
            </a:pPr>
            <a:r>
              <a:rPr lang="ru-RU" dirty="0"/>
              <a:t/>
            </a:r>
            <a:br>
              <a:rPr lang="ru-RU" dirty="0"/>
            </a:br>
            <a:r>
              <a:rPr lang="ru-RU" sz="2400" b="1" dirty="0">
                <a:solidFill>
                  <a:srgbClr val="002060"/>
                </a:solidFill>
              </a:rPr>
              <a:t>Каждое государство несет ответственность за соблюдение законов прав человека, за запрещение и наказание преступлений, совершаемых на почве ненависти и дискриминации меньшинств, независимо от того совершены они государственными служащими, частными организациями или отдельными лицами. Государство также должно обеспечить равный доступ к судам, к уполномоченным по правам человека или омбудсменам, для того, чтобы люди не чинили самосуд и не прибегали к насилию с целью разрешения своих споров.</a:t>
            </a:r>
          </a:p>
          <a:p>
            <a:endParaRPr lang="ru-RU" dirty="0"/>
          </a:p>
        </p:txBody>
      </p:sp>
    </p:spTree>
    <p:extLst>
      <p:ext uri="{BB962C8B-B14F-4D97-AF65-F5344CB8AC3E}">
        <p14:creationId xmlns:p14="http://schemas.microsoft.com/office/powerpoint/2010/main" val="1274373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36712"/>
            <a:ext cx="9144000" cy="5289451"/>
          </a:xfrm>
        </p:spPr>
        <p:txBody>
          <a:bodyPr>
            <a:normAutofit/>
          </a:bodyPr>
          <a:lstStyle/>
          <a:p>
            <a:pPr marL="0" indent="0" algn="ctr">
              <a:buNone/>
            </a:pPr>
            <a:r>
              <a:rPr lang="ru-RU" sz="3200" b="1" dirty="0" smtClean="0">
                <a:solidFill>
                  <a:srgbClr val="FF0000"/>
                </a:solidFill>
              </a:rPr>
              <a:t>Этот Международный день был торжественно провозглашён в </a:t>
            </a:r>
            <a:r>
              <a:rPr lang="ru-RU" sz="3200" b="1" u="sng" dirty="0" smtClean="0">
                <a:solidFill>
                  <a:srgbClr val="FF0000"/>
                </a:solidFill>
                <a:uFill>
                  <a:solidFill>
                    <a:srgbClr val="FF0000"/>
                  </a:solidFill>
                </a:uFill>
              </a:rPr>
              <a:t>«Декларации принципов терпимости» </a:t>
            </a:r>
            <a:r>
              <a:rPr lang="ru-RU" sz="3200" b="1" dirty="0" smtClean="0">
                <a:solidFill>
                  <a:srgbClr val="FF0000"/>
                </a:solidFill>
              </a:rPr>
              <a:t> </a:t>
            </a:r>
            <a:r>
              <a:rPr lang="ru-RU" sz="3200" b="1" u="sng" dirty="0" smtClean="0">
                <a:solidFill>
                  <a:srgbClr val="FF0000"/>
                </a:solidFill>
                <a:hlinkClick r:id="rId2" tooltip="Организация Объединённых Наций по вопросам образования, науки и культуры"/>
              </a:rPr>
              <a:t>ЮНЕСКО</a:t>
            </a:r>
            <a:r>
              <a:rPr lang="ru-RU" sz="3200" b="1" dirty="0" smtClean="0">
                <a:solidFill>
                  <a:srgbClr val="FF0000"/>
                </a:solidFill>
              </a:rPr>
              <a:t>. </a:t>
            </a:r>
          </a:p>
          <a:p>
            <a:pPr marL="0" indent="0" algn="ctr">
              <a:buNone/>
            </a:pPr>
            <a:endParaRPr lang="ru-RU" sz="3200" b="1" dirty="0" smtClean="0">
              <a:solidFill>
                <a:srgbClr val="FF0000"/>
              </a:solidFill>
            </a:endParaRPr>
          </a:p>
          <a:p>
            <a:pPr marL="0" indent="0" algn="ctr">
              <a:buNone/>
            </a:pPr>
            <a:r>
              <a:rPr lang="ru-RU" sz="3200" b="1" dirty="0" smtClean="0">
                <a:solidFill>
                  <a:srgbClr val="FF0000"/>
                </a:solidFill>
              </a:rPr>
              <a:t>Декларация была утверждена в 1995 году на 28-ой Генеральной конференции ЮНЕСКО (резолюция № 5.61).</a:t>
            </a:r>
            <a:endParaRPr lang="ru-RU" sz="3200" b="1" dirty="0">
              <a:solidFill>
                <a:srgbClr val="FF0000"/>
              </a:solidFill>
            </a:endParaRPr>
          </a:p>
        </p:txBody>
      </p:sp>
    </p:spTree>
    <p:extLst>
      <p:ext uri="{BB962C8B-B14F-4D97-AF65-F5344CB8AC3E}">
        <p14:creationId xmlns:p14="http://schemas.microsoft.com/office/powerpoint/2010/main" val="2478095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424936" cy="5904656"/>
          </a:xfrm>
        </p:spPr>
        <p:txBody>
          <a:bodyPr>
            <a:normAutofit fontScale="85000" lnSpcReduction="10000"/>
          </a:bodyPr>
          <a:lstStyle/>
          <a:p>
            <a:pPr marL="0" lvl="0" indent="0">
              <a:buNone/>
            </a:pPr>
            <a:r>
              <a:rPr lang="ru-RU" sz="3000" b="1" dirty="0">
                <a:solidFill>
                  <a:srgbClr val="FF0000"/>
                </a:solidFill>
              </a:rPr>
              <a:t>Борьба с нетерпимостью требует образования: </a:t>
            </a:r>
            <a:endParaRPr lang="ru-RU" sz="3000" b="1" dirty="0" smtClean="0">
              <a:solidFill>
                <a:srgbClr val="FF0000"/>
              </a:solidFill>
            </a:endParaRPr>
          </a:p>
          <a:p>
            <a:pPr marL="0" lvl="0" indent="0" algn="ctr">
              <a:buNone/>
            </a:pPr>
            <a:r>
              <a:rPr lang="ru-RU" dirty="0"/>
              <a:t/>
            </a:r>
            <a:br>
              <a:rPr lang="ru-RU" dirty="0"/>
            </a:br>
            <a:r>
              <a:rPr lang="ru-RU" sz="1900" b="1" dirty="0">
                <a:solidFill>
                  <a:srgbClr val="002060"/>
                </a:solidFill>
              </a:rPr>
              <a:t>В борьбе с нетерпимостью законы необходимы, но в отдельных случаях недостаточны. Нетерпимость уходит корнями в невежество и страх: страх перед неизвестным, перед другими культурами, нациями и религиями. Нетерпимость также тесно связана с преувеличенным чувством собственного достоинства и гордости, будь то личной, национальной либо религиозной. Эти понятия заложены в процесс обучения и познаются с детства. Поэтому, больше внимание следует уделять более продолжительному и качественному образованию. Необходимо прилагать больше усилий для обучения детей таким понятиям как нетерпимость и права человека, а также о разнообразии образа жизни. Как дома, так и в школе, в детях нужно поощрять непредубежденность и любопытство. </a:t>
            </a:r>
            <a:br>
              <a:rPr lang="ru-RU" sz="1900" b="1" dirty="0">
                <a:solidFill>
                  <a:srgbClr val="002060"/>
                </a:solidFill>
              </a:rPr>
            </a:br>
            <a:r>
              <a:rPr lang="ru-RU" sz="1900" b="1" dirty="0">
                <a:solidFill>
                  <a:srgbClr val="002060"/>
                </a:solidFill>
              </a:rPr>
              <a:t/>
            </a:r>
            <a:br>
              <a:rPr lang="ru-RU" sz="1900" b="1" dirty="0">
                <a:solidFill>
                  <a:srgbClr val="002060"/>
                </a:solidFill>
              </a:rPr>
            </a:br>
            <a:r>
              <a:rPr lang="ru-RU" sz="1900" b="1" dirty="0">
                <a:solidFill>
                  <a:srgbClr val="002060"/>
                </a:solidFill>
              </a:rPr>
              <a:t>Образование продолжается в течение всей жизни, оно не начинается и не заканчивается в школе. Воспитание терпимости через образование не увенчается успехом, если этот процесс не коснется всех возрастных групп, и не будет применяться повсюду: дома, в школах, на рабочих местах, в обучении по правоохранительной и правовой тематике, а также в развлекательной и информационной деятельности.</a:t>
            </a:r>
          </a:p>
          <a:p>
            <a:endParaRPr lang="ru-RU" dirty="0"/>
          </a:p>
        </p:txBody>
      </p:sp>
    </p:spTree>
    <p:extLst>
      <p:ext uri="{BB962C8B-B14F-4D97-AF65-F5344CB8AC3E}">
        <p14:creationId xmlns:p14="http://schemas.microsoft.com/office/powerpoint/2010/main" val="833694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352928" cy="6120680"/>
          </a:xfrm>
        </p:spPr>
        <p:txBody>
          <a:bodyPr>
            <a:normAutofit fontScale="92500" lnSpcReduction="10000"/>
          </a:bodyPr>
          <a:lstStyle/>
          <a:p>
            <a:pPr marL="0" lvl="0" indent="0" algn="ctr">
              <a:buNone/>
            </a:pPr>
            <a:r>
              <a:rPr lang="ru-RU" sz="2800" b="1" dirty="0">
                <a:solidFill>
                  <a:srgbClr val="FF0000"/>
                </a:solidFill>
              </a:rPr>
              <a:t>В борьбе с нетерпимостью необходим доступ к информации: </a:t>
            </a:r>
            <a:endParaRPr lang="ru-RU" sz="2800" b="1" dirty="0" smtClean="0">
              <a:solidFill>
                <a:srgbClr val="FF0000"/>
              </a:solidFill>
            </a:endParaRPr>
          </a:p>
          <a:p>
            <a:pPr marL="0" lvl="0" indent="0" algn="ctr">
              <a:buNone/>
            </a:pPr>
            <a:r>
              <a:rPr lang="ru-RU" dirty="0"/>
              <a:t/>
            </a:r>
            <a:br>
              <a:rPr lang="ru-RU" dirty="0"/>
            </a:br>
            <a:r>
              <a:rPr lang="ru-RU" sz="2400" b="1" dirty="0">
                <a:solidFill>
                  <a:srgbClr val="002060"/>
                </a:solidFill>
              </a:rPr>
              <a:t>Нетерпимость особенно опасна, когда она используется для достижения политических или территориальных амбиций отдельных лиц либо группы лиц. Подстрекатели часто начинают с того, что определяют степень терпимости населения. Затем они развивают ложные аргументы, приводят неправильную статистику и манипулируют общественным мнением путем дезинформации и предрассудков. Самый продуктивный способ ограничения возможностей подстрекателей — это разработка мер по поощрению свободы и многообразия мнений прессы, с тем чтобы дать возможность общественности провести черту между фактами и мнениями.</a:t>
            </a:r>
          </a:p>
          <a:p>
            <a:endParaRPr lang="ru-RU" dirty="0"/>
          </a:p>
        </p:txBody>
      </p:sp>
    </p:spTree>
    <p:extLst>
      <p:ext uri="{BB962C8B-B14F-4D97-AF65-F5344CB8AC3E}">
        <p14:creationId xmlns:p14="http://schemas.microsoft.com/office/powerpoint/2010/main" val="1428871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352928" cy="6048672"/>
          </a:xfrm>
        </p:spPr>
        <p:txBody>
          <a:bodyPr>
            <a:normAutofit fontScale="92500" lnSpcReduction="10000"/>
          </a:bodyPr>
          <a:lstStyle/>
          <a:p>
            <a:pPr marL="0" lvl="0" indent="0">
              <a:buNone/>
            </a:pPr>
            <a:r>
              <a:rPr lang="ru-RU" sz="2800" b="1" dirty="0">
                <a:solidFill>
                  <a:srgbClr val="FF0000"/>
                </a:solidFill>
              </a:rPr>
              <a:t>В борьбе с нетерпимостью необходима личная осведомленность: </a:t>
            </a:r>
            <a:endParaRPr lang="ru-RU" sz="2800" b="1" dirty="0" smtClean="0">
              <a:solidFill>
                <a:srgbClr val="FF0000"/>
              </a:solidFill>
            </a:endParaRPr>
          </a:p>
          <a:p>
            <a:pPr marL="0" lvl="0" indent="0" algn="ctr">
              <a:buNone/>
            </a:pPr>
            <a:r>
              <a:rPr lang="ru-RU" dirty="0"/>
              <a:t/>
            </a:r>
            <a:br>
              <a:rPr lang="ru-RU" dirty="0"/>
            </a:br>
            <a:r>
              <a:rPr lang="ru-RU" sz="2400" b="1" dirty="0">
                <a:solidFill>
                  <a:srgbClr val="002060"/>
                </a:solidFill>
              </a:rPr>
              <a:t>Нетерпимость общества в целом является результатом нетерпимости отдельных его членов. Примерами проявлений нетерпимости, которым некоторые люди подвергаются каждый день, являются предубежденность, стереотипное представление, стигматизация, оскорбления и расистские шутки. Нетерпимость питает нетерпимости. Ее жертвы стремятся к мести. Для борьбы с нетерпимостью люди должны понимать связь между своим поведением и порочным кругом недоверия и насилия в обществе. Каждый из нас должен начать с того, что задаст себе вопрос: являюсь ли я терпимым человеком? Сторонюсь ли я тех, кто отличается от меня? Обвиняю ли я их в своих проблемах?</a:t>
            </a:r>
          </a:p>
          <a:p>
            <a:endParaRPr lang="ru-RU" dirty="0"/>
          </a:p>
        </p:txBody>
      </p:sp>
    </p:spTree>
    <p:extLst>
      <p:ext uri="{BB962C8B-B14F-4D97-AF65-F5344CB8AC3E}">
        <p14:creationId xmlns:p14="http://schemas.microsoft.com/office/powerpoint/2010/main" val="2714541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352928" cy="6048672"/>
          </a:xfrm>
        </p:spPr>
        <p:txBody>
          <a:bodyPr>
            <a:normAutofit fontScale="92500" lnSpcReduction="20000"/>
          </a:bodyPr>
          <a:lstStyle/>
          <a:p>
            <a:pPr marL="0" lvl="0" indent="0">
              <a:buNone/>
            </a:pPr>
            <a:r>
              <a:rPr lang="ru-RU" sz="2400" b="1" dirty="0">
                <a:solidFill>
                  <a:srgbClr val="FF0000"/>
                </a:solidFill>
              </a:rPr>
              <a:t>В борьбе с нетерпимостью необходимы решения на местном уровне: </a:t>
            </a:r>
            <a:endParaRPr lang="ru-RU" sz="2400" b="1" dirty="0" smtClean="0">
              <a:solidFill>
                <a:srgbClr val="FF0000"/>
              </a:solidFill>
            </a:endParaRPr>
          </a:p>
          <a:p>
            <a:pPr marL="0" lvl="0" indent="0" algn="ctr">
              <a:buNone/>
            </a:pPr>
            <a:r>
              <a:rPr lang="ru-RU" dirty="0"/>
              <a:t/>
            </a:r>
            <a:br>
              <a:rPr lang="ru-RU" dirty="0"/>
            </a:br>
            <a:r>
              <a:rPr lang="ru-RU" sz="2200" b="1" dirty="0">
                <a:solidFill>
                  <a:srgbClr val="002060"/>
                </a:solidFill>
              </a:rPr>
              <a:t>Многие знают, что завтрашние проблемы будут преимущественно глобального масштаба, но лишь некоторые понимают, что решить эти глобальные проблемы зачастую можно на местном, а порой даже на личном уровне. Столкнувшись с ростом нетерпимости вокруг нас, мы не должны ждать, пока правительство и учреждения примут меры. Решение проблем зависит от всех нас. Мы не должны чувствовать себя бессильными, т.к. на самом деле обладаем огромным потенциалом для изменения сложившейся ситуации. Ненасильственные акции являются средством использования этого потенциала народных масс. Для тех, кто хочет покончить с проявлениями нетерпимости, жестокости и ненависти, имеются такие средства, как организация группы для борьбы с проблемой, создание низовой организации, проявление солидарности с жертвами нетерпимости и дискредитация сеющей ненависть пропаганды.</a:t>
            </a:r>
          </a:p>
          <a:p>
            <a:endParaRPr lang="ru-RU" dirty="0"/>
          </a:p>
        </p:txBody>
      </p:sp>
    </p:spTree>
    <p:extLst>
      <p:ext uri="{BB962C8B-B14F-4D97-AF65-F5344CB8AC3E}">
        <p14:creationId xmlns:p14="http://schemas.microsoft.com/office/powerpoint/2010/main" val="1234927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84976" cy="1483567"/>
          </a:xfrm>
          <a:ln>
            <a:solidFill>
              <a:srgbClr val="FF0000"/>
            </a:solidFill>
          </a:ln>
        </p:spPr>
        <p:txBody>
          <a:bodyPr>
            <a:normAutofit fontScale="90000"/>
          </a:bodyPr>
          <a:lstStyle/>
          <a:p>
            <a:pPr algn="ctr"/>
            <a:r>
              <a:rPr lang="ru-RU" sz="3100" b="1" dirty="0" smtClean="0">
                <a:solidFill>
                  <a:srgbClr val="FF0000"/>
                </a:solidFill>
              </a:rPr>
              <a:t/>
            </a:r>
            <a:br>
              <a:rPr lang="ru-RU" sz="3100" b="1" dirty="0" smtClean="0">
                <a:solidFill>
                  <a:srgbClr val="FF0000"/>
                </a:solidFill>
              </a:rPr>
            </a:br>
            <a:r>
              <a:rPr lang="ru-RU" sz="3100" b="1" dirty="0" smtClean="0">
                <a:solidFill>
                  <a:srgbClr val="FF0000"/>
                </a:solidFill>
              </a:rPr>
              <a:t>Премия </a:t>
            </a:r>
            <a:r>
              <a:rPr lang="ru-RU" sz="3100" b="1" dirty="0">
                <a:solidFill>
                  <a:srgbClr val="FF0000"/>
                </a:solidFill>
              </a:rPr>
              <a:t>ЮНЕСКО имени </a:t>
            </a:r>
            <a:r>
              <a:rPr lang="ru-RU" sz="3100" b="1" dirty="0" err="1">
                <a:solidFill>
                  <a:srgbClr val="FF0000"/>
                </a:solidFill>
              </a:rPr>
              <a:t>Маданжита</a:t>
            </a:r>
            <a:r>
              <a:rPr lang="ru-RU" sz="3100" b="1" dirty="0">
                <a:solidFill>
                  <a:srgbClr val="FF0000"/>
                </a:solidFill>
              </a:rPr>
              <a:t> Сингха за поощрение терпимости и ненасилия</a:t>
            </a:r>
            <a:r>
              <a:rPr lang="ru-RU" dirty="0"/>
              <a:t/>
            </a:r>
            <a:br>
              <a:rPr lang="ru-RU" dirty="0"/>
            </a:br>
            <a:endParaRPr lang="ru-RU" dirty="0"/>
          </a:p>
        </p:txBody>
      </p:sp>
      <p:sp>
        <p:nvSpPr>
          <p:cNvPr id="3" name="Объект 2"/>
          <p:cNvSpPr>
            <a:spLocks noGrp="1"/>
          </p:cNvSpPr>
          <p:nvPr>
            <p:ph idx="1"/>
          </p:nvPr>
        </p:nvSpPr>
        <p:spPr>
          <a:xfrm>
            <a:off x="179512" y="1988840"/>
            <a:ext cx="8856984" cy="4608512"/>
          </a:xfrm>
        </p:spPr>
        <p:txBody>
          <a:bodyPr>
            <a:normAutofit fontScale="92500" lnSpcReduction="20000"/>
          </a:bodyPr>
          <a:lstStyle/>
          <a:p>
            <a:r>
              <a:rPr lang="ru-RU" sz="1900" b="1" dirty="0">
                <a:solidFill>
                  <a:srgbClr val="002060"/>
                </a:solidFill>
              </a:rPr>
              <a:t>В 1995 году в ознаменование Года ООН, посвященного терпимости, и 125-й годовщины со дня рождения Махатмы Ганди, ЮНЕСКО учредила Премию имени </a:t>
            </a:r>
            <a:r>
              <a:rPr lang="ru-RU" sz="1900" b="1" dirty="0" err="1">
                <a:solidFill>
                  <a:srgbClr val="002060"/>
                </a:solidFill>
              </a:rPr>
              <a:t>Маданжита</a:t>
            </a:r>
            <a:r>
              <a:rPr lang="ru-RU" sz="1900" b="1" dirty="0">
                <a:solidFill>
                  <a:srgbClr val="002060"/>
                </a:solidFill>
              </a:rPr>
              <a:t> Сингха за поощрение терпимости и ненасилия.</a:t>
            </a:r>
          </a:p>
          <a:p>
            <a:r>
              <a:rPr lang="ru-RU" sz="1900" b="1" dirty="0">
                <a:solidFill>
                  <a:srgbClr val="002060"/>
                </a:solidFill>
              </a:rPr>
              <a:t>Эта </a:t>
            </a:r>
            <a:r>
              <a:rPr lang="ru-RU" sz="1900" b="1" u="sng" dirty="0">
                <a:solidFill>
                  <a:srgbClr val="002060"/>
                </a:solidFill>
                <a:hlinkClick r:id="rId2"/>
              </a:rPr>
              <a:t>премия</a:t>
            </a:r>
            <a:r>
              <a:rPr lang="ru-RU" sz="1900" b="1" dirty="0">
                <a:solidFill>
                  <a:srgbClr val="002060"/>
                </a:solidFill>
              </a:rPr>
              <a:t> присуждается за активную деятельность в научной, художественной, культурной или коммуникационной областях, направленную на создание атмосферы терпимости и ненасилия.</a:t>
            </a:r>
          </a:p>
          <a:p>
            <a:r>
              <a:rPr lang="ru-RU" sz="1900" b="1" dirty="0">
                <a:solidFill>
                  <a:srgbClr val="002060"/>
                </a:solidFill>
              </a:rPr>
              <a:t>Премия была учреждена благодаря щедрому пожертвованию </a:t>
            </a:r>
            <a:r>
              <a:rPr lang="ru-RU" sz="1900" b="1" u="sng" dirty="0" err="1">
                <a:solidFill>
                  <a:srgbClr val="002060"/>
                </a:solidFill>
                <a:hlinkClick r:id="rId3"/>
              </a:rPr>
              <a:t>Маданжита</a:t>
            </a:r>
            <a:r>
              <a:rPr lang="ru-RU" sz="1900" b="1" u="sng" dirty="0">
                <a:solidFill>
                  <a:srgbClr val="002060"/>
                </a:solidFill>
                <a:hlinkClick r:id="rId3"/>
              </a:rPr>
              <a:t> Сингха</a:t>
            </a:r>
            <a:r>
              <a:rPr lang="ru-RU" sz="1900" b="1" dirty="0">
                <a:solidFill>
                  <a:srgbClr val="002060"/>
                </a:solidFill>
              </a:rPr>
              <a:t>, посла доброй воли ЮНЕСКО, индийского художника, писателя и дипломата.</a:t>
            </a:r>
          </a:p>
          <a:p>
            <a:r>
              <a:rPr lang="ru-RU" sz="1900" b="1" dirty="0">
                <a:solidFill>
                  <a:srgbClr val="002060"/>
                </a:solidFill>
              </a:rPr>
              <a:t>Премия </a:t>
            </a:r>
            <a:r>
              <a:rPr lang="ru-RU" sz="1900" b="1" u="sng" dirty="0">
                <a:solidFill>
                  <a:srgbClr val="002060"/>
                </a:solidFill>
                <a:hlinkClick r:id="rId4"/>
              </a:rPr>
              <a:t>присуждается</a:t>
            </a:r>
            <a:r>
              <a:rPr lang="ru-RU" sz="1900" b="1" dirty="0">
                <a:solidFill>
                  <a:srgbClr val="002060"/>
                </a:solidFill>
              </a:rPr>
              <a:t> раз в два года и приурочена к Международному дню, посвященному терпимости, отмечаемому 16 ноября. Премия может быть присуждена учреждениям, организациям или отдельным лицам за значительный вклад и эффективную деятельность по утверждению терпимости и ненасилия.</a:t>
            </a:r>
          </a:p>
          <a:p>
            <a:endParaRPr lang="ru-RU" dirty="0"/>
          </a:p>
        </p:txBody>
      </p:sp>
    </p:spTree>
    <p:extLst>
      <p:ext uri="{BB962C8B-B14F-4D97-AF65-F5344CB8AC3E}">
        <p14:creationId xmlns:p14="http://schemas.microsoft.com/office/powerpoint/2010/main" val="1171129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675724"/>
            <a:ext cx="7667014" cy="924475"/>
          </a:xfrm>
        </p:spPr>
        <p:txBody>
          <a:bodyPr/>
          <a:lstStyle/>
          <a:p>
            <a:r>
              <a:rPr lang="ru-RU" dirty="0" smtClean="0">
                <a:solidFill>
                  <a:schemeClr val="accent2">
                    <a:lumMod val="50000"/>
                  </a:schemeClr>
                </a:solidFill>
              </a:rPr>
              <a:t>Использованные ресурсы:</a:t>
            </a:r>
            <a:endParaRPr lang="ru-RU" dirty="0">
              <a:solidFill>
                <a:schemeClr val="accent2">
                  <a:lumMod val="50000"/>
                </a:schemeClr>
              </a:solidFill>
            </a:endParaRPr>
          </a:p>
        </p:txBody>
      </p:sp>
      <p:sp>
        <p:nvSpPr>
          <p:cNvPr id="3" name="Объект 2"/>
          <p:cNvSpPr>
            <a:spLocks noGrp="1"/>
          </p:cNvSpPr>
          <p:nvPr>
            <p:ph idx="1"/>
          </p:nvPr>
        </p:nvSpPr>
        <p:spPr>
          <a:xfrm>
            <a:off x="1009443" y="1807361"/>
            <a:ext cx="7125112" cy="3133807"/>
          </a:xfrm>
        </p:spPr>
        <p:txBody>
          <a:bodyPr/>
          <a:lstStyle/>
          <a:p>
            <a:r>
              <a:rPr lang="en-US" sz="2000" dirty="0" smtClean="0">
                <a:hlinkClick r:id="rId2"/>
              </a:rPr>
              <a:t>http://www.un.org/ru/events/toleranceday/background.shtml</a:t>
            </a:r>
            <a:endParaRPr lang="ru-RU" sz="2000" dirty="0" smtClean="0"/>
          </a:p>
          <a:p>
            <a:r>
              <a:rPr lang="ru-RU" sz="2000" dirty="0"/>
              <a:t> </a:t>
            </a:r>
            <a:r>
              <a:rPr lang="en-US" sz="2000" dirty="0" smtClean="0">
                <a:hlinkClick r:id="rId3"/>
              </a:rPr>
              <a:t>http://www.un.org/ru/events/toleranceday/</a:t>
            </a:r>
            <a:endParaRPr lang="ru-RU" sz="2000" dirty="0" smtClean="0"/>
          </a:p>
          <a:p>
            <a:r>
              <a:rPr lang="en-US" sz="2000" dirty="0" smtClean="0">
                <a:hlinkClick r:id="rId4"/>
              </a:rPr>
              <a:t>http://www.un.org/ru/events/toleranceday/slideshow.shtml</a:t>
            </a:r>
            <a:endParaRPr lang="ru-RU" sz="2000" dirty="0" smtClean="0"/>
          </a:p>
          <a:p>
            <a:endParaRPr lang="ru-RU" sz="2000" dirty="0" smtClean="0"/>
          </a:p>
          <a:p>
            <a:endParaRPr lang="ru-RU" dirty="0"/>
          </a:p>
        </p:txBody>
      </p:sp>
    </p:spTree>
    <p:extLst>
      <p:ext uri="{BB962C8B-B14F-4D97-AF65-F5344CB8AC3E}">
        <p14:creationId xmlns:p14="http://schemas.microsoft.com/office/powerpoint/2010/main" val="2988572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75724"/>
            <a:ext cx="8280920" cy="924475"/>
          </a:xfrm>
        </p:spPr>
        <p:txBody>
          <a:bodyPr/>
          <a:lstStyle/>
          <a:p>
            <a:pPr algn="ctr"/>
            <a:r>
              <a:rPr lang="ru-RU" b="1" dirty="0" smtClean="0">
                <a:solidFill>
                  <a:schemeClr val="accent6">
                    <a:lumMod val="50000"/>
                  </a:schemeClr>
                </a:solidFill>
              </a:rPr>
              <a:t>Презентацию составил учитель</a:t>
            </a:r>
            <a:endParaRPr lang="ru-RU" b="1" dirty="0">
              <a:solidFill>
                <a:schemeClr val="accent6">
                  <a:lumMod val="50000"/>
                </a:schemeClr>
              </a:solidFill>
            </a:endParaRPr>
          </a:p>
        </p:txBody>
      </p:sp>
      <p:sp>
        <p:nvSpPr>
          <p:cNvPr id="3" name="Объект 2"/>
          <p:cNvSpPr>
            <a:spLocks noGrp="1"/>
          </p:cNvSpPr>
          <p:nvPr>
            <p:ph idx="1"/>
          </p:nvPr>
        </p:nvSpPr>
        <p:spPr>
          <a:xfrm>
            <a:off x="0" y="1807361"/>
            <a:ext cx="9144000" cy="4051437"/>
          </a:xfrm>
        </p:spPr>
        <p:txBody>
          <a:bodyPr/>
          <a:lstStyle/>
          <a:p>
            <a:pPr marL="0" indent="0" algn="ctr">
              <a:buNone/>
            </a:pPr>
            <a:r>
              <a:rPr lang="ru-RU" b="1" dirty="0"/>
              <a:t>Муниципального бюджетного образовательного учреждения «Надеждинская средняя общеобразовательная школа имени полного кавалера орденов Славы В.Р.Платонова Кайбицкого муниципального района Республики Татарстан»</a:t>
            </a:r>
          </a:p>
          <a:p>
            <a:pPr marL="0" indent="0" algn="ctr">
              <a:buNone/>
            </a:pPr>
            <a:r>
              <a:rPr lang="ru-RU" dirty="0"/>
              <a:t> </a:t>
            </a:r>
            <a:r>
              <a:rPr lang="ru-RU" sz="2800" b="1" u="sng" dirty="0" smtClean="0">
                <a:solidFill>
                  <a:srgbClr val="FF0000"/>
                </a:solidFill>
              </a:rPr>
              <a:t>Калеев Олег Николаевич, 1 кв. категория</a:t>
            </a:r>
            <a:endParaRPr lang="ru-RU" sz="2800" b="1" u="sng" dirty="0">
              <a:solidFill>
                <a:srgbClr val="FF0000"/>
              </a:solidFill>
            </a:endParaRPr>
          </a:p>
          <a:p>
            <a:endParaRPr lang="ru-RU" dirty="0"/>
          </a:p>
        </p:txBody>
      </p:sp>
      <p:sp>
        <p:nvSpPr>
          <p:cNvPr id="4" name="Стрелка вверх 3">
            <a:hlinkClick r:id="" action="ppaction://hlinkshowjump?jump=firstslide"/>
          </p:cNvPr>
          <p:cNvSpPr/>
          <p:nvPr/>
        </p:nvSpPr>
        <p:spPr>
          <a:xfrm>
            <a:off x="7956376" y="5042880"/>
            <a:ext cx="772664" cy="1410456"/>
          </a:xfrm>
          <a:prstGeom prst="up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62736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0" y="0"/>
            <a:ext cx="9144000" cy="6858000"/>
          </a:xfrm>
        </p:spPr>
        <p:txBody>
          <a:bodyPr>
            <a:normAutofit fontScale="97500"/>
          </a:bodyPr>
          <a:lstStyle/>
          <a:p>
            <a:pPr marL="0" indent="0" algn="ctr">
              <a:buNone/>
            </a:pPr>
            <a:r>
              <a:rPr lang="ru-RU" sz="2500" b="1" dirty="0">
                <a:solidFill>
                  <a:srgbClr val="FF0000"/>
                </a:solidFill>
              </a:rPr>
              <a:t>Под </a:t>
            </a:r>
            <a:r>
              <a:rPr lang="ru-RU" sz="2500" b="1" u="sng" dirty="0">
                <a:solidFill>
                  <a:srgbClr val="FF0000"/>
                </a:solidFill>
                <a:hlinkClick r:id="rId2" tooltip="Терпимость"/>
              </a:rPr>
              <a:t>терпимостью</a:t>
            </a:r>
            <a:r>
              <a:rPr lang="ru-RU" sz="2500" b="1" dirty="0">
                <a:solidFill>
                  <a:srgbClr val="FF0000"/>
                </a:solidFill>
              </a:rPr>
              <a:t> (</a:t>
            </a:r>
            <a:r>
              <a:rPr lang="ru-RU" sz="2500" b="1" u="sng" dirty="0">
                <a:solidFill>
                  <a:srgbClr val="FF0000"/>
                </a:solidFill>
                <a:hlinkClick r:id="rId2" tooltip="Терпимость"/>
              </a:rPr>
              <a:t>толерантностью</a:t>
            </a:r>
            <a:r>
              <a:rPr lang="ru-RU" sz="2500" b="1" dirty="0">
                <a:solidFill>
                  <a:srgbClr val="FF0000"/>
                </a:solidFill>
              </a:rPr>
              <a:t>) в Декларации понимается «</a:t>
            </a:r>
            <a:r>
              <a:rPr lang="ru-RU" sz="2500" b="1" i="1" dirty="0">
                <a:solidFill>
                  <a:srgbClr val="FF0000"/>
                </a:solidFill>
              </a:rPr>
              <a:t>уважение, принятие и правильное понимание богатого многообразия культур нашего мира, наших форм самовыражения и способов проявлений человеческой индивидуальности</a:t>
            </a:r>
            <a:r>
              <a:rPr lang="ru-RU" sz="2500" b="1" dirty="0">
                <a:solidFill>
                  <a:srgbClr val="FF0000"/>
                </a:solidFill>
              </a:rPr>
              <a:t>». Декларация провозглашает «</a:t>
            </a:r>
            <a:r>
              <a:rPr lang="ru-RU" sz="2500" b="1" i="1" dirty="0">
                <a:solidFill>
                  <a:srgbClr val="FF0000"/>
                </a:solidFill>
              </a:rPr>
              <a:t>признание того, что люди по своей природе различаются по внешнему виду, положению, речи, поведению и ценностям и обладают правом жить в мире и сохранять свою индивидуальность</a:t>
            </a:r>
            <a:r>
              <a:rPr lang="ru-RU" sz="2500" b="1" dirty="0">
                <a:solidFill>
                  <a:srgbClr val="FF0000"/>
                </a:solidFill>
              </a:rPr>
              <a:t>».</a:t>
            </a:r>
            <a:r>
              <a:rPr lang="ru-RU" dirty="0"/>
              <a:t/>
            </a:r>
            <a:br>
              <a:rPr lang="ru-RU" dirty="0"/>
            </a:br>
            <a:endParaRPr lang="ru-RU" dirty="0"/>
          </a:p>
        </p:txBody>
      </p:sp>
    </p:spTree>
    <p:extLst>
      <p:ext uri="{BB962C8B-B14F-4D97-AF65-F5344CB8AC3E}">
        <p14:creationId xmlns:p14="http://schemas.microsoft.com/office/powerpoint/2010/main" val="656001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60648"/>
            <a:ext cx="9036496" cy="6120679"/>
          </a:xfrm>
        </p:spPr>
        <p:txBody>
          <a:bodyPr>
            <a:normAutofit lnSpcReduction="10000"/>
          </a:bodyPr>
          <a:lstStyle/>
          <a:p>
            <a:pPr marL="0" indent="0" algn="ctr">
              <a:buNone/>
            </a:pPr>
            <a:r>
              <a:rPr lang="ru-RU" sz="2800" b="1" dirty="0">
                <a:solidFill>
                  <a:srgbClr val="FF0000"/>
                </a:solidFill>
              </a:rPr>
              <a:t>В 1997 году </a:t>
            </a:r>
            <a:r>
              <a:rPr lang="ru-RU" sz="2800" b="1" u="sng" dirty="0">
                <a:solidFill>
                  <a:srgbClr val="FF0000"/>
                </a:solidFill>
                <a:hlinkClick r:id="rId2" tooltip="Генеральная Ассамблея ООН"/>
              </a:rPr>
              <a:t>Генеральная Ассамблея ООН</a:t>
            </a:r>
            <a:r>
              <a:rPr lang="ru-RU" sz="2800" b="1" dirty="0">
                <a:solidFill>
                  <a:srgbClr val="FF0000"/>
                </a:solidFill>
              </a:rPr>
              <a:t> (резолюция № A/RES/51/95) также предложила государствам-членам </a:t>
            </a:r>
            <a:r>
              <a:rPr lang="ru-RU" sz="2800" b="1" u="sng" dirty="0">
                <a:solidFill>
                  <a:srgbClr val="FF0000"/>
                </a:solidFill>
                <a:hlinkClick r:id="rId3" tooltip="ООН"/>
              </a:rPr>
              <a:t>ООН</a:t>
            </a:r>
            <a:r>
              <a:rPr lang="ru-RU" sz="2800" b="1" dirty="0">
                <a:solidFill>
                  <a:srgbClr val="FF0000"/>
                </a:solidFill>
              </a:rPr>
              <a:t> отмечать этот Международный день. Генеральная Ассамблея в этой резолюции ссылается на свои решения о проведении Года Организации Объединённых наций, посвящённого терпимости; ссылается на Устав ООН, в котором устанавливается, что принцип терпимости должен применяться при предотвращении войн; принимает во внимание решение ЮНЕСКО об утверждении Декларации принципов терпимости.</a:t>
            </a:r>
          </a:p>
          <a:p>
            <a:endParaRPr lang="ru-RU" dirty="0"/>
          </a:p>
        </p:txBody>
      </p:sp>
    </p:spTree>
    <p:extLst>
      <p:ext uri="{BB962C8B-B14F-4D97-AF65-F5344CB8AC3E}">
        <p14:creationId xmlns:p14="http://schemas.microsoft.com/office/powerpoint/2010/main" val="3366415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49289"/>
            <a:ext cx="8856983" cy="6408711"/>
          </a:xfrm>
        </p:spPr>
        <p:txBody>
          <a:bodyPr>
            <a:normAutofit/>
          </a:bodyPr>
          <a:lstStyle/>
          <a:p>
            <a:pPr marL="0" indent="0" algn="ctr">
              <a:buNone/>
            </a:pPr>
            <a:r>
              <a:rPr lang="ru-RU" sz="2400" b="1" dirty="0">
                <a:solidFill>
                  <a:srgbClr val="FF0000"/>
                </a:solidFill>
              </a:rPr>
              <a:t>В своём послании в 2005 году по случаю Международного дня, посвящённого терпимости , Генеральный секретарь ООН говорит, что борьба с нетерпимостью — это одно из главных направлений деятельности ООН. В условиях роста населения и увеличения миграции во всём мире идёт рост </a:t>
            </a:r>
            <a:r>
              <a:rPr lang="ru-RU" sz="2400" b="1" u="sng" dirty="0">
                <a:solidFill>
                  <a:srgbClr val="FF0000"/>
                </a:solidFill>
                <a:hlinkClick r:id="rId2" tooltip="Ксенофобия"/>
              </a:rPr>
              <a:t>ксенофобии</a:t>
            </a:r>
            <a:r>
              <a:rPr lang="ru-RU" sz="2400" b="1" dirty="0">
                <a:solidFill>
                  <a:srgbClr val="FF0000"/>
                </a:solidFill>
              </a:rPr>
              <a:t> и </a:t>
            </a:r>
            <a:r>
              <a:rPr lang="ru-RU" sz="2400" b="1" u="sng" dirty="0">
                <a:solidFill>
                  <a:srgbClr val="FF0000"/>
                </a:solidFill>
                <a:hlinkClick r:id="rId3" tooltip="Экстремизм"/>
              </a:rPr>
              <a:t>экстремизма</a:t>
            </a:r>
            <a:r>
              <a:rPr lang="ru-RU" sz="2400" b="1" dirty="0">
                <a:solidFill>
                  <a:srgbClr val="FF0000"/>
                </a:solidFill>
              </a:rPr>
              <a:t>. Терпимость, говорится в послании, означает, что надо знать больше друг о друге, выявлять лучшее в традициях и верованиях друг друга. Нужно уважать друг друга как личностей, самостоятельно определяющих свою самобытность, религиозную и культурную принадлежность, как личностей, понимающих, что мы можем ценить свои особенности, не ненавидя особенности других.</a:t>
            </a:r>
          </a:p>
          <a:p>
            <a:endParaRPr lang="ru-RU" dirty="0"/>
          </a:p>
        </p:txBody>
      </p:sp>
    </p:spTree>
    <p:extLst>
      <p:ext uri="{BB962C8B-B14F-4D97-AF65-F5344CB8AC3E}">
        <p14:creationId xmlns:p14="http://schemas.microsoft.com/office/powerpoint/2010/main" val="2763408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5" cy="6408712"/>
          </a:xfrm>
        </p:spPr>
        <p:txBody>
          <a:bodyPr>
            <a:normAutofit/>
          </a:bodyPr>
          <a:lstStyle/>
          <a:p>
            <a:pPr marL="0" indent="0" algn="ctr">
              <a:buNone/>
            </a:pPr>
            <a:r>
              <a:rPr lang="ru-RU" sz="2800" b="1" dirty="0">
                <a:solidFill>
                  <a:srgbClr val="FF0000"/>
                </a:solidFill>
              </a:rPr>
              <a:t>Декларация определяет терпимость не только как моральный долг, но и как политическую и правовую потребность отдельных людей, групп и государств. Она устанавливает прямую связь терпимости с международно-правовыми актами в области прав человека, принятыми за последние пятьдесят лет и призывает государства, если это необходимо, разработать новое законодательство с целью обеспечения в обществе равноправного подхода и равенства возможностей для всех групп и отдельных людей.</a:t>
            </a:r>
          </a:p>
        </p:txBody>
      </p:sp>
    </p:spTree>
    <p:extLst>
      <p:ext uri="{BB962C8B-B14F-4D97-AF65-F5344CB8AC3E}">
        <p14:creationId xmlns:p14="http://schemas.microsoft.com/office/powerpoint/2010/main" val="1502318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19" y="188640"/>
            <a:ext cx="8605895" cy="1224136"/>
          </a:xfrm>
        </p:spPr>
        <p:txBody>
          <a:bodyPr>
            <a:normAutofit/>
          </a:bodyPr>
          <a:lstStyle/>
          <a:p>
            <a:r>
              <a:rPr lang="ru-RU" sz="2400" b="1" dirty="0">
                <a:solidFill>
                  <a:srgbClr val="FF0000"/>
                </a:solidFill>
              </a:rPr>
              <a:t>Спонтанное выражение дружбы и понимания между двумя детьми — учащимися школы в </a:t>
            </a:r>
            <a:r>
              <a:rPr lang="ru-RU" sz="2400" b="1" dirty="0" err="1">
                <a:solidFill>
                  <a:srgbClr val="FF0000"/>
                </a:solidFill>
              </a:rPr>
              <a:t>Бронксе</a:t>
            </a:r>
            <a:r>
              <a:rPr lang="ru-RU" sz="2400" b="1" dirty="0">
                <a:solidFill>
                  <a:srgbClr val="FF0000"/>
                </a:solidFill>
              </a:rPr>
              <a:t>.</a:t>
            </a:r>
          </a:p>
        </p:txBody>
      </p:sp>
      <p:pic>
        <p:nvPicPr>
          <p:cNvPr id="1026" name="Picture 2" descr="Спонтанное выражение дружбы и понимания между двумя детьми — учащимися школы в Бронкс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88840"/>
            <a:ext cx="8605895" cy="456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106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805664" cy="1359024"/>
          </a:xfrm>
        </p:spPr>
        <p:txBody>
          <a:bodyPr>
            <a:noAutofit/>
          </a:bodyPr>
          <a:lstStyle/>
          <a:p>
            <a:pPr algn="ctr"/>
            <a:r>
              <a:rPr lang="ru-RU" sz="2000" b="1" dirty="0">
                <a:solidFill>
                  <a:srgbClr val="FF0000"/>
                </a:solidFill>
              </a:rPr>
              <a:t>Интерактивное мероприятие «Мы — одна семья: обучаем наших детей для более безопасного мира» проводится в штаб-квартире ООН в честь празднования Международного дня, посвященного терпимости.</a:t>
            </a:r>
          </a:p>
        </p:txBody>
      </p:sp>
      <p:pic>
        <p:nvPicPr>
          <p:cNvPr id="3074" name="Picture 2" descr="Интерактивное мероприятие «Мы — одна семья: обучаем наших детей для более безопасного мира» проводится в штаб-квартире ООН в честь празднования Международного дня, посвященного терпим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24463"/>
            <a:ext cx="8568952" cy="454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87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75724"/>
            <a:ext cx="8640960" cy="1313116"/>
          </a:xfrm>
        </p:spPr>
        <p:txBody>
          <a:bodyPr>
            <a:noAutofit/>
          </a:bodyPr>
          <a:lstStyle/>
          <a:p>
            <a:pPr algn="ctr"/>
            <a:r>
              <a:rPr lang="ru-RU" sz="2000" b="1" dirty="0">
                <a:solidFill>
                  <a:srgbClr val="FF0000"/>
                </a:solidFill>
              </a:rPr>
              <a:t>Полицейские ООН посещают место массового захоронения во время проведения следствия по проверке сообщений о превышении власти и нарушений прав человека в Кот-д′Ивуаре после президентских выборов 2010 года.</a:t>
            </a:r>
          </a:p>
        </p:txBody>
      </p:sp>
      <p:pic>
        <p:nvPicPr>
          <p:cNvPr id="4098" name="Picture 2" descr="Полицейские ООН посещают место массового захоронения во время проведения следствия по проверке сообщений о превышении власти и нарушений прав человека в Кот-д′Ивуаре после президентских выборов 2010 го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71451"/>
            <a:ext cx="8208912" cy="435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99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78</TotalTime>
  <Words>472</Words>
  <Application>Microsoft Office PowerPoint</Application>
  <PresentationFormat>Экран (4:3)</PresentationFormat>
  <Paragraphs>43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Spring</vt:lpstr>
      <vt:lpstr>16 ноября – Международный день терпимости.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Интерактивное мероприятие «Мы — одна семья: обучаем наших детей для более безопасного мира» проводится в штаб-квартире ООН в честь празднования Международного дня, посвященного терпимости.</vt:lpstr>
      <vt:lpstr>Полицейские ООН посещают место массового захоронения во время проведения следствия по проверке сообщений о превышении власти и нарушений прав человека в Кот-д′Ивуаре после президентских выборов 2010 года.</vt:lpstr>
      <vt:lpstr>Миротворцы ООН разговаривают с местными жителями недалеко от границы между Индией и Пакистаном. Согласно мандату, миротворцы являются нейтральной стороной.</vt:lpstr>
      <vt:lpstr>Мать Тереза учредила Орден миссионеров милосердия. Его члены посвятили себя оказанию помощи самым малоимущим слоям населения: обездоленным, забытым и умирающим членам каст и религий.  </vt:lpstr>
      <vt:lpstr>Беженцы из Косово в бывшей югославской Республике Македония.</vt:lpstr>
      <vt:lpstr>При режиме апартеида в Южной Африке межрасовые браки считались незаконными.  Однако детям чужда расовая дискриминация.</vt:lpstr>
      <vt:lpstr>Суданские мужчины вынуждены покинуть свои места жительства в Дарфуре, после того как они отказались примкнуть к местным враждующим группировкам.</vt:lpstr>
      <vt:lpstr>Мозаичное панно «Золотое правило», Нормана Роквелла (США) изображает людей разных национальностей. На нем начертаны слова «Поступай с другими так, как хочешь, чтобы поступали с тобой».</vt:lpstr>
      <vt:lpstr>Мальчик, раненный от взрыва ручной гранаты в Азербайджане. Боевые действия происходили на и за пределами территории, на которую также претендует Армения.</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 Премия ЮНЕСКО имени Маданжита Сингха за поощрение терпимости и ненасилия </vt:lpstr>
      <vt:lpstr>Использованные ресурсы:</vt:lpstr>
      <vt:lpstr>Презентацию составил учитель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Олег</cp:lastModifiedBy>
  <cp:revision>8</cp:revision>
  <dcterms:created xsi:type="dcterms:W3CDTF">2012-11-15T22:39:57Z</dcterms:created>
  <dcterms:modified xsi:type="dcterms:W3CDTF">2012-11-15T23:58:04Z</dcterms:modified>
</cp:coreProperties>
</file>