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64" r:id="rId4"/>
    <p:sldId id="259" r:id="rId5"/>
    <p:sldId id="266" r:id="rId6"/>
    <p:sldId id="265" r:id="rId7"/>
    <p:sldId id="26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91213-D475-4FF8-8EC2-0B17DCD50FE6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83B2D-E7B1-4CE9-B5AD-6307979B91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276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83B2D-E7B1-4CE9-B5AD-6307979B91D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84" y="2285992"/>
            <a:ext cx="6786610" cy="182721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71736" y="4071942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42E0-2F6F-4E73-8554-608EECD7B44F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F2F-3120-4788-ADBC-7DE3A40C3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42E0-2F6F-4E73-8554-608EECD7B44F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F2F-3120-4788-ADBC-7DE3A40C3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42E0-2F6F-4E73-8554-608EECD7B44F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F2F-3120-4788-ADBC-7DE3A40C3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42E0-2F6F-4E73-8554-608EECD7B44F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F2F-3120-4788-ADBC-7DE3A40C3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07" y="4406900"/>
            <a:ext cx="685804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3108" y="2714620"/>
            <a:ext cx="6843706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42E0-2F6F-4E73-8554-608EECD7B44F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F2F-3120-4788-ADBC-7DE3A40C3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43108" y="1617681"/>
            <a:ext cx="328614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2132" y="1643050"/>
            <a:ext cx="33242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42E0-2F6F-4E73-8554-608EECD7B44F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F2F-3120-4788-ADBC-7DE3A40C3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42E0-2F6F-4E73-8554-608EECD7B44F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F2F-3120-4788-ADBC-7DE3A40C3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42E0-2F6F-4E73-8554-608EECD7B44F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F2F-3120-4788-ADBC-7DE3A40C3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42E0-2F6F-4E73-8554-608EECD7B44F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F2F-3120-4788-ADBC-7DE3A40C3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42E0-2F6F-4E73-8554-608EECD7B44F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F2F-3120-4788-ADBC-7DE3A40C3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42E0-2F6F-4E73-8554-608EECD7B44F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F2F-3120-4788-ADBC-7DE3A40C3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15370" cy="714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unset" dir="t"/>
            </a:scene3d>
            <a:sp3d extrusionH="57150" contourW="12700" prstMaterial="dkEdge">
              <a:bevelT w="38100" h="38100"/>
              <a:extrusionClr>
                <a:schemeClr val="accent6">
                  <a:lumMod val="50000"/>
                </a:schemeClr>
              </a:extrusionClr>
              <a:contourClr>
                <a:schemeClr val="accent6">
                  <a:lumMod val="50000"/>
                </a:schemeClr>
              </a:contourClr>
            </a:sp3d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96" y="1142984"/>
            <a:ext cx="8215370" cy="5143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642E0-2F6F-4E73-8554-608EECD7B44F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63F2F-3120-4788-ADBC-7DE3A40C3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gradFill flip="none" rotWithShape="1">
            <a:gsLst>
              <a:gs pos="0">
                <a:schemeClr val="accent6">
                  <a:lumMod val="50000"/>
                </a:schemeClr>
              </a:gs>
              <a:gs pos="86000">
                <a:schemeClr val="accent6">
                  <a:lumMod val="75000"/>
                </a:schemeClr>
              </a:gs>
            </a:gsLst>
            <a:lin ang="2700000" scaled="1"/>
            <a:tileRect/>
          </a:gradFill>
          <a:latin typeface="Segoe Script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kern="1200">
          <a:solidFill>
            <a:schemeClr val="tx1">
              <a:lumMod val="95000"/>
              <a:lumOff val="5000"/>
            </a:schemeClr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4"/>
        </a:buBlip>
        <a:defRPr sz="2800" kern="1200">
          <a:solidFill>
            <a:schemeClr val="tx1">
              <a:lumMod val="95000"/>
              <a:lumOff val="5000"/>
            </a:schemeClr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400" kern="1200">
          <a:solidFill>
            <a:schemeClr val="tx1">
              <a:lumMod val="95000"/>
              <a:lumOff val="5000"/>
            </a:schemeClr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>
          <a:solidFill>
            <a:schemeClr val="tx1">
              <a:lumMod val="95000"/>
              <a:lumOff val="5000"/>
            </a:schemeClr>
          </a:solidFill>
          <a:latin typeface="Segoe UI" pitchFamily="34" charset="0"/>
          <a:ea typeface="+mn-ea"/>
          <a:cs typeface="Segoe U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>
          <a:solidFill>
            <a:schemeClr val="tx1">
              <a:lumMod val="95000"/>
              <a:lumOff val="5000"/>
            </a:schemeClr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5929330"/>
            <a:ext cx="8715436" cy="752468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Учитель русского языка и литературы МОУ СОШ № 48</a:t>
            </a:r>
          </a:p>
          <a:p>
            <a:r>
              <a:rPr lang="ru-RU" sz="2000" dirty="0" smtClean="0"/>
              <a:t>ГОРБУНОВА Елена Викторовна</a:t>
            </a:r>
            <a:endParaRPr lang="ru-RU" sz="2000" dirty="0"/>
          </a:p>
        </p:txBody>
      </p:sp>
      <p:pic>
        <p:nvPicPr>
          <p:cNvPr id="4" name="Рисунок 3" descr="Безымянный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7950" y="3143248"/>
            <a:ext cx="2214578" cy="2214578"/>
          </a:xfrm>
          <a:prstGeom prst="rect">
            <a:avLst/>
          </a:prstGeom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1643050"/>
            <a:ext cx="378618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Calibri" pitchFamily="34" charset="0"/>
                <a:cs typeface="Segoe UI" pitchFamily="34" charset="0"/>
              </a:rPr>
              <a:t>Смотрю на глобус,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Calibri" pitchFamily="34" charset="0"/>
                <a:cs typeface="Segoe UI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Calibri" pitchFamily="34" charset="0"/>
                <a:cs typeface="Segoe UI" pitchFamily="34" charset="0"/>
              </a:rPr>
              <a:t>шар                                            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Calibri" pitchFamily="34" charset="0"/>
                <a:cs typeface="Segoe UI" pitchFamily="34" charset="0"/>
              </a:rPr>
              <a:t>земной,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  <a:cs typeface="Segoe UI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Calibri" pitchFamily="34" charset="0"/>
                <a:cs typeface="Segoe UI" pitchFamily="34" charset="0"/>
              </a:rPr>
              <a:t>И вдруг вздохнул он,                                                            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Calibri" pitchFamily="34" charset="0"/>
                <a:cs typeface="Segoe UI" pitchFamily="34" charset="0"/>
              </a:rPr>
              <a:t>как живой,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  <a:cs typeface="Segoe UI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Calibri" pitchFamily="34" charset="0"/>
                <a:cs typeface="Segoe UI" pitchFamily="34" charset="0"/>
              </a:rPr>
              <a:t>И шепчут мне материки: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  <a:cs typeface="Segoe UI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Calibri" pitchFamily="34" charset="0"/>
                <a:cs typeface="Segoe UI" pitchFamily="34" charset="0"/>
              </a:rPr>
              <a:t>«Ты береги нас, береги!»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  <a:cs typeface="Segoe UI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Calibri" pitchFamily="34" charset="0"/>
                <a:cs typeface="Segoe UI" pitchFamily="34" charset="0"/>
              </a:rPr>
              <a:t>В тревоге рощи и леса,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  <a:cs typeface="Segoe UI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Calibri" pitchFamily="34" charset="0"/>
                <a:cs typeface="Segoe UI" pitchFamily="34" charset="0"/>
              </a:rPr>
              <a:t>Роса на травах, как слеза,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  <a:cs typeface="Segoe UI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Calibri" pitchFamily="34" charset="0"/>
                <a:cs typeface="Segoe UI" pitchFamily="34" charset="0"/>
              </a:rPr>
              <a:t>И тихо просят родники: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  <a:cs typeface="Segoe UI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Calibri" pitchFamily="34" charset="0"/>
                <a:cs typeface="Segoe UI" pitchFamily="34" charset="0"/>
              </a:rPr>
              <a:t>«Ты береги нас, береги!»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57158" y="214290"/>
            <a:ext cx="8429684" cy="10001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Segoe UI" pitchFamily="34" charset="0"/>
                <a:ea typeface="+mn-ea"/>
                <a:cs typeface="Segoe UI" pitchFamily="34" charset="0"/>
              </a:rPr>
              <a:t>Муниципальное образовательное учреждение                                       средняя общеобразовательная школа № 48                                  Ворошиловского района г. Волгограда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Segoe UI" pitchFamily="34" charset="0"/>
              <a:ea typeface="+mn-ea"/>
              <a:cs typeface="Segoe U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20595290">
            <a:off x="3728301" y="2047676"/>
            <a:ext cx="5371579" cy="923330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txBody>
          <a:bodyPr wrap="none" lIns="91440" tIns="45720" rIns="91440" bIns="45720">
            <a:prstTxWarp prst="textFadeRight">
              <a:avLst>
                <a:gd name="adj" fmla="val 18069"/>
              </a:avLst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БЕРЕГИТЕ ЗЕМЛЮ!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6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6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6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1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61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61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61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61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61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61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61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349306">
            <a:off x="749337" y="1278920"/>
            <a:ext cx="6657306" cy="86993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Актуальность темы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143116"/>
            <a:ext cx="8186766" cy="435771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    </a:t>
            </a:r>
            <a:r>
              <a:rPr lang="ru-RU" sz="2400" dirty="0" smtClean="0"/>
              <a:t>Статья 42-я Конституции Российской Федерации: «Каждый имеет право на благоприятную окружающую среду…».        </a:t>
            </a:r>
          </a:p>
          <a:p>
            <a:r>
              <a:rPr lang="ru-RU" sz="2400" dirty="0" smtClean="0"/>
              <a:t>     Статья 58-я Конституции Российской Федерации: «Каждый обязан сохранять природу и окружающую среду, бережно относиться к природным богатствам».</a:t>
            </a:r>
          </a:p>
          <a:p>
            <a:r>
              <a:rPr lang="ru-RU" sz="2400" dirty="0" smtClean="0"/>
              <a:t>      Сегодня писатели, экономисты, ученые бьют тревогу: природа в опасности, она нуждается в спасении, поэтому необходимо обсуждать проблемы экологии и находить пути их решения.</a:t>
            </a:r>
            <a:endParaRPr lang="ru-RU" sz="2400" dirty="0"/>
          </a:p>
        </p:txBody>
      </p:sp>
      <p:pic>
        <p:nvPicPr>
          <p:cNvPr id="5" name="Рисунок 4" descr="пром выбросы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488" y="642918"/>
            <a:ext cx="1714512" cy="1714512"/>
          </a:xfrm>
          <a:prstGeom prst="rect">
            <a:avLst/>
          </a:prstGeom>
        </p:spPr>
      </p:pic>
      <p:pic>
        <p:nvPicPr>
          <p:cNvPr id="7" name="Рисунок 6" descr="лето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000232" cy="150017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349306">
            <a:off x="457200" y="273050"/>
            <a:ext cx="8115328" cy="86993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Цель классного часа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1500175"/>
            <a:ext cx="6072230" cy="200026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     </a:t>
            </a:r>
            <a:r>
              <a:rPr lang="ru-RU" sz="3600" dirty="0" smtClean="0"/>
              <a:t>Продолжить воспитание бережного отношения к родной природе</a:t>
            </a:r>
            <a:endParaRPr lang="ru-RU" sz="3600" dirty="0"/>
          </a:p>
        </p:txBody>
      </p:sp>
      <p:pic>
        <p:nvPicPr>
          <p:cNvPr id="5" name="Рисунок 4" descr="Безымянный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8" y="1000108"/>
            <a:ext cx="2214578" cy="2214578"/>
          </a:xfrm>
          <a:prstGeom prst="rect">
            <a:avLst/>
          </a:prstGeom>
        </p:spPr>
      </p:pic>
      <p:pic>
        <p:nvPicPr>
          <p:cNvPr id="6" name="Рисунок 5" descr="весенний лес. на опушке ельник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3357562"/>
            <a:ext cx="1500198" cy="1125149"/>
          </a:xfrm>
          <a:prstGeom prst="rect">
            <a:avLst/>
          </a:prstGeom>
        </p:spPr>
      </p:pic>
      <p:pic>
        <p:nvPicPr>
          <p:cNvPr id="7" name="Рисунок 6" descr="осенний лес.Пойменный березняк в пойме реки Клязьмы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3306" y="3929066"/>
            <a:ext cx="1619261" cy="1214446"/>
          </a:xfrm>
          <a:prstGeom prst="rect">
            <a:avLst/>
          </a:prstGeom>
        </p:spPr>
      </p:pic>
      <p:pic>
        <p:nvPicPr>
          <p:cNvPr id="8" name="Рисунок 7" descr="зимний лес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00826" y="5143512"/>
            <a:ext cx="1428760" cy="107157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343158">
            <a:off x="19600" y="230264"/>
            <a:ext cx="5062623" cy="714356"/>
          </a:xfrm>
        </p:spPr>
        <p:txBody>
          <a:bodyPr/>
          <a:lstStyle/>
          <a:p>
            <a:r>
              <a:rPr lang="ru-RU" b="1" dirty="0" smtClean="0"/>
              <a:t>ГИМН ВЕСНЕ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72066" y="142852"/>
            <a:ext cx="3857652" cy="657229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4200" dirty="0" smtClean="0"/>
              <a:t>Весна! Весна! Как воздух чист!</a:t>
            </a:r>
          </a:p>
          <a:p>
            <a:pPr>
              <a:buNone/>
            </a:pPr>
            <a:r>
              <a:rPr lang="ru-RU" sz="4200" dirty="0" smtClean="0"/>
              <a:t>Как ясен небосклон.</a:t>
            </a:r>
          </a:p>
          <a:p>
            <a:pPr>
              <a:buNone/>
            </a:pPr>
            <a:r>
              <a:rPr lang="ru-RU" sz="4200" dirty="0" smtClean="0"/>
              <a:t>Своей </a:t>
            </a:r>
            <a:r>
              <a:rPr lang="ru-RU" sz="4200" dirty="0" err="1" smtClean="0"/>
              <a:t>лазурию</a:t>
            </a:r>
            <a:r>
              <a:rPr lang="ru-RU" sz="4200" dirty="0" smtClean="0"/>
              <a:t> живой</a:t>
            </a:r>
          </a:p>
          <a:p>
            <a:pPr>
              <a:buNone/>
            </a:pPr>
            <a:r>
              <a:rPr lang="ru-RU" sz="4200" dirty="0" smtClean="0"/>
              <a:t>Слепит мне очи он.</a:t>
            </a:r>
          </a:p>
          <a:p>
            <a:pPr>
              <a:buNone/>
            </a:pPr>
            <a:r>
              <a:rPr lang="ru-RU" sz="4200" dirty="0" smtClean="0"/>
              <a:t>Весна! Весна! Как высоко,</a:t>
            </a:r>
          </a:p>
          <a:p>
            <a:pPr>
              <a:buNone/>
            </a:pPr>
            <a:r>
              <a:rPr lang="ru-RU" sz="4200" dirty="0" smtClean="0"/>
              <a:t>На крыльях ветерка,</a:t>
            </a:r>
          </a:p>
          <a:p>
            <a:pPr>
              <a:buNone/>
            </a:pPr>
            <a:r>
              <a:rPr lang="ru-RU" sz="4200" dirty="0" smtClean="0"/>
              <a:t>Ласкаясь к солнечным лучам,</a:t>
            </a:r>
          </a:p>
          <a:p>
            <a:pPr>
              <a:buNone/>
            </a:pPr>
            <a:r>
              <a:rPr lang="ru-RU" sz="4200" dirty="0" smtClean="0"/>
              <a:t>Летают облака.</a:t>
            </a:r>
          </a:p>
          <a:p>
            <a:pPr>
              <a:buNone/>
            </a:pPr>
            <a:r>
              <a:rPr lang="ru-RU" sz="4200" dirty="0" smtClean="0"/>
              <a:t>Шумят ручьи, блестят ручьи,</a:t>
            </a:r>
          </a:p>
          <a:p>
            <a:pPr>
              <a:buNone/>
            </a:pPr>
            <a:r>
              <a:rPr lang="ru-RU" sz="4200" dirty="0" smtClean="0"/>
              <a:t>Взревев, река несёт</a:t>
            </a:r>
          </a:p>
          <a:p>
            <a:pPr>
              <a:buNone/>
            </a:pPr>
            <a:r>
              <a:rPr lang="ru-RU" sz="4200" dirty="0" smtClean="0"/>
              <a:t>На торжествующем хребте</a:t>
            </a:r>
          </a:p>
          <a:p>
            <a:pPr>
              <a:buNone/>
            </a:pPr>
            <a:r>
              <a:rPr lang="ru-RU" sz="4200" dirty="0" smtClean="0"/>
              <a:t>Поднятый ею лёд.</a:t>
            </a:r>
          </a:p>
          <a:p>
            <a:pPr>
              <a:buNone/>
            </a:pPr>
            <a:r>
              <a:rPr lang="ru-RU" sz="4200" dirty="0" smtClean="0"/>
              <a:t>Ещё древа обнажены,</a:t>
            </a:r>
          </a:p>
          <a:p>
            <a:pPr>
              <a:buNone/>
            </a:pPr>
            <a:r>
              <a:rPr lang="ru-RU" sz="4200" dirty="0" smtClean="0"/>
              <a:t>Но в роще ветхий лист,</a:t>
            </a:r>
          </a:p>
          <a:p>
            <a:pPr>
              <a:buNone/>
            </a:pPr>
            <a:r>
              <a:rPr lang="ru-RU" sz="4200" dirty="0" smtClean="0"/>
              <a:t>Как прежде, под моей ногой</a:t>
            </a:r>
          </a:p>
          <a:p>
            <a:pPr>
              <a:buNone/>
            </a:pPr>
            <a:r>
              <a:rPr lang="ru-RU" sz="4200" dirty="0" smtClean="0"/>
              <a:t>И шумен, и душист. </a:t>
            </a:r>
          </a:p>
          <a:p>
            <a:pPr>
              <a:buNone/>
            </a:pPr>
            <a:r>
              <a:rPr lang="ru-RU" sz="4200" dirty="0" smtClean="0"/>
              <a:t>Под солнце самое взвился</a:t>
            </a:r>
          </a:p>
          <a:p>
            <a:pPr>
              <a:buNone/>
            </a:pPr>
            <a:r>
              <a:rPr lang="ru-RU" sz="4200" dirty="0" smtClean="0"/>
              <a:t>И в яркой вышине</a:t>
            </a:r>
          </a:p>
          <a:p>
            <a:pPr>
              <a:buNone/>
            </a:pPr>
            <a:r>
              <a:rPr lang="ru-RU" sz="4200" dirty="0" smtClean="0"/>
              <a:t>Незримый жаворонок поёт</a:t>
            </a:r>
          </a:p>
          <a:p>
            <a:pPr>
              <a:buNone/>
            </a:pPr>
            <a:r>
              <a:rPr lang="ru-RU" sz="4200" dirty="0" smtClean="0"/>
              <a:t>Заздравный гимн весне.</a:t>
            </a:r>
          </a:p>
          <a:p>
            <a:pPr>
              <a:buNone/>
            </a:pPr>
            <a:r>
              <a:rPr lang="ru-RU" sz="3600" dirty="0" smtClean="0"/>
              <a:t>			Е. Баратынский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F:\репродукции картин\левитан весна большая вода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85860"/>
            <a:ext cx="4357718" cy="4949301"/>
          </a:xfrm>
          <a:prstGeom prst="rect">
            <a:avLst/>
          </a:prstGeom>
          <a:ln w="571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8" name="Прямоугольник 7"/>
          <p:cNvSpPr/>
          <p:nvPr/>
        </p:nvSpPr>
        <p:spPr>
          <a:xfrm>
            <a:off x="714348" y="6286520"/>
            <a:ext cx="3427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Segoe UI" pitchFamily="34" charset="0"/>
                <a:cs typeface="Segoe UI" pitchFamily="34" charset="0"/>
              </a:rPr>
              <a:t>Левитан. Весна. Большая вода.</a:t>
            </a:r>
            <a:endParaRPr lang="ru-RU" dirty="0"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42852"/>
            <a:ext cx="8786874" cy="6883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      </a:t>
            </a:r>
            <a:r>
              <a:rPr lang="ru-RU" sz="2400" u="sng" dirty="0" smtClean="0"/>
              <a:t>Свыше 40/менее 20 баллов: </a:t>
            </a:r>
            <a:r>
              <a:rPr lang="ru-RU" sz="2400" dirty="0" smtClean="0"/>
              <a:t>твое отношение к                               природе недостаточно осмысленно. Нужно чаще </a:t>
            </a:r>
            <a:r>
              <a:rPr lang="ru-RU" sz="2400" dirty="0" err="1" smtClean="0"/>
              <a:t>ана</a:t>
            </a:r>
            <a:r>
              <a:rPr lang="ru-RU" sz="2400" dirty="0" smtClean="0"/>
              <a:t>-                       </a:t>
            </a:r>
            <a:r>
              <a:rPr lang="ru-RU" sz="2400" dirty="0" err="1" smtClean="0"/>
              <a:t>лизировать</a:t>
            </a:r>
            <a:r>
              <a:rPr lang="ru-RU" sz="2400" dirty="0" smtClean="0"/>
              <a:t>  собственные мысли , ощущения, </a:t>
            </a:r>
            <a:r>
              <a:rPr lang="ru-RU" sz="2400" dirty="0" err="1" smtClean="0"/>
              <a:t>пережи</a:t>
            </a:r>
            <a:r>
              <a:rPr lang="ru-RU" sz="2400" dirty="0" smtClean="0"/>
              <a:t>-                                </a:t>
            </a:r>
            <a:r>
              <a:rPr lang="ru-RU" sz="2400" dirty="0" err="1" smtClean="0"/>
              <a:t>вания</a:t>
            </a:r>
            <a:r>
              <a:rPr lang="ru-RU" sz="2400" dirty="0" smtClean="0"/>
              <a:t>, действия. Это поможет сделать отношение к                                 природе более определенным, а сама природа послужит эффективным средством для твоего самовоспитания.</a:t>
            </a:r>
          </a:p>
          <a:p>
            <a:r>
              <a:rPr lang="ru-RU" sz="2400" dirty="0" smtClean="0"/>
              <a:t>       </a:t>
            </a:r>
            <a:r>
              <a:rPr lang="ru-RU" sz="2400" u="sng" dirty="0" smtClean="0"/>
              <a:t>30-40 баллов: </a:t>
            </a:r>
            <a:r>
              <a:rPr lang="ru-RU" sz="2400" dirty="0" smtClean="0"/>
              <a:t>отношение к природе осознается тобой глубоко и правильно. Однако ты понимаешь, что некоторые твои ответы говорят, что не всё в этом отношении благополучно. Старайся быть внимательнее к природе и поведению людей, выступай в защиту окружающей среды, интересуйся произведениями искусства. Это сделает твое отношение к природе более действенным.</a:t>
            </a:r>
          </a:p>
          <a:p>
            <a:r>
              <a:rPr lang="ru-RU" sz="2400" dirty="0" smtClean="0"/>
              <a:t>       </a:t>
            </a:r>
            <a:r>
              <a:rPr lang="ru-RU" sz="2400" u="sng" dirty="0" smtClean="0"/>
              <a:t>20-29 баллов:</a:t>
            </a:r>
            <a:r>
              <a:rPr lang="ru-RU" sz="2400" dirty="0" smtClean="0"/>
              <a:t> твое отношение к природе не очень активно. Необходимо уделять природе больше внимания, находить в ней привлекательность, продумывать причины ее явлений. Если ты будешь делать это регулярно, твое отношение к природе, а значит, и к людям, станет активнее и осознаннее.</a:t>
            </a:r>
            <a:endParaRPr lang="ru-RU" sz="2400" dirty="0"/>
          </a:p>
        </p:txBody>
      </p:sp>
      <p:pic>
        <p:nvPicPr>
          <p:cNvPr id="3" name="Рисунок 2" descr="Безымянный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8074" y="0"/>
            <a:ext cx="1785926" cy="178592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378044">
            <a:off x="292663" y="294508"/>
            <a:ext cx="6936391" cy="920590"/>
          </a:xfrm>
        </p:spPr>
        <p:txBody>
          <a:bodyPr>
            <a:noAutofit/>
          </a:bodyPr>
          <a:lstStyle/>
          <a:p>
            <a:r>
              <a:rPr lang="ru-RU" dirty="0" smtClean="0"/>
              <a:t>Памятка                               «БЕРЕГИТЕ ЗЕМЛЮ!»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571612"/>
            <a:ext cx="807249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 smtClean="0"/>
              <a:t>     Не вреди природе и не давай                     вредить другим!</a:t>
            </a:r>
          </a:p>
          <a:p>
            <a:pPr lvl="0"/>
            <a:r>
              <a:rPr lang="ru-RU" sz="3200" dirty="0" smtClean="0"/>
              <a:t>     Помогай природе и предлагай товарищам   помогать ей!</a:t>
            </a:r>
          </a:p>
          <a:p>
            <a:pPr lvl="0"/>
            <a:r>
              <a:rPr lang="ru-RU" sz="3200" dirty="0" smtClean="0"/>
              <a:t>     Береги здоровье смолоду, ведь твоё здоровье – это часть здоровья всей нации!</a:t>
            </a:r>
          </a:p>
          <a:p>
            <a:pPr lvl="0"/>
            <a:r>
              <a:rPr lang="ru-RU" sz="3200" dirty="0" smtClean="0"/>
              <a:t>     Сажай деревья: лес – это лёгкие планеты.</a:t>
            </a:r>
          </a:p>
          <a:p>
            <a:pPr lvl="0"/>
            <a:r>
              <a:rPr lang="ru-RU" sz="3200" dirty="0" smtClean="0"/>
              <a:t>     Не жги промышленно-бытовые отходы: при их горении образуются ядовитые газы.</a:t>
            </a:r>
            <a:endParaRPr lang="ru-RU" sz="3200" dirty="0"/>
          </a:p>
        </p:txBody>
      </p:sp>
      <p:pic>
        <p:nvPicPr>
          <p:cNvPr id="5" name="Рисунок 4" descr="Безымянный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8050" y="0"/>
            <a:ext cx="1785950" cy="178595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ланета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16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85728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Ты, человек, любя природу, хоть иногда ее жалей.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 увеселительных походах не растопчи ее полей.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 вокзальной сутолоке века ты оценить ее спеши.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Она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твой давний добрый лекарь, она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союзница души.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Не жги ее напропалую и не исчерпывай до дна,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И помни истину простую: нас много, а она одна!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theme/theme1.xml><?xml version="1.0" encoding="utf-8"?>
<a:theme xmlns:a="http://schemas.openxmlformats.org/drawingml/2006/main" name="Шаблон оформления «Осень»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«Осень»</Template>
  <TotalTime>373</TotalTime>
  <Words>546</Words>
  <Application>Microsoft Office PowerPoint</Application>
  <PresentationFormat>Экран (4:3)</PresentationFormat>
  <Paragraphs>59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Шаблон оформления «Осень»</vt:lpstr>
      <vt:lpstr>Презентация PowerPoint</vt:lpstr>
      <vt:lpstr>Актуальность темы</vt:lpstr>
      <vt:lpstr>Цель классного часа</vt:lpstr>
      <vt:lpstr>ГИМН ВЕСНЕ</vt:lpstr>
      <vt:lpstr>Презентация PowerPoint</vt:lpstr>
      <vt:lpstr>Памятка                               «БЕРЕГИТЕ ЗЕМЛЮ!»</vt:lpstr>
      <vt:lpstr>Презентация PowerPoint</vt:lpstr>
    </vt:vector>
  </TitlesOfParts>
  <Company>Школа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 8</dc:title>
  <dc:creator>Пользователь</dc:creator>
  <cp:keywords>Корпорация Майкрософт</cp:keywords>
  <dc:description>Корпорация Майкрософт</dc:description>
  <cp:lastModifiedBy>Пользователь</cp:lastModifiedBy>
  <cp:revision>41</cp:revision>
  <dcterms:created xsi:type="dcterms:W3CDTF">2009-10-03T13:14:54Z</dcterms:created>
  <dcterms:modified xsi:type="dcterms:W3CDTF">2012-02-14T09:15:58Z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TC102831801049</vt:lpwstr>
  </property>
</Properties>
</file>