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6"/>
  </p:notesMasterIdLst>
  <p:sldIdLst>
    <p:sldId id="311" r:id="rId2"/>
    <p:sldId id="256" r:id="rId3"/>
    <p:sldId id="257" r:id="rId4"/>
    <p:sldId id="258" r:id="rId5"/>
    <p:sldId id="259" r:id="rId6"/>
    <p:sldId id="260" r:id="rId7"/>
    <p:sldId id="26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1" r:id="rId16"/>
    <p:sldId id="262" r:id="rId17"/>
    <p:sldId id="285" r:id="rId18"/>
    <p:sldId id="287" r:id="rId19"/>
    <p:sldId id="288" r:id="rId20"/>
    <p:sldId id="291" r:id="rId21"/>
    <p:sldId id="292" r:id="rId22"/>
    <p:sldId id="29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64A1C"/>
    <a:srgbClr val="800000"/>
    <a:srgbClr val="FFFFFF"/>
    <a:srgbClr val="FF0000"/>
    <a:srgbClr val="CC99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B516D3-F686-4BA9-A0FE-B92FF93488B6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134145-99E1-4FB0-93CF-3A00CD0E5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F90336-10F8-4DD5-8F39-25AD07AC6AB0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7B610-AEF1-40CC-B103-BE9CBA30F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7B610-AEF1-40CC-B103-BE9CBA30F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7B610-AEF1-40CC-B103-BE9CBA30F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7B610-AEF1-40CC-B103-BE9CBA30F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7B610-AEF1-40CC-B103-BE9CBA30F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F58264-F4CD-4E7C-B2AD-F8BB9B879444}" type="datetimeFigureOut">
              <a:rPr lang="ru-RU" smtClean="0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E11D96-AA63-4FC7-A975-106FDFD98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D2C661-82B7-4853-8751-3679D7DF3854}" type="datetimeFigureOut">
              <a:rPr lang="ru-RU" smtClean="0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370C5B-EF78-4F1F-B6B9-665B3B592D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7B610-AEF1-40CC-B103-BE9CBA30F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3EE78-0433-40A1-AC78-7279CF168333}" type="datetimeFigureOut">
              <a:rPr lang="ru-RU" smtClean="0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3A793-D6F2-4F1B-8BB1-918749E9E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7B610-AEF1-40CC-B103-BE9CBA30F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FCC18D-F94D-47AD-ADBB-00942582A5E3}" type="datetimeFigureOut">
              <a:rPr lang="ru-RU" smtClean="0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65C453-DC5B-46DC-862D-A30B4F73E6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E47B610-AEF1-40CC-B103-BE9CBA30F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ownsyndrome.at.ua/_pu/1/s09739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B%D0%B5%D1%82%D0%BA%D0%B0" TargetMode="External"/><Relationship Id="rId2" Type="http://schemas.openxmlformats.org/officeDocument/2006/relationships/hyperlink" Target="http://ru.wikipedia.org/wiki/%D0%94%D0%9D%D0%9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3%D0%B0%D0%BC%D0%B5%D1%82%D0%B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%D0%93%D0%B5%D0%BC%D0%BE%D1%84%D0%B8%D0%BB%D0%B8%D1%8F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5%D0%BC%D0%B0%D1%82%D0%BE%D0%BC%D0%B0" TargetMode="External"/><Relationship Id="rId5" Type="http://schemas.openxmlformats.org/officeDocument/2006/relationships/hyperlink" Target="http://ru.wikipedia.org/wiki/%D0%93%D0%B5%D0%BC%D0%B0%D1%80%D1%82%D1%80%D0%BE%D0%B7" TargetMode="External"/><Relationship Id="rId4" Type="http://schemas.openxmlformats.org/officeDocument/2006/relationships/hyperlink" Target="http://ru.wikipedia.org/wiki/%D0%9A%D0%BE%D0%B0%D0%B3%D1%83%D0%BB%D1%8F%D1%86%D0%B8%D1%8F_(%D0%B3%D0%B5%D0%BC%D0%B0%D1%82%D0%BE%D0%BB%D0%BE%D0%B3%D0%B8%D1%8F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0%B2%D0%B5%D1%8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794" TargetMode="External"/><Relationship Id="rId5" Type="http://schemas.openxmlformats.org/officeDocument/2006/relationships/hyperlink" Target="http://ru.wikipedia.org/wiki/%D0%94%D0%B0%D0%BB%D1%8C%D1%82%D0%BE%D0%BD,_%D0%94%D0%B6%D0%BE%D0%BD" TargetMode="External"/><Relationship Id="rId4" Type="http://schemas.openxmlformats.org/officeDocument/2006/relationships/hyperlink" Target="http://ru.wikipedia.org/wiki/%D0%97%D1%80%D0%B5%D0%BD%D0%B8%D0%B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0%B2%D1%80%D0%BE%D0%BF%D0%B5%D0%BE%D0%B8%D0%B4%D0%BD%D0%B0%D1%8F_%D1%80%D0%B0%D1%81%D0%B0" TargetMode="External"/><Relationship Id="rId13" Type="http://schemas.openxmlformats.org/officeDocument/2006/relationships/hyperlink" Target="http://ru.wikipedia.org/wiki/%D0%9F%D0%B0%D0%BD%D0%B0%D0%BC%D0%B0" TargetMode="External"/><Relationship Id="rId3" Type="http://schemas.openxmlformats.org/officeDocument/2006/relationships/hyperlink" Target="http://ru.wikipedia.org/wiki/%D0%A0%D0%B0%D0%B4%D1%83%D0%B6%D0%BD%D0%B0%D1%8F_%D0%BE%D0%B1%D0%BE%D0%BB%D0%BE%D1%87%D0%BA%D0%B0" TargetMode="External"/><Relationship Id="rId7" Type="http://schemas.openxmlformats.org/officeDocument/2006/relationships/hyperlink" Target="http://ru.wikipedia.org/wiki/%D0%90%D1%81%D1%82%D0%B8%D0%B3%D0%BC%D0%B0%D1%82%D0%B8%D0%B7%D0%BC" TargetMode="External"/><Relationship Id="rId12" Type="http://schemas.openxmlformats.org/officeDocument/2006/relationships/hyperlink" Target="http://ru.wikipedia.org/wiki/%D0%98%D0%BD%D0%B4%D0%B5%D0%B9%D1%86%D1%8B" TargetMode="External"/><Relationship Id="rId2" Type="http://schemas.openxmlformats.org/officeDocument/2006/relationships/hyperlink" Target="http://ru.wikipedia.org/wiki/%D0%9F%D0%B8%D0%B3%D0%BC%D0%B5%D0%BD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0%B0%D0%BB%D1%8C%D0%BD%D0%BE%D0%B7%D0%BE%D1%80%D0%BA%D0%BE%D1%81%D1%82%D1%8C" TargetMode="External"/><Relationship Id="rId11" Type="http://schemas.openxmlformats.org/officeDocument/2006/relationships/hyperlink" Target="http://ru.wikipedia.org/wiki/%D0%9D%D0%B8%D0%B3%D0%B5%D1%80%D0%B8%D1%8F" TargetMode="External"/><Relationship Id="rId5" Type="http://schemas.openxmlformats.org/officeDocument/2006/relationships/hyperlink" Target="http://ru.wikipedia.org/wiki/%D0%91%D0%BB%D0%B8%D0%B7%D0%BE%D1%80%D1%83%D0%BA%D0%BE%D1%81%D1%82%D1%8C" TargetMode="External"/><Relationship Id="rId10" Type="http://schemas.openxmlformats.org/officeDocument/2006/relationships/hyperlink" Target="http://ru.wikipedia.org/wiki/%D0%9D%D0%B5%D0%B3%D1%80" TargetMode="External"/><Relationship Id="rId4" Type="http://schemas.openxmlformats.org/officeDocument/2006/relationships/hyperlink" Target="http://ru.wikipedia.org/w/index.php?title=%D0%9F%D0%B8%D0%B3%D0%BC%D0%B5%D0%BD%D1%82%D0%BD%D0%B0%D1%8F_%D0%BE%D0%B1%D0%BE%D0%BB%D0%BE%D1%87%D0%BA%D0%B0_%D0%B3%D0%BB%D0%B0%D0%B7%D0%B0&amp;action=edit&amp;redlink=1" TargetMode="External"/><Relationship Id="rId9" Type="http://schemas.openxmlformats.org/officeDocument/2006/relationships/hyperlink" Target="http://ru.wikipedia.org/wiki/%D0%91%D0%BB%D0%BE%D0%BD%D0%B4%D0%B8%D0%BD%D1%8B" TargetMode="External"/><Relationship Id="rId14" Type="http://schemas.openxmlformats.org/officeDocument/2006/relationships/hyperlink" Target="http://ru.wikipedia.org/w/index.php?title=%D0%A1%D0%B0%D0%BD-%D0%91%D0%BB%D0%B0%D0%B7&amp;action=edit&amp;redlink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1%80%D0%BE%D0%BC%D0%BE%D1%81%D0%BE%D0%BC%D0%B0" TargetMode="External"/><Relationship Id="rId2" Type="http://schemas.openxmlformats.org/officeDocument/2006/relationships/hyperlink" Target="http://ru.wikipedia.org/wiki/%D0%9A%D0%B0%D1%80%D0%B8%D0%BE%D1%82%D0%B8%D0%B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400" dirty="0" smtClean="0">
                <a:latin typeface="Consolas" pitchFamily="49" charset="0"/>
              </a:rPr>
              <a:t>Презентация на тему : «Наследственная изменчивость. Мутации.»</a:t>
            </a:r>
            <a:br>
              <a:rPr lang="ru-RU" sz="3400" dirty="0" smtClean="0">
                <a:latin typeface="Consolas" pitchFamily="49" charset="0"/>
              </a:rPr>
            </a:br>
            <a:endParaRPr lang="ru-RU" sz="3400" dirty="0" smtClean="0">
              <a:latin typeface="Consolas" pitchFamily="49" charset="0"/>
            </a:endParaRPr>
          </a:p>
        </p:txBody>
      </p:sp>
      <p:sp>
        <p:nvSpPr>
          <p:cNvPr id="8194" name="Rectangle 5"/>
          <p:cNvSpPr>
            <a:spLocks noGrp="1"/>
          </p:cNvSpPr>
          <p:nvPr>
            <p:ph sz="half" idx="1"/>
          </p:nvPr>
        </p:nvSpPr>
        <p:spPr>
          <a:xfrm>
            <a:off x="3059832" y="5229200"/>
            <a:ext cx="5796136" cy="864096"/>
          </a:xfrm>
        </p:spPr>
        <p:txBody>
          <a:bodyPr>
            <a:noAutofit/>
          </a:bodyPr>
          <a:lstStyle/>
          <a:p>
            <a:pPr marL="68263" indent="0" algn="ctr">
              <a:buFont typeface="Wingdings" pitchFamily="2" charset="2"/>
              <a:buNone/>
            </a:pPr>
            <a:r>
              <a:rPr lang="ru-RU" sz="3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 pitchFamily="49" charset="0"/>
                <a:ea typeface="+mj-ea"/>
                <a:cs typeface="+mj-cs"/>
              </a:rPr>
              <a:t>ЮЛОВА </a:t>
            </a:r>
            <a:r>
              <a:rPr lang="ru-RU" sz="31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 pitchFamily="49" charset="0"/>
                <a:ea typeface="+mj-ea"/>
                <a:cs typeface="+mj-cs"/>
              </a:rPr>
              <a:t>Альфия</a:t>
            </a:r>
            <a:r>
              <a:rPr lang="ru-RU" sz="3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 pitchFamily="49" charset="0"/>
                <a:ea typeface="+mj-ea"/>
                <a:cs typeface="+mj-cs"/>
              </a:rPr>
              <a:t> </a:t>
            </a:r>
            <a:r>
              <a:rPr lang="ru-RU" sz="31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 pitchFamily="49" charset="0"/>
                <a:ea typeface="+mj-ea"/>
                <a:cs typeface="+mj-cs"/>
              </a:rPr>
              <a:t>Шафхатовна</a:t>
            </a:r>
            <a:endParaRPr lang="ru-RU" sz="31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onsolas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7872413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latin typeface="+mj-lt"/>
              </a:rPr>
              <a:t>Синдром Дауна</a:t>
            </a:r>
          </a:p>
        </p:txBody>
      </p:sp>
      <p:pic>
        <p:nvPicPr>
          <p:cNvPr id="93188" name="Picture 4" descr="post-236-11382246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64263" y="0"/>
            <a:ext cx="2979737" cy="3530600"/>
          </a:xfrm>
        </p:spPr>
      </p:pic>
      <p:pic>
        <p:nvPicPr>
          <p:cNvPr id="93190" name="Picture 6" descr="s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535238" cy="2552700"/>
          </a:xfrm>
        </p:spPr>
      </p:pic>
      <p:pic>
        <p:nvPicPr>
          <p:cNvPr id="93192" name="Picture 8" descr="Forum- bolnoi rebenok da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39290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214313" y="2714625"/>
            <a:ext cx="5500687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У мальчиков и девочек болезнь встречается одинаково часто. Дети с синдромом Дауна чаще рождаются у пожилых родителей. Если  возраст матери 35 - 46 лет, то вероятность рождения больного ребенка  возрастает до 4,1 %, с возрастом матери риск увеличивается.</a:t>
            </a:r>
          </a:p>
          <a:p>
            <a:pPr>
              <a:lnSpc>
                <a:spcPct val="80000"/>
              </a:lnSpc>
            </a:pPr>
            <a:r>
              <a:rPr lang="ru-RU" sz="2400" b="1"/>
              <a:t>Возможность возникновения повторного случая заболевания в семье с трисомией 21 составляет</a:t>
            </a:r>
          </a:p>
          <a:p>
            <a:pPr>
              <a:lnSpc>
                <a:spcPct val="80000"/>
              </a:lnSpc>
            </a:pPr>
            <a:r>
              <a:rPr lang="ru-RU" sz="2400" b="1"/>
              <a:t> 1 - 2 %. 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50C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Синдром </a:t>
            </a:r>
            <a:r>
              <a:rPr lang="ru-RU" sz="5400" b="1" dirty="0" err="1">
                <a:ln w="12700"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Клайнфельтера</a:t>
            </a:r>
            <a:endParaRPr lang="ru-RU" sz="5400" b="1" dirty="0">
              <a:ln w="12700"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2938" y="1285875"/>
            <a:ext cx="8501062" cy="4786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Corbel" pitchFamily="34" charset="0"/>
              </a:rPr>
              <a:t>Синдром Клайнфельтера встречается у 1 из 500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Corbel" pitchFamily="34" charset="0"/>
              </a:rPr>
              <a:t>мальчиков. Добавочная  Х-хромосома  в  60%  случаев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Corbel" pitchFamily="34" charset="0"/>
              </a:rPr>
              <a:t>наследуется  от  матери,  особенно при поздней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Corbel" pitchFamily="34" charset="0"/>
              </a:rPr>
              <a:t>беременности . Риск   наследования отцовской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Corbel" pitchFamily="34" charset="0"/>
              </a:rPr>
              <a:t> хромосомы  не  зависит от  возраста  отца. Для синдрома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Corbel" pitchFamily="34" charset="0"/>
              </a:rPr>
              <a:t> Клайнфельтера  характерны  следующие   признаки: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Corbel" pitchFamily="34" charset="0"/>
              </a:rPr>
              <a:t> высокорослость,  непропорционально  длинные  ноги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Corbel" pitchFamily="34" charset="0"/>
              </a:rPr>
              <a:t> Нарушения  в  развитии  половых  органов  обнаруживают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Corbel" pitchFamily="34" charset="0"/>
              </a:rPr>
              <a:t> в пубертатном периоде и позднее.   Больные, как правило,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Corbel" pitchFamily="34" charset="0"/>
              </a:rPr>
              <a:t> бесплодны. </a:t>
            </a:r>
            <a:endParaRPr lang="ru-RU" sz="2400" smtClean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143125" y="642938"/>
            <a:ext cx="585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5572125" y="4643438"/>
            <a:ext cx="3357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х</a:t>
            </a:r>
            <a:r>
              <a:rPr lang="en-US" sz="2800" b="1"/>
              <a:t>xy</a:t>
            </a:r>
            <a:endParaRPr lang="ru-RU" sz="2800" b="1"/>
          </a:p>
          <a:p>
            <a:pPr algn="ctr"/>
            <a:r>
              <a:rPr lang="en-US" sz="2800" b="1"/>
              <a:t>X</a:t>
            </a:r>
            <a:r>
              <a:rPr lang="ru-RU" sz="2800" b="1"/>
              <a:t>х</a:t>
            </a:r>
            <a:r>
              <a:rPr lang="en-US" sz="2800" b="1"/>
              <a:t>yy</a:t>
            </a:r>
            <a:endParaRPr lang="ru-RU" sz="2800" b="1"/>
          </a:p>
          <a:p>
            <a:pPr algn="ctr"/>
            <a:endParaRPr lang="ru-RU" sz="2800" b="1"/>
          </a:p>
          <a:p>
            <a:pPr algn="ctr"/>
            <a:r>
              <a:rPr lang="ru-RU" sz="2800" b="1"/>
              <a:t>хх</a:t>
            </a:r>
            <a:r>
              <a:rPr lang="en-US" sz="2800" b="1"/>
              <a:t>y</a:t>
            </a:r>
            <a:endParaRPr lang="ru-RU" sz="2800" b="1"/>
          </a:p>
        </p:txBody>
      </p:sp>
      <p:pic>
        <p:nvPicPr>
          <p:cNvPr id="19459" name="Picture 7" descr="Картинка 12 из 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14313"/>
            <a:ext cx="3065462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5" y="428625"/>
            <a:ext cx="5286375" cy="5465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/>
              <a:t>Психическое развитие задерживается, но у взрослых нарушения интеллекта незначительны. Нередко встречаются нарушения поведения, эпилептические припадки.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/>
              <a:t>Сопутствующие заболевания: рак молочной железы , сахарный диабет, болезни щитовидной железы , хронические заболевания легких 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Синдром Шерешевского–Тернера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1714500"/>
            <a:ext cx="8786812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Синдром Шерешевского-Тернера – единственная  форма  моносомии  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 живорожденных.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Клинически  синдром  Шерешевского-Тернера проявляется следующими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признаками. Недоразвитие  половых  органов  или  их  отсутствие.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Встречаются  различные  пороки  сердечно-сосудистой системы и почек.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Снижения  интеллекта не отмечается, однако  больные обнаруживают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эмоциональную неустойчивость. Внешний вид  больных  своеобразен.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Отмечаются характерные симптомы: короткая  шея с  избытком кожи 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крыловидными  складками; в  подростковом  возрасте  выявляется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отставание  в  росте  и развитии  вторичных  половых  признаков;  для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взрослых  характерны  нарушения  скелета, низкое  расположение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ушных раковин, диспропорции  тела (укорочение ног, относительно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широкий плечевой пояс, узкий таз).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mg4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413226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285750" y="5572125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>
                <a:solidFill>
                  <a:srgbClr val="CC3399"/>
                </a:solidFill>
              </a:rPr>
              <a:t>     45 хр.- ХО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4429125" y="357188"/>
            <a:ext cx="4214813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/>
              <a:t>Рост взрослых больных на 20-30 см ниже среднего. Лечение больных с этим синдромом комплексное и включает в себя реконструктивную и пластическую хирургию,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гормональную терапию (эстрогены, гормон роста), психотерапию.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9388"/>
            <a:ext cx="8501064" cy="6678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Хромосомные  мутации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это  перестройки  хромосом.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Делеция</a:t>
            </a:r>
            <a:r>
              <a:rPr lang="ru-RU" sz="28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-</a:t>
            </a:r>
            <a:r>
              <a:rPr lang="ru-RU" sz="28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это  </a:t>
            </a: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потеря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участка  хромосомы.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Дупликация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– это  </a:t>
            </a: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удвоение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участка  хромосомы.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Инверсия</a:t>
            </a:r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– это  </a:t>
            </a: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поворот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участка  хромосомы  на  180°.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Транслокация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обмен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участками  негомологичных  хромосом.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Слияние</a:t>
            </a: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двух  негомологичных  хромосом  в  одну.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357188"/>
            <a:ext cx="8501062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  <a:cs typeface="+mn-cs"/>
              </a:rPr>
              <a:t>Генные,  или  </a:t>
            </a:r>
            <a:r>
              <a:rPr lang="ru-RU" sz="3600" b="1" dirty="0" err="1">
                <a:solidFill>
                  <a:srgbClr val="FF0000"/>
                </a:solidFill>
                <a:latin typeface="+mn-lt"/>
                <a:cs typeface="+mn-cs"/>
              </a:rPr>
              <a:t>точковые</a:t>
            </a:r>
            <a:r>
              <a:rPr lang="ru-RU" sz="3600" b="1" dirty="0">
                <a:solidFill>
                  <a:srgbClr val="FF0000"/>
                </a:solidFill>
                <a:latin typeface="+mn-lt"/>
                <a:cs typeface="+mn-cs"/>
              </a:rPr>
              <a:t>,  мутации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это  изменение  последовательности  нуклеотидов  в молекуле  ДНК.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Генные  мутации  следует  рассматривать  как  результат  «ошибок»,  возникающих  в  процессе  удвоения  молекул  ДНК.  Мутация  гена  возникает  в  среднем  в  одной  из  100 000  гамет.  Но  так  как  количество  генов  в  организме  человека  велико,  то  практически  каждая  особь  несет  вновь  возникшую  мутацию.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latin typeface="+mn-lt"/>
                <a:cs typeface="+mn-cs"/>
              </a:rPr>
              <a:t>Презентация  «Наследственные  болезни,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latin typeface="+mn-lt"/>
                <a:cs typeface="+mn-cs"/>
              </a:rPr>
              <a:t>вызванные  генными  мутациями».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6"/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6481763" cy="155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Наследственные   болезни,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вызванные  генными  мутациями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643313" y="3786188"/>
            <a:ext cx="5103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Garamond" pitchFamily="18" charset="0"/>
              </a:rPr>
              <a:t>Наследственные заболевания — заболевания, возникновение и развитие которых связано с дефектами в  </a:t>
            </a:r>
            <a:r>
              <a:rPr lang="ru-RU" sz="2400" b="1">
                <a:latin typeface="Garamond" pitchFamily="18" charset="0"/>
                <a:hlinkClick r:id="rId2" tooltip="ДНК"/>
              </a:rPr>
              <a:t>программном аппарате</a:t>
            </a:r>
            <a:r>
              <a:rPr lang="ru-RU" sz="2400" b="1">
                <a:latin typeface="Garamond" pitchFamily="18" charset="0"/>
              </a:rPr>
              <a:t> </a:t>
            </a:r>
            <a:r>
              <a:rPr lang="ru-RU" sz="2400" b="1">
                <a:latin typeface="Garamond" pitchFamily="18" charset="0"/>
                <a:hlinkClick r:id="rId3" tooltip="Клетка"/>
              </a:rPr>
              <a:t>клеток</a:t>
            </a:r>
            <a:r>
              <a:rPr lang="ru-RU" sz="2400" b="1">
                <a:latin typeface="Garamond" pitchFamily="18" charset="0"/>
              </a:rPr>
              <a:t>,  передаваемыми по наследству через </a:t>
            </a:r>
            <a:r>
              <a:rPr lang="ru-RU" sz="2400" b="1">
                <a:latin typeface="Garamond" pitchFamily="18" charset="0"/>
                <a:hlinkClick r:id="rId4" tooltip="Гамета"/>
              </a:rPr>
              <a:t>гаметы</a:t>
            </a:r>
            <a:r>
              <a:rPr lang="ru-RU" sz="2400" b="1">
                <a:latin typeface="Garamond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+mj-lt"/>
                <a:hlinkClick r:id="rId3" tooltip="Гемофилия"/>
              </a:rPr>
              <a:t>Гемофилия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85875"/>
            <a:ext cx="5072063" cy="53578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Corbel" pitchFamily="34" charset="0"/>
              </a:rPr>
              <a:t>Гемофилия — наследственное заболевание, связанное с нарушением коагуляции (</a:t>
            </a:r>
            <a:r>
              <a:rPr lang="ru-RU" sz="2000" b="1" smtClean="0">
                <a:latin typeface="Corbel" pitchFamily="34" charset="0"/>
                <a:hlinkClick r:id="rId4" tooltip="Коагуляция (гематология)"/>
              </a:rPr>
              <a:t>процесс свёртывания крови</a:t>
            </a:r>
            <a:r>
              <a:rPr lang="ru-RU" sz="2000" b="1" smtClean="0">
                <a:latin typeface="Corbel" pitchFamily="34" charset="0"/>
              </a:rPr>
              <a:t>); при этом заболевании возникают кровоизлияния в суставы, мышцы и внутренние органы, как спонтанные, так и в результате травмы или хирургического вмешательства. При гемофилии резко возрастает опасность гибели пациента от кровоизлияния в мозг и другие жизненно важные органы, даже при незначительной травме. Больные с тяжёлой формой гемофилии подвергаются инвалидизации вследствие частых кровоизлияний в суставы (</a:t>
            </a:r>
            <a:r>
              <a:rPr lang="ru-RU" sz="2000" b="1" smtClean="0">
                <a:latin typeface="Corbel" pitchFamily="34" charset="0"/>
                <a:hlinkClick r:id="rId5" tooltip="Гемартроз"/>
              </a:rPr>
              <a:t>гемартрозы</a:t>
            </a:r>
            <a:r>
              <a:rPr lang="ru-RU" sz="2000" b="1" smtClean="0">
                <a:latin typeface="Corbel" pitchFamily="34" charset="0"/>
              </a:rPr>
              <a:t>) и мышечные ткани (</a:t>
            </a:r>
            <a:r>
              <a:rPr lang="ru-RU" sz="2000" b="1" smtClean="0">
                <a:latin typeface="Corbel" pitchFamily="34" charset="0"/>
                <a:hlinkClick r:id="rId6" tooltip="Гематома"/>
              </a:rPr>
              <a:t>гематомы</a:t>
            </a:r>
            <a:r>
              <a:rPr lang="ru-RU" sz="2000" b="1" smtClean="0">
                <a:latin typeface="Corbel" pitchFamily="34" charset="0"/>
              </a:rPr>
              <a:t>).Обычно гемофилией болеют мужчины, а женщины являются носителем больного гена.</a:t>
            </a:r>
          </a:p>
        </p:txBody>
      </p:sp>
      <p:pic>
        <p:nvPicPr>
          <p:cNvPr id="57349" name="Picture 5" descr="viewim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lum bright="-20000" contrast="20000"/>
          </a:blip>
          <a:srcRect/>
          <a:stretch>
            <a:fillRect/>
          </a:stretch>
        </p:blipFill>
        <p:spPr>
          <a:xfrm>
            <a:off x="5202238" y="852488"/>
            <a:ext cx="3941762" cy="2927350"/>
          </a:xfrm>
        </p:spPr>
      </p:pic>
      <p:pic>
        <p:nvPicPr>
          <p:cNvPr id="57351" name="Picture 7" descr="Foto7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>
          <a:xfrm>
            <a:off x="5183188" y="4024313"/>
            <a:ext cx="3960812" cy="25479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512763"/>
            <a:ext cx="8215312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>Дальтонизм</a:t>
            </a:r>
          </a:p>
        </p:txBody>
      </p:sp>
      <p:pic>
        <p:nvPicPr>
          <p:cNvPr id="58377" name="Picture 9" descr="daltoniz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5" y="3316288"/>
            <a:ext cx="5000625" cy="3541712"/>
          </a:xfrm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14313" y="1285875"/>
            <a:ext cx="5929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ahoma" pitchFamily="34" charset="0"/>
              </a:rPr>
              <a:t>Дальтони́зм, </a:t>
            </a:r>
            <a:r>
              <a:rPr lang="ru-RU" b="1">
                <a:latin typeface="Tahoma" pitchFamily="34" charset="0"/>
                <a:hlinkClick r:id="rId3" tooltip="Цвет"/>
              </a:rPr>
              <a:t>цветовая</a:t>
            </a:r>
            <a:r>
              <a:rPr lang="ru-RU" b="1">
                <a:latin typeface="Tahoma" pitchFamily="34" charset="0"/>
              </a:rPr>
              <a:t> слепота — наследственная, реже приобретённая особенность </a:t>
            </a:r>
            <a:r>
              <a:rPr lang="ru-RU" b="1">
                <a:latin typeface="Tahoma" pitchFamily="34" charset="0"/>
                <a:hlinkClick r:id="rId4" tooltip="Зрение"/>
              </a:rPr>
              <a:t>зрения</a:t>
            </a:r>
            <a:r>
              <a:rPr lang="ru-RU" b="1">
                <a:latin typeface="Tahoma" pitchFamily="34" charset="0"/>
              </a:rPr>
              <a:t>, выражающаяся в неспособности различать один или несколько цветов. Названа в честь </a:t>
            </a:r>
            <a:r>
              <a:rPr lang="ru-RU" b="1">
                <a:latin typeface="Tahoma" pitchFamily="34" charset="0"/>
                <a:hlinkClick r:id="rId5" tooltip="Дальтон, Джон"/>
              </a:rPr>
              <a:t>Джона Дальтона</a:t>
            </a:r>
            <a:r>
              <a:rPr lang="ru-RU" b="1">
                <a:latin typeface="Tahoma" pitchFamily="34" charset="0"/>
              </a:rPr>
              <a:t>, который впервые описал один из видов цветовой слепоты на основании собственных ощущений, в </a:t>
            </a:r>
            <a:r>
              <a:rPr lang="ru-RU" b="1">
                <a:latin typeface="Tahoma" pitchFamily="34" charset="0"/>
                <a:hlinkClick r:id="rId6" tooltip="1794"/>
              </a:rPr>
              <a:t>1794</a:t>
            </a:r>
            <a:r>
              <a:rPr lang="ru-RU" b="1">
                <a:latin typeface="Tahoma" pitchFamily="34" charset="0"/>
              </a:rPr>
              <a:t> году.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813" y="214313"/>
            <a:ext cx="8358187" cy="3143250"/>
          </a:xfrm>
        </p:spPr>
        <p:txBody>
          <a:bodyPr numCol="1">
            <a:prstTxWarp prst="textCanUp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Наследственная </a:t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изменчивость.</a:t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Мутации.</a:t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8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Рисунок 3" descr="300px-Pyrene_adduc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554288"/>
            <a:ext cx="4643437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7563" y="214313"/>
            <a:ext cx="5786437" cy="8302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>Альбинизм</a:t>
            </a:r>
            <a:endParaRPr lang="ru-RU" dirty="0" smtClean="0">
              <a:solidFill>
                <a:schemeClr val="tx2">
                  <a:satMod val="200000"/>
                </a:schemeClr>
              </a:solidFill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229600" cy="145415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2400" b="1" dirty="0" smtClean="0">
                <a:latin typeface="+mn-lt"/>
              </a:rPr>
              <a:t>Альбинизм — врождённое отсутствие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hlinkClick r:id="rId2" tooltip="Пигмент"/>
              </a:rPr>
              <a:t>пигмента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кожи, волос, </a:t>
            </a:r>
            <a:r>
              <a:rPr lang="ru-RU" sz="2400" b="1" dirty="0" smtClean="0">
                <a:latin typeface="+mn-lt"/>
                <a:hlinkClick r:id="rId3" tooltip="Радужная оболочка"/>
              </a:rPr>
              <a:t>радужной</a:t>
            </a:r>
            <a:r>
              <a:rPr lang="ru-RU" sz="2400" b="1" dirty="0" smtClean="0">
                <a:latin typeface="+mn-lt"/>
              </a:rPr>
              <a:t> и </a:t>
            </a:r>
            <a:r>
              <a:rPr lang="ru-RU" sz="2400" b="1" dirty="0" smtClean="0">
                <a:latin typeface="+mn-lt"/>
                <a:hlinkClick r:id="rId4" tooltip="Пигментная оболочка глаза (страница отсутствует)"/>
              </a:rPr>
              <a:t>пигментной оболочек глаза</a:t>
            </a:r>
            <a:r>
              <a:rPr lang="ru-RU" sz="2400" b="1" dirty="0" smtClean="0">
                <a:latin typeface="+mn-lt"/>
              </a:rPr>
              <a:t>. 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214563" y="2286000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u="sng">
                <a:solidFill>
                  <a:schemeClr val="tx2"/>
                </a:solidFill>
                <a:latin typeface="Tahoma" pitchFamily="34" charset="0"/>
              </a:rPr>
              <a:t>Внешние проявления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14313" y="2857500"/>
            <a:ext cx="8715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latin typeface="Tahoma" pitchFamily="34" charset="0"/>
              </a:rPr>
              <a:t>При некоторых формах альбинизма отмечается уменьшение интенсивности окраски кожи, волос и радужной оболочки глаз, при других преимущественно изменяется цвет последней. Могут наблюдаться изменения в сетчатке, возникать различные расстройства зрения, в том числе </a:t>
            </a:r>
            <a:r>
              <a:rPr lang="ru-RU" sz="1600" b="1">
                <a:latin typeface="Tahoma" pitchFamily="34" charset="0"/>
                <a:hlinkClick r:id="rId5" tooltip="Близорукость"/>
              </a:rPr>
              <a:t>близорукость</a:t>
            </a:r>
            <a:r>
              <a:rPr lang="ru-RU" sz="1600" b="1">
                <a:latin typeface="Tahoma" pitchFamily="34" charset="0"/>
              </a:rPr>
              <a:t>, </a:t>
            </a:r>
            <a:r>
              <a:rPr lang="ru-RU" sz="1600" b="1">
                <a:latin typeface="Tahoma" pitchFamily="34" charset="0"/>
                <a:hlinkClick r:id="rId6" tooltip="Дальнозоркость"/>
              </a:rPr>
              <a:t>дальнозоркость</a:t>
            </a:r>
            <a:r>
              <a:rPr lang="ru-RU" sz="1600" b="1">
                <a:latin typeface="Tahoma" pitchFamily="34" charset="0"/>
              </a:rPr>
              <a:t> и </a:t>
            </a:r>
            <a:r>
              <a:rPr lang="ru-RU" sz="1600" b="1">
                <a:latin typeface="Tahoma" pitchFamily="34" charset="0"/>
                <a:hlinkClick r:id="rId7" tooltip="Астигматизм"/>
              </a:rPr>
              <a:t>астигматизм</a:t>
            </a:r>
            <a:r>
              <a:rPr lang="ru-RU" sz="1600" b="1">
                <a:latin typeface="Tahoma" pitchFamily="34" charset="0"/>
              </a:rPr>
              <a:t>, а также повышенная чувствительность к свету и другие аномалии.</a:t>
            </a:r>
          </a:p>
          <a:p>
            <a:r>
              <a:rPr lang="ru-RU" sz="1600" b="1">
                <a:latin typeface="Tahoma" pitchFamily="34" charset="0"/>
              </a:rPr>
              <a:t>Люди-альбиносы имеют белую окраску кожи (что особенно бросается в глаза в группах, принадлежащих не к </a:t>
            </a:r>
            <a:r>
              <a:rPr lang="ru-RU" sz="1600" b="1">
                <a:latin typeface="Tahoma" pitchFamily="34" charset="0"/>
                <a:hlinkClick r:id="rId8" tooltip="Европеоидная раса"/>
              </a:rPr>
              <a:t>европеоидной расе</a:t>
            </a:r>
            <a:r>
              <a:rPr lang="ru-RU" sz="1600" b="1">
                <a:latin typeface="Tahoma" pitchFamily="34" charset="0"/>
              </a:rPr>
              <a:t>); волосы у них белые (или они </a:t>
            </a:r>
            <a:r>
              <a:rPr lang="ru-RU" sz="1600" b="1">
                <a:latin typeface="Tahoma" pitchFamily="34" charset="0"/>
                <a:hlinkClick r:id="rId9" tooltip="Блондины"/>
              </a:rPr>
              <a:t>блондины</a:t>
            </a:r>
            <a:r>
              <a:rPr lang="ru-RU" sz="1600" b="1">
                <a:latin typeface="Tahoma" pitchFamily="34" charset="0"/>
              </a:rPr>
              <a:t>).</a:t>
            </a:r>
          </a:p>
          <a:p>
            <a:r>
              <a:rPr lang="ru-RU" sz="1600" b="1">
                <a:latin typeface="Tahoma" pitchFamily="34" charset="0"/>
              </a:rPr>
              <a:t>Частота альбиносов у народностей европейских стран оценивается примерно как 1 на 20 000 жителей. У некоторых других народностей альбиносы встречаются чаще. Так, при обследовании 14 292 </a:t>
            </a:r>
            <a:r>
              <a:rPr lang="ru-RU" sz="1600" b="1">
                <a:latin typeface="Tahoma" pitchFamily="34" charset="0"/>
                <a:hlinkClick r:id="rId10" tooltip="Негр"/>
              </a:rPr>
              <a:t>негритянских</a:t>
            </a:r>
            <a:r>
              <a:rPr lang="ru-RU" sz="1600" b="1">
                <a:latin typeface="Tahoma" pitchFamily="34" charset="0"/>
              </a:rPr>
              <a:t> детей в </a:t>
            </a:r>
            <a:r>
              <a:rPr lang="ru-RU" sz="1600" b="1">
                <a:latin typeface="Tahoma" pitchFamily="34" charset="0"/>
                <a:hlinkClick r:id="rId11" tooltip="Нигерия"/>
              </a:rPr>
              <a:t>Нигерии</a:t>
            </a:r>
            <a:r>
              <a:rPr lang="ru-RU" sz="1600" b="1">
                <a:latin typeface="Tahoma" pitchFamily="34" charset="0"/>
              </a:rPr>
              <a:t> среди них оказалось 5 альбиносов, что соответствует частоте около 1 на 3 000, а среди </a:t>
            </a:r>
            <a:r>
              <a:rPr lang="ru-RU" sz="1600" b="1">
                <a:latin typeface="Tahoma" pitchFamily="34" charset="0"/>
                <a:hlinkClick r:id="rId12" tooltip="Индейцы"/>
              </a:rPr>
              <a:t>индейцев</a:t>
            </a:r>
            <a:r>
              <a:rPr lang="ru-RU" sz="1600" b="1">
                <a:latin typeface="Tahoma" pitchFamily="34" charset="0"/>
              </a:rPr>
              <a:t> </a:t>
            </a:r>
            <a:r>
              <a:rPr lang="ru-RU" sz="1600" b="1">
                <a:latin typeface="Tahoma" pitchFamily="34" charset="0"/>
                <a:hlinkClick r:id="rId13" tooltip="Панама"/>
              </a:rPr>
              <a:t>Панамы</a:t>
            </a:r>
            <a:r>
              <a:rPr lang="ru-RU" sz="1600" b="1">
                <a:latin typeface="Tahoma" pitchFamily="34" charset="0"/>
              </a:rPr>
              <a:t> (залив </a:t>
            </a:r>
            <a:r>
              <a:rPr lang="ru-RU" sz="1600" b="1">
                <a:latin typeface="Tahoma" pitchFamily="34" charset="0"/>
                <a:hlinkClick r:id="rId14" tooltip="Сан-Блаз (страница отсутствует)"/>
              </a:rPr>
              <a:t>Сан-Блаз</a:t>
            </a:r>
            <a:r>
              <a:rPr lang="ru-RU" sz="1600" b="1">
                <a:latin typeface="Tahoma" pitchFamily="34" charset="0"/>
              </a:rPr>
              <a:t>) частота составила 1 на 132.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870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> Альбинизм</a:t>
            </a:r>
          </a:p>
        </p:txBody>
      </p:sp>
      <p:pic>
        <p:nvPicPr>
          <p:cNvPr id="88068" name="Picture 4" descr="до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77038" y="4143375"/>
            <a:ext cx="2366962" cy="2714625"/>
          </a:xfrm>
        </p:spPr>
      </p:pic>
      <p:pic>
        <p:nvPicPr>
          <p:cNvPr id="88070" name="Picture 6" descr="article_image-image-artic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75" y="0"/>
            <a:ext cx="2714625" cy="4071938"/>
          </a:xfrm>
        </p:spPr>
      </p:pic>
      <p:pic>
        <p:nvPicPr>
          <p:cNvPr id="88072" name="Picture 8" descr="1218793083_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819525"/>
            <a:ext cx="2222500" cy="3038475"/>
          </a:xfrm>
        </p:spPr>
      </p:pic>
      <p:pic>
        <p:nvPicPr>
          <p:cNvPr id="88074" name="Picture 10" descr="159d734dfa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56263" y="1500188"/>
            <a:ext cx="3487737" cy="4043362"/>
          </a:xfrm>
        </p:spPr>
      </p:pic>
      <p:pic>
        <p:nvPicPr>
          <p:cNvPr id="88076" name="Picture 12" descr="51d1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8607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371600" y="4343400"/>
            <a:ext cx="7772400" cy="1974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0722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1371600" y="2835275"/>
            <a:ext cx="7772400" cy="1508125"/>
          </a:xfrm>
        </p:spPr>
        <p:txBody>
          <a:bodyPr/>
          <a:lstStyle/>
          <a:p>
            <a:pPr eaLnBrk="1" hangingPunct="1"/>
            <a:r>
              <a:rPr lang="ru-RU" smtClean="0">
                <a:latin typeface="Corbel" pitchFamily="34" charset="0"/>
              </a:rPr>
              <a:t>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0" y="2643188"/>
            <a:ext cx="9144000" cy="4214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Мутагенные   факторы,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вызывающие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наследственные    заболевания </a:t>
            </a:r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9588" cy="249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0"/>
            <a:ext cx="1924050" cy="285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8229600" cy="1143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Откуда берется мутаген?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34401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700" smtClean="0">
              <a:latin typeface="Corbe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600" smtClean="0">
              <a:latin typeface="Corbel" pitchFamily="34" charset="0"/>
            </a:endParaRPr>
          </a:p>
        </p:txBody>
      </p:sp>
      <p:pic>
        <p:nvPicPr>
          <p:cNvPr id="15415" name="Picture 55" descr="J021508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45463" y="404813"/>
            <a:ext cx="998537" cy="1368425"/>
          </a:xfrm>
        </p:spPr>
      </p:pic>
      <p:sp>
        <p:nvSpPr>
          <p:cNvPr id="31748" name="Rectangle 57"/>
          <p:cNvSpPr>
            <a:spLocks noGrp="1" noChangeArrowheads="1"/>
          </p:cNvSpPr>
          <p:nvPr>
            <p:ph sz="quarter" idx="4294967295"/>
          </p:nvPr>
        </p:nvSpPr>
        <p:spPr>
          <a:xfrm>
            <a:off x="5703888" y="1905000"/>
            <a:ext cx="3440112" cy="198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100" smtClean="0">
                <a:latin typeface="Corbel" pitchFamily="34" charset="0"/>
              </a:rPr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48038" y="981075"/>
            <a:ext cx="2016125" cy="4333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348038" y="98107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излучение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395288" y="1916113"/>
            <a:ext cx="2305050" cy="863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3059113" y="1700213"/>
            <a:ext cx="2447925" cy="863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084888" y="1989138"/>
            <a:ext cx="2665412" cy="863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827088" y="2997200"/>
            <a:ext cx="720725" cy="649288"/>
          </a:xfrm>
          <a:prstGeom prst="curvedRightArrow">
            <a:avLst>
              <a:gd name="adj1" fmla="val 20000"/>
              <a:gd name="adj2" fmla="val 40000"/>
              <a:gd name="adj3" fmla="val 37001"/>
            </a:avLst>
          </a:prstGeom>
          <a:solidFill>
            <a:srgbClr val="F04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7596188" y="3068638"/>
            <a:ext cx="792162" cy="576262"/>
          </a:xfrm>
          <a:prstGeom prst="curvedLeftArrow">
            <a:avLst>
              <a:gd name="adj1" fmla="val 20000"/>
              <a:gd name="adj2" fmla="val 40000"/>
              <a:gd name="adj3" fmla="val 45822"/>
            </a:avLst>
          </a:prstGeom>
          <a:solidFill>
            <a:srgbClr val="F04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39750" y="21336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CC"/>
                </a:solidFill>
              </a:rPr>
              <a:t>радиоактивное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276600" y="1916113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CC"/>
                </a:solidFill>
              </a:rPr>
              <a:t>рентгеновское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156325" y="2205038"/>
            <a:ext cx="266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CC"/>
                </a:solidFill>
              </a:rPr>
              <a:t>ультрафиолетовое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2484438" y="1484313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284663" y="1484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5435600" y="1484313"/>
            <a:ext cx="12239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4067175" y="2997200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rgbClr val="F04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85750" y="3786188"/>
            <a:ext cx="8715375" cy="708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Солнце, УЗИ, флюорография, рентгенологическое обследование, компьютер, сотовый телефон, бытовая техника (СВЧ, телевизор)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971550" y="4868863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rgbClr val="F04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250825" y="5300663"/>
            <a:ext cx="1708150" cy="1158875"/>
          </a:xfrm>
          <a:custGeom>
            <a:avLst/>
            <a:gdLst/>
            <a:ahLst/>
            <a:cxnLst>
              <a:cxn ang="0">
                <a:pos x="68" y="365"/>
              </a:cxn>
              <a:cxn ang="0">
                <a:pos x="125" y="298"/>
              </a:cxn>
              <a:cxn ang="0">
                <a:pos x="135" y="96"/>
              </a:cxn>
              <a:cxn ang="0">
                <a:pos x="221" y="48"/>
              </a:cxn>
              <a:cxn ang="0">
                <a:pos x="250" y="39"/>
              </a:cxn>
              <a:cxn ang="0">
                <a:pos x="490" y="77"/>
              </a:cxn>
              <a:cxn ang="0">
                <a:pos x="634" y="67"/>
              </a:cxn>
              <a:cxn ang="0">
                <a:pos x="692" y="39"/>
              </a:cxn>
              <a:cxn ang="0">
                <a:pos x="807" y="0"/>
              </a:cxn>
              <a:cxn ang="0">
                <a:pos x="864" y="19"/>
              </a:cxn>
              <a:cxn ang="0">
                <a:pos x="912" y="67"/>
              </a:cxn>
              <a:cxn ang="0">
                <a:pos x="932" y="125"/>
              </a:cxn>
              <a:cxn ang="0">
                <a:pos x="951" y="163"/>
              </a:cxn>
              <a:cxn ang="0">
                <a:pos x="970" y="221"/>
              </a:cxn>
              <a:cxn ang="0">
                <a:pos x="989" y="346"/>
              </a:cxn>
              <a:cxn ang="0">
                <a:pos x="1018" y="375"/>
              </a:cxn>
              <a:cxn ang="0">
                <a:pos x="1056" y="432"/>
              </a:cxn>
              <a:cxn ang="0">
                <a:pos x="1076" y="499"/>
              </a:cxn>
              <a:cxn ang="0">
                <a:pos x="932" y="663"/>
              </a:cxn>
              <a:cxn ang="0">
                <a:pos x="634" y="663"/>
              </a:cxn>
              <a:cxn ang="0">
                <a:pos x="509" y="672"/>
              </a:cxn>
              <a:cxn ang="0">
                <a:pos x="471" y="691"/>
              </a:cxn>
              <a:cxn ang="0">
                <a:pos x="356" y="730"/>
              </a:cxn>
              <a:cxn ang="0">
                <a:pos x="240" y="701"/>
              </a:cxn>
              <a:cxn ang="0">
                <a:pos x="144" y="595"/>
              </a:cxn>
              <a:cxn ang="0">
                <a:pos x="58" y="576"/>
              </a:cxn>
              <a:cxn ang="0">
                <a:pos x="0" y="480"/>
              </a:cxn>
              <a:cxn ang="0">
                <a:pos x="58" y="384"/>
              </a:cxn>
              <a:cxn ang="0">
                <a:pos x="125" y="346"/>
              </a:cxn>
              <a:cxn ang="0">
                <a:pos x="68" y="365"/>
              </a:cxn>
            </a:cxnLst>
            <a:rect l="0" t="0" r="r" b="b"/>
            <a:pathLst>
              <a:path w="1076" h="730">
                <a:moveTo>
                  <a:pt x="68" y="365"/>
                </a:moveTo>
                <a:cubicBezTo>
                  <a:pt x="110" y="350"/>
                  <a:pt x="101" y="335"/>
                  <a:pt x="125" y="298"/>
                </a:cubicBezTo>
                <a:cubicBezTo>
                  <a:pt x="147" y="211"/>
                  <a:pt x="143" y="215"/>
                  <a:pt x="135" y="96"/>
                </a:cubicBezTo>
                <a:cubicBezTo>
                  <a:pt x="178" y="53"/>
                  <a:pt x="152" y="71"/>
                  <a:pt x="221" y="48"/>
                </a:cubicBezTo>
                <a:cubicBezTo>
                  <a:pt x="231" y="45"/>
                  <a:pt x="250" y="39"/>
                  <a:pt x="250" y="39"/>
                </a:cubicBezTo>
                <a:cubicBezTo>
                  <a:pt x="330" y="47"/>
                  <a:pt x="412" y="56"/>
                  <a:pt x="490" y="77"/>
                </a:cubicBezTo>
                <a:cubicBezTo>
                  <a:pt x="538" y="74"/>
                  <a:pt x="586" y="72"/>
                  <a:pt x="634" y="67"/>
                </a:cubicBezTo>
                <a:cubicBezTo>
                  <a:pt x="670" y="63"/>
                  <a:pt x="659" y="54"/>
                  <a:pt x="692" y="39"/>
                </a:cubicBezTo>
                <a:cubicBezTo>
                  <a:pt x="728" y="23"/>
                  <a:pt x="769" y="13"/>
                  <a:pt x="807" y="0"/>
                </a:cubicBezTo>
                <a:cubicBezTo>
                  <a:pt x="826" y="6"/>
                  <a:pt x="845" y="13"/>
                  <a:pt x="864" y="19"/>
                </a:cubicBezTo>
                <a:cubicBezTo>
                  <a:pt x="885" y="26"/>
                  <a:pt x="912" y="67"/>
                  <a:pt x="912" y="67"/>
                </a:cubicBezTo>
                <a:cubicBezTo>
                  <a:pt x="919" y="86"/>
                  <a:pt x="923" y="107"/>
                  <a:pt x="932" y="125"/>
                </a:cubicBezTo>
                <a:cubicBezTo>
                  <a:pt x="938" y="138"/>
                  <a:pt x="946" y="150"/>
                  <a:pt x="951" y="163"/>
                </a:cubicBezTo>
                <a:cubicBezTo>
                  <a:pt x="958" y="182"/>
                  <a:pt x="970" y="221"/>
                  <a:pt x="970" y="221"/>
                </a:cubicBezTo>
                <a:cubicBezTo>
                  <a:pt x="975" y="263"/>
                  <a:pt x="968" y="309"/>
                  <a:pt x="989" y="346"/>
                </a:cubicBezTo>
                <a:cubicBezTo>
                  <a:pt x="996" y="358"/>
                  <a:pt x="1010" y="364"/>
                  <a:pt x="1018" y="375"/>
                </a:cubicBezTo>
                <a:cubicBezTo>
                  <a:pt x="1032" y="393"/>
                  <a:pt x="1056" y="432"/>
                  <a:pt x="1056" y="432"/>
                </a:cubicBezTo>
                <a:cubicBezTo>
                  <a:pt x="1062" y="455"/>
                  <a:pt x="1076" y="476"/>
                  <a:pt x="1076" y="499"/>
                </a:cubicBezTo>
                <a:cubicBezTo>
                  <a:pt x="1076" y="596"/>
                  <a:pt x="1018" y="640"/>
                  <a:pt x="932" y="663"/>
                </a:cubicBezTo>
                <a:cubicBezTo>
                  <a:pt x="855" y="713"/>
                  <a:pt x="724" y="671"/>
                  <a:pt x="634" y="663"/>
                </a:cubicBezTo>
                <a:cubicBezTo>
                  <a:pt x="592" y="666"/>
                  <a:pt x="550" y="665"/>
                  <a:pt x="509" y="672"/>
                </a:cubicBezTo>
                <a:cubicBezTo>
                  <a:pt x="495" y="674"/>
                  <a:pt x="484" y="686"/>
                  <a:pt x="471" y="691"/>
                </a:cubicBezTo>
                <a:cubicBezTo>
                  <a:pt x="434" y="706"/>
                  <a:pt x="394" y="716"/>
                  <a:pt x="356" y="730"/>
                </a:cubicBezTo>
                <a:cubicBezTo>
                  <a:pt x="317" y="721"/>
                  <a:pt x="272" y="725"/>
                  <a:pt x="240" y="701"/>
                </a:cubicBezTo>
                <a:cubicBezTo>
                  <a:pt x="201" y="672"/>
                  <a:pt x="183" y="621"/>
                  <a:pt x="144" y="595"/>
                </a:cubicBezTo>
                <a:cubicBezTo>
                  <a:pt x="130" y="586"/>
                  <a:pt x="60" y="576"/>
                  <a:pt x="58" y="576"/>
                </a:cubicBezTo>
                <a:cubicBezTo>
                  <a:pt x="25" y="543"/>
                  <a:pt x="12" y="526"/>
                  <a:pt x="0" y="480"/>
                </a:cubicBezTo>
                <a:cubicBezTo>
                  <a:pt x="11" y="418"/>
                  <a:pt x="10" y="416"/>
                  <a:pt x="58" y="384"/>
                </a:cubicBezTo>
                <a:cubicBezTo>
                  <a:pt x="79" y="352"/>
                  <a:pt x="87" y="346"/>
                  <a:pt x="125" y="346"/>
                </a:cubicBezTo>
                <a:lnTo>
                  <a:pt x="68" y="365"/>
                </a:ln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39750" y="5661025"/>
            <a:ext cx="1368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клетка</a:t>
            </a:r>
          </a:p>
        </p:txBody>
      </p:sp>
      <p:sp>
        <p:nvSpPr>
          <p:cNvPr id="15403" name="AutoShape 43"/>
          <p:cNvSpPr>
            <a:spLocks noChangeArrowheads="1"/>
          </p:cNvSpPr>
          <p:nvPr/>
        </p:nvSpPr>
        <p:spPr bwMode="auto">
          <a:xfrm>
            <a:off x="1979613" y="5734050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05" name="Freeform 45"/>
          <p:cNvSpPr>
            <a:spLocks/>
          </p:cNvSpPr>
          <p:nvPr/>
        </p:nvSpPr>
        <p:spPr bwMode="auto">
          <a:xfrm>
            <a:off x="2771775" y="4941888"/>
            <a:ext cx="538163" cy="1658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" y="125"/>
              </a:cxn>
              <a:cxn ang="0">
                <a:pos x="259" y="173"/>
              </a:cxn>
              <a:cxn ang="0">
                <a:pos x="96" y="346"/>
              </a:cxn>
              <a:cxn ang="0">
                <a:pos x="48" y="432"/>
              </a:cxn>
              <a:cxn ang="0">
                <a:pos x="317" y="567"/>
              </a:cxn>
              <a:cxn ang="0">
                <a:pos x="336" y="624"/>
              </a:cxn>
              <a:cxn ang="0">
                <a:pos x="346" y="653"/>
              </a:cxn>
              <a:cxn ang="0">
                <a:pos x="48" y="845"/>
              </a:cxn>
              <a:cxn ang="0">
                <a:pos x="29" y="903"/>
              </a:cxn>
              <a:cxn ang="0">
                <a:pos x="48" y="932"/>
              </a:cxn>
              <a:cxn ang="0">
                <a:pos x="106" y="970"/>
              </a:cxn>
              <a:cxn ang="0">
                <a:pos x="231" y="1028"/>
              </a:cxn>
              <a:cxn ang="0">
                <a:pos x="279" y="1047"/>
              </a:cxn>
            </a:cxnLst>
            <a:rect l="0" t="0" r="r" b="b"/>
            <a:pathLst>
              <a:path w="346" h="1048">
                <a:moveTo>
                  <a:pt x="0" y="0"/>
                </a:moveTo>
                <a:cubicBezTo>
                  <a:pt x="27" y="79"/>
                  <a:pt x="98" y="101"/>
                  <a:pt x="173" y="125"/>
                </a:cubicBezTo>
                <a:cubicBezTo>
                  <a:pt x="204" y="135"/>
                  <a:pt x="259" y="173"/>
                  <a:pt x="259" y="173"/>
                </a:cubicBezTo>
                <a:cubicBezTo>
                  <a:pt x="332" y="278"/>
                  <a:pt x="158" y="305"/>
                  <a:pt x="96" y="346"/>
                </a:cubicBezTo>
                <a:cubicBezTo>
                  <a:pt x="53" y="412"/>
                  <a:pt x="66" y="382"/>
                  <a:pt x="48" y="432"/>
                </a:cubicBezTo>
                <a:cubicBezTo>
                  <a:pt x="84" y="536"/>
                  <a:pt x="227" y="536"/>
                  <a:pt x="317" y="567"/>
                </a:cubicBezTo>
                <a:cubicBezTo>
                  <a:pt x="323" y="586"/>
                  <a:pt x="330" y="605"/>
                  <a:pt x="336" y="624"/>
                </a:cubicBezTo>
                <a:cubicBezTo>
                  <a:pt x="339" y="634"/>
                  <a:pt x="346" y="653"/>
                  <a:pt x="346" y="653"/>
                </a:cubicBezTo>
                <a:cubicBezTo>
                  <a:pt x="306" y="810"/>
                  <a:pt x="157" y="774"/>
                  <a:pt x="48" y="845"/>
                </a:cubicBezTo>
                <a:cubicBezTo>
                  <a:pt x="42" y="864"/>
                  <a:pt x="35" y="884"/>
                  <a:pt x="29" y="903"/>
                </a:cubicBezTo>
                <a:cubicBezTo>
                  <a:pt x="25" y="914"/>
                  <a:pt x="39" y="924"/>
                  <a:pt x="48" y="932"/>
                </a:cubicBezTo>
                <a:cubicBezTo>
                  <a:pt x="65" y="947"/>
                  <a:pt x="87" y="957"/>
                  <a:pt x="106" y="970"/>
                </a:cubicBezTo>
                <a:cubicBezTo>
                  <a:pt x="144" y="995"/>
                  <a:pt x="189" y="1012"/>
                  <a:pt x="231" y="1028"/>
                </a:cubicBezTo>
                <a:cubicBezTo>
                  <a:pt x="283" y="1048"/>
                  <a:pt x="256" y="1024"/>
                  <a:pt x="279" y="1047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06" name="Freeform 46"/>
          <p:cNvSpPr>
            <a:spLocks/>
          </p:cNvSpPr>
          <p:nvPr/>
        </p:nvSpPr>
        <p:spPr bwMode="auto">
          <a:xfrm>
            <a:off x="2843213" y="4868863"/>
            <a:ext cx="398462" cy="1928812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30" y="67"/>
              </a:cxn>
              <a:cxn ang="0">
                <a:pos x="144" y="134"/>
              </a:cxn>
              <a:cxn ang="0">
                <a:pos x="19" y="250"/>
              </a:cxn>
              <a:cxn ang="0">
                <a:pos x="86" y="317"/>
              </a:cxn>
              <a:cxn ang="0">
                <a:pos x="221" y="413"/>
              </a:cxn>
              <a:cxn ang="0">
                <a:pos x="259" y="470"/>
              </a:cxn>
              <a:cxn ang="0">
                <a:pos x="230" y="547"/>
              </a:cxn>
              <a:cxn ang="0">
                <a:pos x="38" y="701"/>
              </a:cxn>
              <a:cxn ang="0">
                <a:pos x="182" y="816"/>
              </a:cxn>
              <a:cxn ang="0">
                <a:pos x="240" y="883"/>
              </a:cxn>
              <a:cxn ang="0">
                <a:pos x="154" y="1027"/>
              </a:cxn>
              <a:cxn ang="0">
                <a:pos x="86" y="1094"/>
              </a:cxn>
              <a:cxn ang="0">
                <a:pos x="48" y="1152"/>
              </a:cxn>
              <a:cxn ang="0">
                <a:pos x="10" y="1210"/>
              </a:cxn>
            </a:cxnLst>
            <a:rect l="0" t="0" r="r" b="b"/>
            <a:pathLst>
              <a:path w="272" h="1210">
                <a:moveTo>
                  <a:pt x="240" y="0"/>
                </a:moveTo>
                <a:cubicBezTo>
                  <a:pt x="237" y="22"/>
                  <a:pt x="238" y="46"/>
                  <a:pt x="230" y="67"/>
                </a:cubicBezTo>
                <a:cubicBezTo>
                  <a:pt x="220" y="93"/>
                  <a:pt x="155" y="122"/>
                  <a:pt x="144" y="134"/>
                </a:cubicBezTo>
                <a:cubicBezTo>
                  <a:pt x="101" y="179"/>
                  <a:pt x="54" y="196"/>
                  <a:pt x="19" y="250"/>
                </a:cubicBezTo>
                <a:cubicBezTo>
                  <a:pt x="0" y="310"/>
                  <a:pt x="38" y="307"/>
                  <a:pt x="86" y="317"/>
                </a:cubicBezTo>
                <a:cubicBezTo>
                  <a:pt x="133" y="348"/>
                  <a:pt x="175" y="383"/>
                  <a:pt x="221" y="413"/>
                </a:cubicBezTo>
                <a:cubicBezTo>
                  <a:pt x="234" y="432"/>
                  <a:pt x="246" y="451"/>
                  <a:pt x="259" y="470"/>
                </a:cubicBezTo>
                <a:cubicBezTo>
                  <a:pt x="272" y="490"/>
                  <a:pt x="242" y="533"/>
                  <a:pt x="230" y="547"/>
                </a:cubicBezTo>
                <a:cubicBezTo>
                  <a:pt x="182" y="605"/>
                  <a:pt x="94" y="648"/>
                  <a:pt x="38" y="701"/>
                </a:cubicBezTo>
                <a:cubicBezTo>
                  <a:pt x="6" y="804"/>
                  <a:pt x="114" y="792"/>
                  <a:pt x="182" y="816"/>
                </a:cubicBezTo>
                <a:cubicBezTo>
                  <a:pt x="211" y="844"/>
                  <a:pt x="226" y="843"/>
                  <a:pt x="240" y="883"/>
                </a:cubicBezTo>
                <a:cubicBezTo>
                  <a:pt x="230" y="967"/>
                  <a:pt x="236" y="1001"/>
                  <a:pt x="154" y="1027"/>
                </a:cubicBezTo>
                <a:cubicBezTo>
                  <a:pt x="131" y="1049"/>
                  <a:pt x="86" y="1094"/>
                  <a:pt x="86" y="1094"/>
                </a:cubicBezTo>
                <a:cubicBezTo>
                  <a:pt x="69" y="1149"/>
                  <a:pt x="90" y="1098"/>
                  <a:pt x="48" y="1152"/>
                </a:cubicBezTo>
                <a:cubicBezTo>
                  <a:pt x="34" y="1170"/>
                  <a:pt x="10" y="1210"/>
                  <a:pt x="10" y="1210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>
            <a:off x="3419475" y="5734050"/>
            <a:ext cx="576263" cy="144463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08" name="Freeform 48"/>
          <p:cNvSpPr>
            <a:spLocks/>
          </p:cNvSpPr>
          <p:nvPr/>
        </p:nvSpPr>
        <p:spPr bwMode="auto">
          <a:xfrm>
            <a:off x="4284663" y="4964113"/>
            <a:ext cx="552450" cy="1893887"/>
          </a:xfrm>
          <a:custGeom>
            <a:avLst/>
            <a:gdLst/>
            <a:ahLst/>
            <a:cxnLst>
              <a:cxn ang="0">
                <a:pos x="38" y="11"/>
              </a:cxn>
              <a:cxn ang="0">
                <a:pos x="86" y="49"/>
              </a:cxn>
              <a:cxn ang="0">
                <a:pos x="115" y="59"/>
              </a:cxn>
              <a:cxn ang="0">
                <a:pos x="259" y="126"/>
              </a:cxn>
              <a:cxn ang="0">
                <a:pos x="288" y="193"/>
              </a:cxn>
              <a:cxn ang="0">
                <a:pos x="182" y="299"/>
              </a:cxn>
              <a:cxn ang="0">
                <a:pos x="57" y="376"/>
              </a:cxn>
              <a:cxn ang="0">
                <a:pos x="153" y="529"/>
              </a:cxn>
              <a:cxn ang="0">
                <a:pos x="297" y="568"/>
              </a:cxn>
              <a:cxn ang="0">
                <a:pos x="336" y="625"/>
              </a:cxn>
              <a:cxn ang="0">
                <a:pos x="307" y="693"/>
              </a:cxn>
              <a:cxn ang="0">
                <a:pos x="249" y="712"/>
              </a:cxn>
              <a:cxn ang="0">
                <a:pos x="153" y="750"/>
              </a:cxn>
              <a:cxn ang="0">
                <a:pos x="86" y="789"/>
              </a:cxn>
              <a:cxn ang="0">
                <a:pos x="29" y="827"/>
              </a:cxn>
              <a:cxn ang="0">
                <a:pos x="125" y="961"/>
              </a:cxn>
              <a:cxn ang="0">
                <a:pos x="221" y="1009"/>
              </a:cxn>
              <a:cxn ang="0">
                <a:pos x="307" y="1057"/>
              </a:cxn>
              <a:cxn ang="0">
                <a:pos x="230" y="1153"/>
              </a:cxn>
              <a:cxn ang="0">
                <a:pos x="153" y="1173"/>
              </a:cxn>
              <a:cxn ang="0">
                <a:pos x="77" y="1182"/>
              </a:cxn>
              <a:cxn ang="0">
                <a:pos x="29" y="1192"/>
              </a:cxn>
            </a:cxnLst>
            <a:rect l="0" t="0" r="r" b="b"/>
            <a:pathLst>
              <a:path w="348" h="1193">
                <a:moveTo>
                  <a:pt x="38" y="11"/>
                </a:moveTo>
                <a:cubicBezTo>
                  <a:pt x="112" y="36"/>
                  <a:pt x="23" y="0"/>
                  <a:pt x="86" y="49"/>
                </a:cubicBezTo>
                <a:cubicBezTo>
                  <a:pt x="94" y="55"/>
                  <a:pt x="106" y="54"/>
                  <a:pt x="115" y="59"/>
                </a:cubicBezTo>
                <a:cubicBezTo>
                  <a:pt x="162" y="83"/>
                  <a:pt x="208" y="110"/>
                  <a:pt x="259" y="126"/>
                </a:cubicBezTo>
                <a:cubicBezTo>
                  <a:pt x="261" y="129"/>
                  <a:pt x="288" y="182"/>
                  <a:pt x="288" y="193"/>
                </a:cubicBezTo>
                <a:cubicBezTo>
                  <a:pt x="288" y="267"/>
                  <a:pt x="242" y="284"/>
                  <a:pt x="182" y="299"/>
                </a:cubicBezTo>
                <a:cubicBezTo>
                  <a:pt x="141" y="327"/>
                  <a:pt x="98" y="349"/>
                  <a:pt x="57" y="376"/>
                </a:cubicBezTo>
                <a:cubicBezTo>
                  <a:pt x="70" y="424"/>
                  <a:pt x="96" y="514"/>
                  <a:pt x="153" y="529"/>
                </a:cubicBezTo>
                <a:cubicBezTo>
                  <a:pt x="202" y="541"/>
                  <a:pt x="250" y="551"/>
                  <a:pt x="297" y="568"/>
                </a:cubicBezTo>
                <a:cubicBezTo>
                  <a:pt x="310" y="587"/>
                  <a:pt x="323" y="606"/>
                  <a:pt x="336" y="625"/>
                </a:cubicBezTo>
                <a:cubicBezTo>
                  <a:pt x="348" y="643"/>
                  <a:pt x="324" y="683"/>
                  <a:pt x="307" y="693"/>
                </a:cubicBezTo>
                <a:cubicBezTo>
                  <a:pt x="290" y="704"/>
                  <a:pt x="267" y="703"/>
                  <a:pt x="249" y="712"/>
                </a:cubicBezTo>
                <a:cubicBezTo>
                  <a:pt x="216" y="729"/>
                  <a:pt x="189" y="739"/>
                  <a:pt x="153" y="750"/>
                </a:cubicBezTo>
                <a:cubicBezTo>
                  <a:pt x="66" y="809"/>
                  <a:pt x="195" y="723"/>
                  <a:pt x="86" y="789"/>
                </a:cubicBezTo>
                <a:cubicBezTo>
                  <a:pt x="66" y="801"/>
                  <a:pt x="29" y="827"/>
                  <a:pt x="29" y="827"/>
                </a:cubicBezTo>
                <a:cubicBezTo>
                  <a:pt x="0" y="911"/>
                  <a:pt x="58" y="928"/>
                  <a:pt x="125" y="961"/>
                </a:cubicBezTo>
                <a:cubicBezTo>
                  <a:pt x="281" y="1038"/>
                  <a:pt x="108" y="977"/>
                  <a:pt x="221" y="1009"/>
                </a:cubicBezTo>
                <a:cubicBezTo>
                  <a:pt x="253" y="1018"/>
                  <a:pt x="307" y="1057"/>
                  <a:pt x="307" y="1057"/>
                </a:cubicBezTo>
                <a:cubicBezTo>
                  <a:pt x="334" y="1136"/>
                  <a:pt x="292" y="1136"/>
                  <a:pt x="230" y="1153"/>
                </a:cubicBezTo>
                <a:cubicBezTo>
                  <a:pt x="178" y="1167"/>
                  <a:pt x="223" y="1162"/>
                  <a:pt x="153" y="1173"/>
                </a:cubicBezTo>
                <a:cubicBezTo>
                  <a:pt x="128" y="1177"/>
                  <a:pt x="102" y="1178"/>
                  <a:pt x="77" y="1182"/>
                </a:cubicBezTo>
                <a:cubicBezTo>
                  <a:pt x="2" y="1193"/>
                  <a:pt x="2" y="1192"/>
                  <a:pt x="29" y="1192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>
            <a:off x="4356100" y="4868863"/>
            <a:ext cx="312738" cy="700087"/>
          </a:xfrm>
          <a:custGeom>
            <a:avLst/>
            <a:gdLst/>
            <a:ahLst/>
            <a:cxnLst>
              <a:cxn ang="0">
                <a:pos x="197" y="0"/>
              </a:cxn>
              <a:cxn ang="0">
                <a:pos x="101" y="172"/>
              </a:cxn>
              <a:cxn ang="0">
                <a:pos x="43" y="211"/>
              </a:cxn>
              <a:cxn ang="0">
                <a:pos x="5" y="268"/>
              </a:cxn>
              <a:cxn ang="0">
                <a:pos x="14" y="307"/>
              </a:cxn>
              <a:cxn ang="0">
                <a:pos x="72" y="345"/>
              </a:cxn>
              <a:cxn ang="0">
                <a:pos x="197" y="441"/>
              </a:cxn>
            </a:cxnLst>
            <a:rect l="0" t="0" r="r" b="b"/>
            <a:pathLst>
              <a:path w="197" h="441">
                <a:moveTo>
                  <a:pt x="197" y="0"/>
                </a:moveTo>
                <a:cubicBezTo>
                  <a:pt x="183" y="93"/>
                  <a:pt x="162" y="111"/>
                  <a:pt x="101" y="172"/>
                </a:cubicBezTo>
                <a:cubicBezTo>
                  <a:pt x="85" y="188"/>
                  <a:pt x="43" y="211"/>
                  <a:pt x="43" y="211"/>
                </a:cubicBezTo>
                <a:cubicBezTo>
                  <a:pt x="30" y="230"/>
                  <a:pt x="0" y="246"/>
                  <a:pt x="5" y="268"/>
                </a:cubicBezTo>
                <a:cubicBezTo>
                  <a:pt x="8" y="281"/>
                  <a:pt x="5" y="297"/>
                  <a:pt x="14" y="307"/>
                </a:cubicBezTo>
                <a:cubicBezTo>
                  <a:pt x="29" y="324"/>
                  <a:pt x="53" y="332"/>
                  <a:pt x="72" y="345"/>
                </a:cubicBezTo>
                <a:cubicBezTo>
                  <a:pt x="116" y="374"/>
                  <a:pt x="147" y="419"/>
                  <a:pt x="197" y="441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10" name="Freeform 50"/>
          <p:cNvSpPr>
            <a:spLocks/>
          </p:cNvSpPr>
          <p:nvPr/>
        </p:nvSpPr>
        <p:spPr bwMode="auto">
          <a:xfrm>
            <a:off x="4427538" y="5907088"/>
            <a:ext cx="330200" cy="950912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39" y="58"/>
              </a:cxn>
              <a:cxn ang="0">
                <a:pos x="125" y="183"/>
              </a:cxn>
              <a:cxn ang="0">
                <a:pos x="135" y="269"/>
              </a:cxn>
              <a:cxn ang="0">
                <a:pos x="87" y="307"/>
              </a:cxn>
              <a:cxn ang="0">
                <a:pos x="39" y="355"/>
              </a:cxn>
              <a:cxn ang="0">
                <a:pos x="0" y="442"/>
              </a:cxn>
              <a:cxn ang="0">
                <a:pos x="10" y="490"/>
              </a:cxn>
              <a:cxn ang="0">
                <a:pos x="125" y="547"/>
              </a:cxn>
              <a:cxn ang="0">
                <a:pos x="211" y="586"/>
              </a:cxn>
            </a:cxnLst>
            <a:rect l="0" t="0" r="r" b="b"/>
            <a:pathLst>
              <a:path w="211" h="586">
                <a:moveTo>
                  <a:pt x="67" y="0"/>
                </a:moveTo>
                <a:cubicBezTo>
                  <a:pt x="57" y="16"/>
                  <a:pt x="39" y="37"/>
                  <a:pt x="39" y="58"/>
                </a:cubicBezTo>
                <a:cubicBezTo>
                  <a:pt x="39" y="93"/>
                  <a:pt x="101" y="158"/>
                  <a:pt x="125" y="183"/>
                </a:cubicBezTo>
                <a:cubicBezTo>
                  <a:pt x="135" y="212"/>
                  <a:pt x="153" y="239"/>
                  <a:pt x="135" y="269"/>
                </a:cubicBezTo>
                <a:cubicBezTo>
                  <a:pt x="125" y="286"/>
                  <a:pt x="100" y="295"/>
                  <a:pt x="87" y="307"/>
                </a:cubicBezTo>
                <a:cubicBezTo>
                  <a:pt x="70" y="322"/>
                  <a:pt x="39" y="355"/>
                  <a:pt x="39" y="355"/>
                </a:cubicBezTo>
                <a:cubicBezTo>
                  <a:pt x="28" y="386"/>
                  <a:pt x="11" y="411"/>
                  <a:pt x="0" y="442"/>
                </a:cubicBezTo>
                <a:cubicBezTo>
                  <a:pt x="3" y="458"/>
                  <a:pt x="2" y="476"/>
                  <a:pt x="10" y="490"/>
                </a:cubicBezTo>
                <a:cubicBezTo>
                  <a:pt x="18" y="504"/>
                  <a:pt x="107" y="541"/>
                  <a:pt x="125" y="547"/>
                </a:cubicBezTo>
                <a:cubicBezTo>
                  <a:pt x="146" y="569"/>
                  <a:pt x="179" y="586"/>
                  <a:pt x="211" y="586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3286125" y="6165850"/>
            <a:ext cx="928688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ДНК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4786313" y="5876925"/>
            <a:ext cx="2428875" cy="833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Поврежденная ДНК</a:t>
            </a:r>
          </a:p>
        </p:txBody>
      </p:sp>
      <p:pic>
        <p:nvPicPr>
          <p:cNvPr id="15418" name="Picture 58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275"/>
            <a:ext cx="165576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59" descr="J0199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620713"/>
            <a:ext cx="136683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60" descr="BD1517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1" name="AutoShape 61"/>
          <p:cNvSpPr>
            <a:spLocks noChangeArrowheads="1"/>
          </p:cNvSpPr>
          <p:nvPr/>
        </p:nvSpPr>
        <p:spPr bwMode="auto">
          <a:xfrm rot="-754978">
            <a:off x="6457950" y="5067300"/>
            <a:ext cx="1916113" cy="525463"/>
          </a:xfrm>
          <a:custGeom>
            <a:avLst/>
            <a:gdLst>
              <a:gd name="G0" fmla="+- 225320 0 0"/>
              <a:gd name="G1" fmla="+- 11370394 0 0"/>
              <a:gd name="G2" fmla="+- 225320 0 11370394"/>
              <a:gd name="G3" fmla="+- 10800 0 0"/>
              <a:gd name="G4" fmla="+- 0 0 22532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6 0 0"/>
              <a:gd name="G9" fmla="+- 0 0 11370394"/>
              <a:gd name="G10" fmla="+- 7136 0 2700"/>
              <a:gd name="G11" fmla="cos G10 225320"/>
              <a:gd name="G12" fmla="sin G10 225320"/>
              <a:gd name="G13" fmla="cos 13500 225320"/>
              <a:gd name="G14" fmla="sin 13500 225320"/>
              <a:gd name="G15" fmla="+- G11 10800 0"/>
              <a:gd name="G16" fmla="+- G12 10800 0"/>
              <a:gd name="G17" fmla="+- G13 10800 0"/>
              <a:gd name="G18" fmla="+- G14 10800 0"/>
              <a:gd name="G19" fmla="*/ 7136 1 2"/>
              <a:gd name="G20" fmla="+- G19 5400 0"/>
              <a:gd name="G21" fmla="cos G20 225320"/>
              <a:gd name="G22" fmla="sin G20 225320"/>
              <a:gd name="G23" fmla="+- G21 10800 0"/>
              <a:gd name="G24" fmla="+- G12 G23 G22"/>
              <a:gd name="G25" fmla="+- G22 G23 G11"/>
              <a:gd name="G26" fmla="cos 10800 225320"/>
              <a:gd name="G27" fmla="sin 10800 225320"/>
              <a:gd name="G28" fmla="cos 7136 225320"/>
              <a:gd name="G29" fmla="sin 7136 22532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370394"/>
              <a:gd name="G36" fmla="sin G34 11370394"/>
              <a:gd name="G37" fmla="+/ 11370394 22532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6 G39"/>
              <a:gd name="G43" fmla="sin 71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511 w 21600"/>
              <a:gd name="T5" fmla="*/ 3 h 21600"/>
              <a:gd name="T6" fmla="*/ 1889 w 21600"/>
              <a:gd name="T7" fmla="*/ 11815 h 21600"/>
              <a:gd name="T8" fmla="*/ 10609 w 21600"/>
              <a:gd name="T9" fmla="*/ 3666 h 21600"/>
              <a:gd name="T10" fmla="*/ 24275 w 21600"/>
              <a:gd name="T11" fmla="*/ 11609 h 21600"/>
              <a:gd name="T12" fmla="*/ 19480 w 21600"/>
              <a:gd name="T13" fmla="*/ 15860 h 21600"/>
              <a:gd name="T14" fmla="*/ 15228 w 21600"/>
              <a:gd name="T15" fmla="*/ 1106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23" y="11227"/>
                </a:moveTo>
                <a:cubicBezTo>
                  <a:pt x="17931" y="11085"/>
                  <a:pt x="17936" y="10942"/>
                  <a:pt x="17936" y="10800"/>
                </a:cubicBezTo>
                <a:cubicBezTo>
                  <a:pt x="17936" y="6858"/>
                  <a:pt x="14741" y="3664"/>
                  <a:pt x="10800" y="3664"/>
                </a:cubicBezTo>
                <a:cubicBezTo>
                  <a:pt x="6858" y="3664"/>
                  <a:pt x="3664" y="6858"/>
                  <a:pt x="3664" y="10800"/>
                </a:cubicBezTo>
                <a:cubicBezTo>
                  <a:pt x="3663" y="11069"/>
                  <a:pt x="3679" y="11339"/>
                  <a:pt x="3709" y="11608"/>
                </a:cubicBezTo>
                <a:lnTo>
                  <a:pt x="69" y="12022"/>
                </a:lnTo>
                <a:cubicBezTo>
                  <a:pt x="23" y="11616"/>
                  <a:pt x="0" y="1120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6"/>
                  <a:pt x="21593" y="11232"/>
                  <a:pt x="21580" y="11447"/>
                </a:cubicBezTo>
                <a:lnTo>
                  <a:pt x="24275" y="11609"/>
                </a:lnTo>
                <a:lnTo>
                  <a:pt x="19480" y="15860"/>
                </a:lnTo>
                <a:lnTo>
                  <a:pt x="15228" y="11066"/>
                </a:lnTo>
                <a:lnTo>
                  <a:pt x="17923" y="11227"/>
                </a:lnTo>
                <a:close/>
              </a:path>
            </a:pathLst>
          </a:cu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7235825" y="5516563"/>
            <a:ext cx="1908175" cy="935037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FF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7416800" y="5734050"/>
            <a:ext cx="172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мутация</a:t>
            </a:r>
          </a:p>
        </p:txBody>
      </p:sp>
      <p:sp>
        <p:nvSpPr>
          <p:cNvPr id="15424" name="monitor"/>
          <p:cNvSpPr>
            <a:spLocks noEditPoints="1" noChangeArrowheads="1"/>
          </p:cNvSpPr>
          <p:nvPr/>
        </p:nvSpPr>
        <p:spPr bwMode="auto">
          <a:xfrm>
            <a:off x="2339975" y="2565400"/>
            <a:ext cx="1304925" cy="1233488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animBg="1"/>
      <p:bldP spid="15365" grpId="0"/>
      <p:bldP spid="15366" grpId="0" animBg="1"/>
      <p:bldP spid="15367" grpId="0" animBg="1"/>
      <p:bldP spid="15368" grpId="0" animBg="1"/>
      <p:bldP spid="15371" grpId="0" animBg="1"/>
      <p:bldP spid="15372" grpId="0" animBg="1"/>
      <p:bldP spid="15375" grpId="0"/>
      <p:bldP spid="15376" grpId="0"/>
      <p:bldP spid="15377" grpId="0"/>
      <p:bldP spid="15382" grpId="0" animBg="1"/>
      <p:bldP spid="15384" grpId="0" animBg="1"/>
      <p:bldP spid="15385" grpId="0" animBg="1"/>
      <p:bldP spid="15390" grpId="0"/>
      <p:bldP spid="15403" grpId="0" animBg="1"/>
      <p:bldP spid="15407" grpId="0" animBg="1"/>
      <p:bldP spid="15411" grpId="0"/>
      <p:bldP spid="15412" grpId="0"/>
      <p:bldP spid="15422" grpId="0" animBg="1"/>
      <p:bldP spid="154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22960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Corbel" pitchFamily="34" charset="0"/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000250" y="428625"/>
            <a:ext cx="4895850" cy="576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55875" y="476250"/>
            <a:ext cx="4464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Химические вещества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0" y="1412875"/>
            <a:ext cx="2303463" cy="230346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1557338"/>
            <a:ext cx="2305050" cy="279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1. Соли ртути;     2. Соли свинца; 3.Формалин;        4. хлороформ;         5. Акридиновые красители.</a:t>
            </a:r>
          </a:p>
          <a:p>
            <a:pPr>
              <a:defRPr/>
            </a:pPr>
            <a:endParaRPr lang="ru-RU" sz="2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ru-RU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411413" y="2349500"/>
            <a:ext cx="431800" cy="214313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2843213" y="1916113"/>
            <a:ext cx="1512887" cy="1081087"/>
          </a:xfrm>
          <a:custGeom>
            <a:avLst/>
            <a:gdLst/>
            <a:ahLst/>
            <a:cxnLst>
              <a:cxn ang="0">
                <a:pos x="235" y="67"/>
              </a:cxn>
              <a:cxn ang="0">
                <a:pos x="120" y="182"/>
              </a:cxn>
              <a:cxn ang="0">
                <a:pos x="62" y="259"/>
              </a:cxn>
              <a:cxn ang="0">
                <a:pos x="14" y="384"/>
              </a:cxn>
              <a:cxn ang="0">
                <a:pos x="24" y="662"/>
              </a:cxn>
              <a:cxn ang="0">
                <a:pos x="43" y="739"/>
              </a:cxn>
              <a:cxn ang="0">
                <a:pos x="139" y="778"/>
              </a:cxn>
              <a:cxn ang="0">
                <a:pos x="293" y="826"/>
              </a:cxn>
              <a:cxn ang="0">
                <a:pos x="398" y="883"/>
              </a:cxn>
              <a:cxn ang="0">
                <a:pos x="715" y="749"/>
              </a:cxn>
              <a:cxn ang="0">
                <a:pos x="744" y="730"/>
              </a:cxn>
              <a:cxn ang="0">
                <a:pos x="773" y="701"/>
              </a:cxn>
              <a:cxn ang="0">
                <a:pos x="830" y="662"/>
              </a:cxn>
              <a:cxn ang="0">
                <a:pos x="907" y="509"/>
              </a:cxn>
              <a:cxn ang="0">
                <a:pos x="859" y="336"/>
              </a:cxn>
              <a:cxn ang="0">
                <a:pos x="725" y="125"/>
              </a:cxn>
              <a:cxn ang="0">
                <a:pos x="456" y="0"/>
              </a:cxn>
              <a:cxn ang="0">
                <a:pos x="312" y="38"/>
              </a:cxn>
              <a:cxn ang="0">
                <a:pos x="254" y="58"/>
              </a:cxn>
              <a:cxn ang="0">
                <a:pos x="235" y="67"/>
              </a:cxn>
            </a:cxnLst>
            <a:rect l="0" t="0" r="r" b="b"/>
            <a:pathLst>
              <a:path w="907" h="953">
                <a:moveTo>
                  <a:pt x="235" y="67"/>
                </a:moveTo>
                <a:cubicBezTo>
                  <a:pt x="195" y="107"/>
                  <a:pt x="155" y="137"/>
                  <a:pt x="120" y="182"/>
                </a:cubicBezTo>
                <a:cubicBezTo>
                  <a:pt x="100" y="207"/>
                  <a:pt x="62" y="259"/>
                  <a:pt x="62" y="259"/>
                </a:cubicBezTo>
                <a:cubicBezTo>
                  <a:pt x="51" y="306"/>
                  <a:pt x="29" y="340"/>
                  <a:pt x="14" y="384"/>
                </a:cubicBezTo>
                <a:cubicBezTo>
                  <a:pt x="3" y="478"/>
                  <a:pt x="0" y="569"/>
                  <a:pt x="24" y="662"/>
                </a:cubicBezTo>
                <a:cubicBezTo>
                  <a:pt x="31" y="688"/>
                  <a:pt x="24" y="720"/>
                  <a:pt x="43" y="739"/>
                </a:cubicBezTo>
                <a:cubicBezTo>
                  <a:pt x="55" y="751"/>
                  <a:pt x="131" y="775"/>
                  <a:pt x="139" y="778"/>
                </a:cubicBezTo>
                <a:cubicBezTo>
                  <a:pt x="193" y="797"/>
                  <a:pt x="236" y="816"/>
                  <a:pt x="293" y="826"/>
                </a:cubicBezTo>
                <a:cubicBezTo>
                  <a:pt x="330" y="844"/>
                  <a:pt x="359" y="870"/>
                  <a:pt x="398" y="883"/>
                </a:cubicBezTo>
                <a:cubicBezTo>
                  <a:pt x="505" y="953"/>
                  <a:pt x="630" y="814"/>
                  <a:pt x="715" y="749"/>
                </a:cubicBezTo>
                <a:cubicBezTo>
                  <a:pt x="724" y="742"/>
                  <a:pt x="735" y="737"/>
                  <a:pt x="744" y="730"/>
                </a:cubicBezTo>
                <a:cubicBezTo>
                  <a:pt x="755" y="721"/>
                  <a:pt x="762" y="709"/>
                  <a:pt x="773" y="701"/>
                </a:cubicBezTo>
                <a:cubicBezTo>
                  <a:pt x="791" y="687"/>
                  <a:pt x="830" y="662"/>
                  <a:pt x="830" y="662"/>
                </a:cubicBezTo>
                <a:cubicBezTo>
                  <a:pt x="863" y="608"/>
                  <a:pt x="892" y="571"/>
                  <a:pt x="907" y="509"/>
                </a:cubicBezTo>
                <a:cubicBezTo>
                  <a:pt x="899" y="447"/>
                  <a:pt x="894" y="389"/>
                  <a:pt x="859" y="336"/>
                </a:cubicBezTo>
                <a:cubicBezTo>
                  <a:pt x="835" y="259"/>
                  <a:pt x="782" y="182"/>
                  <a:pt x="725" y="125"/>
                </a:cubicBezTo>
                <a:cubicBezTo>
                  <a:pt x="686" y="13"/>
                  <a:pt x="549" y="32"/>
                  <a:pt x="456" y="0"/>
                </a:cubicBezTo>
                <a:cubicBezTo>
                  <a:pt x="352" y="12"/>
                  <a:pt x="387" y="13"/>
                  <a:pt x="312" y="38"/>
                </a:cubicBezTo>
                <a:cubicBezTo>
                  <a:pt x="293" y="44"/>
                  <a:pt x="273" y="51"/>
                  <a:pt x="254" y="58"/>
                </a:cubicBezTo>
                <a:cubicBezTo>
                  <a:pt x="225" y="68"/>
                  <a:pt x="216" y="67"/>
                  <a:pt x="235" y="67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381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16238" y="2205038"/>
            <a:ext cx="1368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клетка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427538" y="2349500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4859338" y="1989138"/>
            <a:ext cx="1479550" cy="412750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134" y="1"/>
              </a:cxn>
              <a:cxn ang="0">
                <a:pos x="211" y="11"/>
              </a:cxn>
              <a:cxn ang="0">
                <a:pos x="240" y="49"/>
              </a:cxn>
              <a:cxn ang="0">
                <a:pos x="346" y="241"/>
              </a:cxn>
              <a:cxn ang="0">
                <a:pos x="413" y="184"/>
              </a:cxn>
              <a:cxn ang="0">
                <a:pos x="566" y="11"/>
              </a:cxn>
              <a:cxn ang="0">
                <a:pos x="682" y="232"/>
              </a:cxn>
              <a:cxn ang="0">
                <a:pos x="739" y="260"/>
              </a:cxn>
              <a:cxn ang="0">
                <a:pos x="845" y="193"/>
              </a:cxn>
              <a:cxn ang="0">
                <a:pos x="922" y="59"/>
              </a:cxn>
              <a:cxn ang="0">
                <a:pos x="931" y="20"/>
              </a:cxn>
            </a:cxnLst>
            <a:rect l="0" t="0" r="r" b="b"/>
            <a:pathLst>
              <a:path w="932" h="260">
                <a:moveTo>
                  <a:pt x="0" y="155"/>
                </a:moveTo>
                <a:cubicBezTo>
                  <a:pt x="42" y="91"/>
                  <a:pt x="58" y="28"/>
                  <a:pt x="134" y="1"/>
                </a:cubicBezTo>
                <a:cubicBezTo>
                  <a:pt x="160" y="4"/>
                  <a:pt x="187" y="0"/>
                  <a:pt x="211" y="11"/>
                </a:cubicBezTo>
                <a:cubicBezTo>
                  <a:pt x="226" y="18"/>
                  <a:pt x="231" y="36"/>
                  <a:pt x="240" y="49"/>
                </a:cubicBezTo>
                <a:cubicBezTo>
                  <a:pt x="283" y="110"/>
                  <a:pt x="281" y="198"/>
                  <a:pt x="346" y="241"/>
                </a:cubicBezTo>
                <a:cubicBezTo>
                  <a:pt x="365" y="226"/>
                  <a:pt x="397" y="204"/>
                  <a:pt x="413" y="184"/>
                </a:cubicBezTo>
                <a:cubicBezTo>
                  <a:pt x="455" y="129"/>
                  <a:pt x="498" y="33"/>
                  <a:pt x="566" y="11"/>
                </a:cubicBezTo>
                <a:cubicBezTo>
                  <a:pt x="634" y="55"/>
                  <a:pt x="657" y="159"/>
                  <a:pt x="682" y="232"/>
                </a:cubicBezTo>
                <a:cubicBezTo>
                  <a:pt x="687" y="247"/>
                  <a:pt x="727" y="256"/>
                  <a:pt x="739" y="260"/>
                </a:cubicBezTo>
                <a:cubicBezTo>
                  <a:pt x="810" y="249"/>
                  <a:pt x="808" y="250"/>
                  <a:pt x="845" y="193"/>
                </a:cubicBezTo>
                <a:cubicBezTo>
                  <a:pt x="859" y="149"/>
                  <a:pt x="889" y="91"/>
                  <a:pt x="922" y="59"/>
                </a:cubicBezTo>
                <a:cubicBezTo>
                  <a:pt x="932" y="27"/>
                  <a:pt x="931" y="40"/>
                  <a:pt x="931" y="20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4859338" y="1844675"/>
            <a:ext cx="1585912" cy="54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15"/>
              </a:cxn>
              <a:cxn ang="0">
                <a:pos x="58" y="173"/>
              </a:cxn>
              <a:cxn ang="0">
                <a:pos x="87" y="240"/>
              </a:cxn>
              <a:cxn ang="0">
                <a:pos x="96" y="269"/>
              </a:cxn>
              <a:cxn ang="0">
                <a:pos x="163" y="288"/>
              </a:cxn>
              <a:cxn ang="0">
                <a:pos x="355" y="134"/>
              </a:cxn>
              <a:cxn ang="0">
                <a:pos x="423" y="96"/>
              </a:cxn>
              <a:cxn ang="0">
                <a:pos x="480" y="269"/>
              </a:cxn>
              <a:cxn ang="0">
                <a:pos x="567" y="326"/>
              </a:cxn>
              <a:cxn ang="0">
                <a:pos x="653" y="250"/>
              </a:cxn>
              <a:cxn ang="0">
                <a:pos x="778" y="125"/>
              </a:cxn>
              <a:cxn ang="0">
                <a:pos x="864" y="202"/>
              </a:cxn>
              <a:cxn ang="0">
                <a:pos x="931" y="278"/>
              </a:cxn>
              <a:cxn ang="0">
                <a:pos x="979" y="326"/>
              </a:cxn>
              <a:cxn ang="0">
                <a:pos x="999" y="346"/>
              </a:cxn>
            </a:cxnLst>
            <a:rect l="0" t="0" r="r" b="b"/>
            <a:pathLst>
              <a:path w="999" h="346">
                <a:moveTo>
                  <a:pt x="0" y="0"/>
                </a:moveTo>
                <a:cubicBezTo>
                  <a:pt x="7" y="35"/>
                  <a:pt x="14" y="81"/>
                  <a:pt x="29" y="115"/>
                </a:cubicBezTo>
                <a:cubicBezTo>
                  <a:pt x="76" y="224"/>
                  <a:pt x="24" y="69"/>
                  <a:pt x="58" y="173"/>
                </a:cubicBezTo>
                <a:cubicBezTo>
                  <a:pt x="84" y="252"/>
                  <a:pt x="44" y="141"/>
                  <a:pt x="87" y="240"/>
                </a:cubicBezTo>
                <a:cubicBezTo>
                  <a:pt x="91" y="249"/>
                  <a:pt x="88" y="263"/>
                  <a:pt x="96" y="269"/>
                </a:cubicBezTo>
                <a:cubicBezTo>
                  <a:pt x="114" y="283"/>
                  <a:pt x="141" y="280"/>
                  <a:pt x="163" y="288"/>
                </a:cubicBezTo>
                <a:cubicBezTo>
                  <a:pt x="231" y="244"/>
                  <a:pt x="299" y="193"/>
                  <a:pt x="355" y="134"/>
                </a:cubicBezTo>
                <a:cubicBezTo>
                  <a:pt x="373" y="83"/>
                  <a:pt x="369" y="82"/>
                  <a:pt x="423" y="96"/>
                </a:cubicBezTo>
                <a:cubicBezTo>
                  <a:pt x="435" y="132"/>
                  <a:pt x="459" y="237"/>
                  <a:pt x="480" y="269"/>
                </a:cubicBezTo>
                <a:cubicBezTo>
                  <a:pt x="500" y="300"/>
                  <a:pt x="533" y="316"/>
                  <a:pt x="567" y="326"/>
                </a:cubicBezTo>
                <a:cubicBezTo>
                  <a:pt x="632" y="261"/>
                  <a:pt x="602" y="284"/>
                  <a:pt x="653" y="250"/>
                </a:cubicBezTo>
                <a:cubicBezTo>
                  <a:pt x="691" y="191"/>
                  <a:pt x="718" y="164"/>
                  <a:pt x="778" y="125"/>
                </a:cubicBezTo>
                <a:cubicBezTo>
                  <a:pt x="820" y="146"/>
                  <a:pt x="831" y="169"/>
                  <a:pt x="864" y="202"/>
                </a:cubicBezTo>
                <a:cubicBezTo>
                  <a:pt x="879" y="245"/>
                  <a:pt x="896" y="247"/>
                  <a:pt x="931" y="278"/>
                </a:cubicBezTo>
                <a:cubicBezTo>
                  <a:pt x="948" y="293"/>
                  <a:pt x="963" y="310"/>
                  <a:pt x="979" y="326"/>
                </a:cubicBezTo>
                <a:cubicBezTo>
                  <a:pt x="986" y="333"/>
                  <a:pt x="999" y="346"/>
                  <a:pt x="999" y="346"/>
                </a:cubicBezTo>
              </a:path>
            </a:pathLst>
          </a:custGeom>
          <a:noFill/>
          <a:ln w="34925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4859338" y="2420938"/>
            <a:ext cx="1885950" cy="381000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134" y="0"/>
              </a:cxn>
              <a:cxn ang="0">
                <a:pos x="230" y="134"/>
              </a:cxn>
              <a:cxn ang="0">
                <a:pos x="326" y="240"/>
              </a:cxn>
              <a:cxn ang="0">
                <a:pos x="461" y="86"/>
              </a:cxn>
              <a:cxn ang="0">
                <a:pos x="470" y="57"/>
              </a:cxn>
              <a:cxn ang="0">
                <a:pos x="518" y="9"/>
              </a:cxn>
              <a:cxn ang="0">
                <a:pos x="557" y="19"/>
              </a:cxn>
              <a:cxn ang="0">
                <a:pos x="566" y="48"/>
              </a:cxn>
              <a:cxn ang="0">
                <a:pos x="624" y="144"/>
              </a:cxn>
              <a:cxn ang="0">
                <a:pos x="691" y="221"/>
              </a:cxn>
              <a:cxn ang="0">
                <a:pos x="845" y="48"/>
              </a:cxn>
              <a:cxn ang="0">
                <a:pos x="902" y="57"/>
              </a:cxn>
              <a:cxn ang="0">
                <a:pos x="989" y="163"/>
              </a:cxn>
              <a:cxn ang="0">
                <a:pos x="1046" y="182"/>
              </a:cxn>
              <a:cxn ang="0">
                <a:pos x="1133" y="125"/>
              </a:cxn>
              <a:cxn ang="0">
                <a:pos x="1152" y="105"/>
              </a:cxn>
              <a:cxn ang="0">
                <a:pos x="1162" y="77"/>
              </a:cxn>
              <a:cxn ang="0">
                <a:pos x="1181" y="57"/>
              </a:cxn>
              <a:cxn ang="0">
                <a:pos x="1152" y="77"/>
              </a:cxn>
            </a:cxnLst>
            <a:rect l="0" t="0" r="r" b="b"/>
            <a:pathLst>
              <a:path w="1188" h="240">
                <a:moveTo>
                  <a:pt x="0" y="153"/>
                </a:moveTo>
                <a:cubicBezTo>
                  <a:pt x="38" y="95"/>
                  <a:pt x="63" y="23"/>
                  <a:pt x="134" y="0"/>
                </a:cubicBezTo>
                <a:cubicBezTo>
                  <a:pt x="185" y="33"/>
                  <a:pt x="200" y="85"/>
                  <a:pt x="230" y="134"/>
                </a:cubicBezTo>
                <a:cubicBezTo>
                  <a:pt x="263" y="189"/>
                  <a:pt x="284" y="196"/>
                  <a:pt x="326" y="240"/>
                </a:cubicBezTo>
                <a:cubicBezTo>
                  <a:pt x="409" y="219"/>
                  <a:pt x="430" y="160"/>
                  <a:pt x="461" y="86"/>
                </a:cubicBezTo>
                <a:cubicBezTo>
                  <a:pt x="465" y="77"/>
                  <a:pt x="464" y="65"/>
                  <a:pt x="470" y="57"/>
                </a:cubicBezTo>
                <a:cubicBezTo>
                  <a:pt x="483" y="39"/>
                  <a:pt x="518" y="9"/>
                  <a:pt x="518" y="9"/>
                </a:cubicBezTo>
                <a:cubicBezTo>
                  <a:pt x="531" y="12"/>
                  <a:pt x="547" y="11"/>
                  <a:pt x="557" y="19"/>
                </a:cubicBezTo>
                <a:cubicBezTo>
                  <a:pt x="565" y="25"/>
                  <a:pt x="561" y="39"/>
                  <a:pt x="566" y="48"/>
                </a:cubicBezTo>
                <a:cubicBezTo>
                  <a:pt x="582" y="80"/>
                  <a:pt x="604" y="114"/>
                  <a:pt x="624" y="144"/>
                </a:cubicBezTo>
                <a:cubicBezTo>
                  <a:pt x="637" y="205"/>
                  <a:pt x="634" y="201"/>
                  <a:pt x="691" y="221"/>
                </a:cubicBezTo>
                <a:cubicBezTo>
                  <a:pt x="727" y="166"/>
                  <a:pt x="790" y="84"/>
                  <a:pt x="845" y="48"/>
                </a:cubicBezTo>
                <a:cubicBezTo>
                  <a:pt x="864" y="51"/>
                  <a:pt x="884" y="49"/>
                  <a:pt x="902" y="57"/>
                </a:cubicBezTo>
                <a:cubicBezTo>
                  <a:pt x="933" y="71"/>
                  <a:pt x="963" y="147"/>
                  <a:pt x="989" y="163"/>
                </a:cubicBezTo>
                <a:cubicBezTo>
                  <a:pt x="1006" y="174"/>
                  <a:pt x="1046" y="182"/>
                  <a:pt x="1046" y="182"/>
                </a:cubicBezTo>
                <a:cubicBezTo>
                  <a:pt x="1106" y="168"/>
                  <a:pt x="1077" y="182"/>
                  <a:pt x="1133" y="125"/>
                </a:cubicBezTo>
                <a:cubicBezTo>
                  <a:pt x="1139" y="118"/>
                  <a:pt x="1152" y="105"/>
                  <a:pt x="1152" y="105"/>
                </a:cubicBezTo>
                <a:cubicBezTo>
                  <a:pt x="1155" y="96"/>
                  <a:pt x="1157" y="85"/>
                  <a:pt x="1162" y="77"/>
                </a:cubicBezTo>
                <a:cubicBezTo>
                  <a:pt x="1167" y="69"/>
                  <a:pt x="1188" y="64"/>
                  <a:pt x="1181" y="57"/>
                </a:cubicBezTo>
                <a:cubicBezTo>
                  <a:pt x="1149" y="25"/>
                  <a:pt x="1152" y="71"/>
                  <a:pt x="1152" y="77"/>
                </a:cubicBezTo>
              </a:path>
            </a:pathLst>
          </a:custGeom>
          <a:noFill/>
          <a:ln w="34925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4859338" y="2276475"/>
            <a:ext cx="1601787" cy="465138"/>
          </a:xfrm>
          <a:custGeom>
            <a:avLst/>
            <a:gdLst/>
            <a:ahLst/>
            <a:cxnLst>
              <a:cxn ang="0">
                <a:pos x="8" y="5"/>
              </a:cxn>
              <a:cxn ang="0">
                <a:pos x="47" y="72"/>
              </a:cxn>
              <a:cxn ang="0">
                <a:pos x="76" y="120"/>
              </a:cxn>
              <a:cxn ang="0">
                <a:pos x="124" y="245"/>
              </a:cxn>
              <a:cxn ang="0">
                <a:pos x="133" y="274"/>
              </a:cxn>
              <a:cxn ang="0">
                <a:pos x="229" y="245"/>
              </a:cxn>
              <a:cxn ang="0">
                <a:pos x="306" y="82"/>
              </a:cxn>
              <a:cxn ang="0">
                <a:pos x="402" y="245"/>
              </a:cxn>
              <a:cxn ang="0">
                <a:pos x="488" y="283"/>
              </a:cxn>
              <a:cxn ang="0">
                <a:pos x="536" y="274"/>
              </a:cxn>
              <a:cxn ang="0">
                <a:pos x="575" y="197"/>
              </a:cxn>
              <a:cxn ang="0">
                <a:pos x="632" y="120"/>
              </a:cxn>
              <a:cxn ang="0">
                <a:pos x="652" y="91"/>
              </a:cxn>
              <a:cxn ang="0">
                <a:pos x="738" y="187"/>
              </a:cxn>
              <a:cxn ang="0">
                <a:pos x="767" y="206"/>
              </a:cxn>
              <a:cxn ang="0">
                <a:pos x="815" y="293"/>
              </a:cxn>
              <a:cxn ang="0">
                <a:pos x="920" y="254"/>
              </a:cxn>
              <a:cxn ang="0">
                <a:pos x="988" y="149"/>
              </a:cxn>
              <a:cxn ang="0">
                <a:pos x="1007" y="110"/>
              </a:cxn>
            </a:cxnLst>
            <a:rect l="0" t="0" r="r" b="b"/>
            <a:pathLst>
              <a:path w="1009" h="293">
                <a:moveTo>
                  <a:pt x="8" y="5"/>
                </a:moveTo>
                <a:cubicBezTo>
                  <a:pt x="30" y="88"/>
                  <a:pt x="0" y="0"/>
                  <a:pt x="47" y="72"/>
                </a:cubicBezTo>
                <a:cubicBezTo>
                  <a:pt x="93" y="143"/>
                  <a:pt x="17" y="64"/>
                  <a:pt x="76" y="120"/>
                </a:cubicBezTo>
                <a:cubicBezTo>
                  <a:pt x="90" y="163"/>
                  <a:pt x="98" y="208"/>
                  <a:pt x="124" y="245"/>
                </a:cubicBezTo>
                <a:cubicBezTo>
                  <a:pt x="127" y="255"/>
                  <a:pt x="124" y="270"/>
                  <a:pt x="133" y="274"/>
                </a:cubicBezTo>
                <a:cubicBezTo>
                  <a:pt x="140" y="277"/>
                  <a:pt x="216" y="249"/>
                  <a:pt x="229" y="245"/>
                </a:cubicBezTo>
                <a:cubicBezTo>
                  <a:pt x="282" y="192"/>
                  <a:pt x="267" y="140"/>
                  <a:pt x="306" y="82"/>
                </a:cubicBezTo>
                <a:cubicBezTo>
                  <a:pt x="377" y="128"/>
                  <a:pt x="351" y="194"/>
                  <a:pt x="402" y="245"/>
                </a:cubicBezTo>
                <a:cubicBezTo>
                  <a:pt x="424" y="267"/>
                  <a:pt x="488" y="283"/>
                  <a:pt x="488" y="283"/>
                </a:cubicBezTo>
                <a:cubicBezTo>
                  <a:pt x="504" y="280"/>
                  <a:pt x="521" y="280"/>
                  <a:pt x="536" y="274"/>
                </a:cubicBezTo>
                <a:cubicBezTo>
                  <a:pt x="566" y="261"/>
                  <a:pt x="561" y="218"/>
                  <a:pt x="575" y="197"/>
                </a:cubicBezTo>
                <a:cubicBezTo>
                  <a:pt x="597" y="164"/>
                  <a:pt x="598" y="143"/>
                  <a:pt x="632" y="120"/>
                </a:cubicBezTo>
                <a:cubicBezTo>
                  <a:pt x="639" y="110"/>
                  <a:pt x="640" y="93"/>
                  <a:pt x="652" y="91"/>
                </a:cubicBezTo>
                <a:cubicBezTo>
                  <a:pt x="699" y="83"/>
                  <a:pt x="722" y="167"/>
                  <a:pt x="738" y="187"/>
                </a:cubicBezTo>
                <a:cubicBezTo>
                  <a:pt x="745" y="196"/>
                  <a:pt x="757" y="200"/>
                  <a:pt x="767" y="206"/>
                </a:cubicBezTo>
                <a:cubicBezTo>
                  <a:pt x="811" y="273"/>
                  <a:pt x="797" y="242"/>
                  <a:pt x="815" y="293"/>
                </a:cubicBezTo>
                <a:cubicBezTo>
                  <a:pt x="851" y="275"/>
                  <a:pt x="881" y="264"/>
                  <a:pt x="920" y="254"/>
                </a:cubicBezTo>
                <a:cubicBezTo>
                  <a:pt x="953" y="222"/>
                  <a:pt x="969" y="188"/>
                  <a:pt x="988" y="149"/>
                </a:cubicBezTo>
                <a:cubicBezTo>
                  <a:pt x="1009" y="107"/>
                  <a:pt x="1007" y="134"/>
                  <a:pt x="1007" y="110"/>
                </a:cubicBezTo>
              </a:path>
            </a:pathLst>
          </a:custGeom>
          <a:noFill/>
          <a:ln w="34925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867400" y="1773238"/>
            <a:ext cx="8651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292725" y="1700213"/>
            <a:ext cx="1009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ДНК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292725" y="2708275"/>
            <a:ext cx="1008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ДНК</a:t>
            </a: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 rot="-1453496">
            <a:off x="6588125" y="20605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2573505">
            <a:off x="6516688" y="25654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7380288" y="1844675"/>
            <a:ext cx="115252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235825" y="1773238"/>
            <a:ext cx="1368425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</a:t>
            </a:r>
            <a:r>
              <a:rPr lang="ru-RU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делеция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7164388" y="2852738"/>
            <a:ext cx="1655762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092950" y="2781300"/>
            <a:ext cx="183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транслокация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4643438" y="2997200"/>
            <a:ext cx="2016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репликация</a:t>
            </a:r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468313" y="4868863"/>
            <a:ext cx="1439862" cy="115252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11188" y="5229225"/>
            <a:ext cx="10810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вирус</a:t>
            </a:r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2051050" y="5373688"/>
            <a:ext cx="792163" cy="142875"/>
          </a:xfrm>
          <a:prstGeom prst="rightArrow">
            <a:avLst>
              <a:gd name="adj1" fmla="val 50000"/>
              <a:gd name="adj2" fmla="val 138611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2987675" y="5229225"/>
            <a:ext cx="1439863" cy="3603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3132138" y="5157788"/>
            <a:ext cx="1223962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ген</a:t>
            </a:r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 rot="-2541447">
            <a:off x="4860925" y="5141913"/>
            <a:ext cx="649288" cy="238125"/>
          </a:xfrm>
          <a:prstGeom prst="rightArrow">
            <a:avLst>
              <a:gd name="adj1" fmla="val 50000"/>
              <a:gd name="adj2" fmla="val 68167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5724525" y="4149725"/>
            <a:ext cx="2520950" cy="9366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 rot="-2614009">
            <a:off x="7164388" y="3500438"/>
            <a:ext cx="649287" cy="215900"/>
          </a:xfrm>
          <a:prstGeom prst="leftArrow">
            <a:avLst>
              <a:gd name="adj1" fmla="val 50000"/>
              <a:gd name="adj2" fmla="val 75184"/>
            </a:avLst>
          </a:prstGeom>
          <a:solidFill>
            <a:srgbClr val="F048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6300788" y="4365625"/>
            <a:ext cx="165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E51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мутация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1670" y="5929330"/>
            <a:ext cx="5286412" cy="400110"/>
          </a:xfrm>
          <a:prstGeom prst="rect">
            <a:avLst/>
          </a:prstGeom>
          <a:gradFill flip="none" rotWithShape="1">
            <a:gsLst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164A1C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800000"/>
                </a:solidFill>
              </a:rPr>
              <a:t>      </a:t>
            </a:r>
            <a:r>
              <a:rPr lang="ru-RU" sz="2000" b="1" dirty="0">
                <a:solidFill>
                  <a:srgbClr val="800000"/>
                </a:solidFill>
              </a:rPr>
              <a:t>Биологические  (живые  организмы)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6" grpId="0" animBg="1"/>
      <p:bldP spid="16404" grpId="0" animBg="1"/>
      <p:bldP spid="16405" grpId="0" animBg="1"/>
      <p:bldP spid="16414" grpId="0" animBg="1"/>
      <p:bldP spid="16417" grpId="0" animBg="1"/>
      <p:bldP spid="164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Corbel" pitchFamily="34" charset="0"/>
              </a:rPr>
              <a:t> 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50825" y="692150"/>
            <a:ext cx="2376488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250825" y="2924175"/>
            <a:ext cx="2376488" cy="1081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79388" y="5229225"/>
            <a:ext cx="2771775" cy="12239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11188" y="981075"/>
            <a:ext cx="1800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алкоголь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4213" y="3213100"/>
            <a:ext cx="172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никотин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95288" y="5445125"/>
            <a:ext cx="25209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Наркотические вещества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-1208178">
            <a:off x="3070225" y="5565775"/>
            <a:ext cx="1200150" cy="341313"/>
          </a:xfrm>
          <a:prstGeom prst="curvedUpArrow">
            <a:avLst>
              <a:gd name="adj1" fmla="val 56879"/>
              <a:gd name="adj2" fmla="val 140651"/>
              <a:gd name="adj3" fmla="val 3476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1134665">
            <a:off x="2916238" y="908050"/>
            <a:ext cx="1225550" cy="288925"/>
          </a:xfrm>
          <a:prstGeom prst="curvedDownArrow">
            <a:avLst>
              <a:gd name="adj1" fmla="val 84835"/>
              <a:gd name="adj2" fmla="val 169670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2987675" y="3357563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356100" y="549275"/>
            <a:ext cx="1584325" cy="1655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AFA9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284663" y="2852738"/>
            <a:ext cx="1657350" cy="1296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AFA9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284663" y="4797425"/>
            <a:ext cx="1655762" cy="158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AFA9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572000" y="765175"/>
            <a:ext cx="1152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427538" y="765175"/>
            <a:ext cx="151288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Действие</a:t>
            </a:r>
          </a:p>
          <a:p>
            <a:pPr>
              <a:defRPr/>
            </a:pPr>
            <a:r>
              <a:rPr lang="ru-RU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на</a:t>
            </a:r>
            <a:r>
              <a:rPr lang="ru-RU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ru-RU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гаметы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211638" y="2924175"/>
            <a:ext cx="18002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Замедление роста зародыша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500563" y="4868863"/>
            <a:ext cx="143986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Тормозят развитие нервных клеток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4140200" y="11969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140200" y="11969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140200" y="34290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140200" y="55895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6227763" y="1125538"/>
            <a:ext cx="431800" cy="4608512"/>
          </a:xfrm>
          <a:prstGeom prst="rightArrowCallout">
            <a:avLst>
              <a:gd name="adj1" fmla="val 145960"/>
              <a:gd name="adj2" fmla="val 277394"/>
              <a:gd name="adj3" fmla="val 17648"/>
              <a:gd name="adj4" fmla="val 66667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6588125" y="836613"/>
            <a:ext cx="2555875" cy="19446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6948488" y="4005263"/>
            <a:ext cx="2016125" cy="20875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500813" y="1268413"/>
            <a:ext cx="2643187" cy="833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E51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Функциональные расстройства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7164388" y="4797425"/>
            <a:ext cx="1655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E513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мутации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2" grpId="0" animBg="1"/>
      <p:bldP spid="25613" grpId="0" animBg="1"/>
      <p:bldP spid="256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2">
                    <a:satMod val="200000"/>
                  </a:schemeClr>
                </a:solidFill>
                <a:latin typeface="+mj-lt"/>
              </a:rPr>
              <a:t>Расщелины губы и неба</a:t>
            </a:r>
          </a:p>
        </p:txBody>
      </p:sp>
      <p:pic>
        <p:nvPicPr>
          <p:cNvPr id="9219" name="Picture 6" descr="2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6180138" y="4143375"/>
            <a:ext cx="2963862" cy="2500313"/>
          </a:xfrm>
          <a:effectLst>
            <a:softEdge rad="112500"/>
          </a:effectLst>
        </p:spPr>
      </p:pic>
      <p:pic>
        <p:nvPicPr>
          <p:cNvPr id="9220" name="Picture 7" descr="8129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477000" y="1357298"/>
            <a:ext cx="2667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8" descr="health20020903throat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142844" y="3900467"/>
            <a:ext cx="3286148" cy="295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9" descr="250_62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571868" y="1428736"/>
            <a:ext cx="2562236" cy="241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10" descr="23260_foto1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0" y="1285860"/>
            <a:ext cx="2986118" cy="253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57200"/>
            <a:ext cx="4126895" cy="4062413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0244" name="Picture 6" descr="1169814028_8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4786638" cy="3635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0010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Дети наркоманов. Копия, воск.</a:t>
            </a:r>
          </a:p>
        </p:txBody>
      </p:sp>
      <p:pic>
        <p:nvPicPr>
          <p:cNvPr id="36866" name="Picture 2" descr="C:\Documents and Settings\Администратор\Мои документы\Мои рисунки\наследственные заболевания\Дети наркоманов. Копия, воск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15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95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Сиамские близнецы, у родителей-наркоманов. Натура, заспиртованные.</a:t>
            </a:r>
          </a:p>
        </p:txBody>
      </p:sp>
      <p:pic>
        <p:nvPicPr>
          <p:cNvPr id="31747" name="Picture 3" descr="C:\Documents and Settings\Администратор\Мои документы\Мои рисунки\наследственные заболевания\Сиамские близнецы, у родителей-наркоманов. Натура, заспиртованные.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143108" y="1265726"/>
            <a:ext cx="4672026" cy="559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88"/>
            <a:ext cx="9144000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Наследственная   изменчивость (генотипическая)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Комбинативная                                                   Мутационная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                   Геномные           Хромосомные                              Генные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                   мутации                 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мутации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                               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мутации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857375" y="1357313"/>
            <a:ext cx="2357438" cy="15001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14813" y="1357313"/>
            <a:ext cx="2214562" cy="15716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571750" y="3214688"/>
            <a:ext cx="4000500" cy="1143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00813" y="3214688"/>
            <a:ext cx="1643062" cy="1143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4572000" y="3214688"/>
            <a:ext cx="2000250" cy="1143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43875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Дети у родителей больных наследственными заболеваниями. Копия, воск.</a:t>
            </a:r>
          </a:p>
        </p:txBody>
      </p:sp>
      <p:pic>
        <p:nvPicPr>
          <p:cNvPr id="38914" name="Picture 2" descr="C:\Documents and Settings\Администратор\Мои документы\Мои рисунки\наследственные заболевания\Дети у родителей больных наследственными заболеваниями. Копия, воск.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85750" y="1285875"/>
            <a:ext cx="8572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643937" cy="590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Ребенок, родившийся в результате </a:t>
            </a:r>
            <a:br>
              <a:rPr lang="ru-RU" sz="28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инцеста(кровосмешения родственников). </a:t>
            </a:r>
            <a:br>
              <a:rPr lang="ru-RU" sz="28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Натура, заспиртован.</a:t>
            </a:r>
          </a:p>
        </p:txBody>
      </p:sp>
      <p:pic>
        <p:nvPicPr>
          <p:cNvPr id="39938" name="Picture 2" descr="C:\Documents and Settings\Администратор\Мои документы\Мои рисунки\наследственные заболевания\Ребенок родившийся в результате инцеста(кровосмешения родственников). Натура, заспиртован.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357313" y="1571625"/>
            <a:ext cx="61436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500063" y="5786438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Ответьте  на  проблемный  вопрос.  Почему  в близкородственных  браках  часто  рождаются  больные  дети?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Ребенок, родившийся </a:t>
            </a:r>
            <a:br>
              <a:rPr lang="ru-RU" sz="28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в семье чернобыльцев. Натура, мумия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40962" name="Picture 2" descr="C:\Documents and Settings\Администратор\Мои документы\Мои рисунки\наследственные заболевания\Ребенок родившийся в семье чернобыльцев. Натура, мумия.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28625" y="1312863"/>
            <a:ext cx="821531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Человек-циклоп, и женщина-слон. </a:t>
            </a:r>
            <a:br>
              <a:rPr lang="ru-RU" sz="28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Жили в 19 веке. Копия, воск.</a:t>
            </a:r>
          </a:p>
        </p:txBody>
      </p:sp>
      <p:pic>
        <p:nvPicPr>
          <p:cNvPr id="41986" name="Picture 2" descr="C:\Documents and Settings\Администратор\Мои документы\Мои рисунки\наследственные заболевания\Человек-циклоп, и женщина-слон. Жили в 19 веке. Копия, воск.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00063" y="1239838"/>
            <a:ext cx="80010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071563" y="1784350"/>
            <a:ext cx="8072437" cy="45720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Мутагены, алкоголь, никотин, наркотики отрицательно влияют на развитие зародыша и весь организм в целом. Кроме этого существует ряд других причин наследственной изменчивости.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56" y="357166"/>
            <a:ext cx="564360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>
                  <a:solidFill>
                    <a:srgbClr val="C00000"/>
                  </a:solidFill>
                </a:ln>
                <a:solidFill>
                  <a:srgbClr val="0000CC"/>
                </a:solidFill>
              </a:rPr>
              <a:t>Вывод: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75" y="344487"/>
            <a:ext cx="8501062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Комбинативная  изменчивость.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 основе  комбинативной  изменчивости  лежит  половое  размножение  организмов.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Источники  комбинативной  изменчивости.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1. Независимое  расхождение  хромосом  в  первом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делении  мейоза.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2. Рекомбинация  генов,   основанная  на  явлении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перекреста   хромосом  при  кроссинговере.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3. Случайная  встреча  гамет  при  оплодотворении.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429625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Мутационная  изменчивость.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Мутации – это  случайно  возникшие  стойкие  изменения  генотипа,  затрагивающие  целые  хромосомы,  их  части  или  отдельные  гены.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По  воздействию  на  организм: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1. Вредные.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2. Полезные.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3. Нейтральные.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По  степени  проявления: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1. Доминантные (проявляются  в  следующем  поколении).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2. Рецессивные ( проявляются  при  скрещивании  2 особей,  несущих  одну  и  ту  же  мутацию).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Проблемный  вопрос.  Почему  в близкородственных  браках  часто  рождаются  больные  дети?</a:t>
            </a:r>
          </a:p>
        </p:txBody>
      </p:sp>
      <p:pic>
        <p:nvPicPr>
          <p:cNvPr id="12290" name="Рисунок 6" descr="сканирование0032.jpg"/>
          <p:cNvPicPr>
            <a:picLocks noChangeAspect="1"/>
          </p:cNvPicPr>
          <p:nvPr/>
        </p:nvPicPr>
        <p:blipFill>
          <a:blip r:embed="rId2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4929188" y="2286000"/>
            <a:ext cx="26606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214313"/>
            <a:ext cx="828675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Геномные  мутации.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Геномными</a:t>
            </a:r>
            <a:r>
              <a:rPr lang="ru-RU" sz="2800" b="1" i="1" dirty="0">
                <a:latin typeface="+mn-lt"/>
                <a:cs typeface="+mn-cs"/>
              </a:rPr>
              <a:t>  </a:t>
            </a:r>
            <a:r>
              <a:rPr lang="ru-RU" sz="2800" b="1" dirty="0">
                <a:latin typeface="+mn-lt"/>
                <a:cs typeface="+mn-cs"/>
              </a:rPr>
              <a:t>называют  мутации,  приводящие  к  изменению  числа  хромосом.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Полиплоидия</a:t>
            </a:r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+mn-lt"/>
                <a:cs typeface="+mn-cs"/>
              </a:rPr>
              <a:t> </a:t>
            </a:r>
            <a:r>
              <a:rPr lang="ru-RU" sz="2800" b="1" dirty="0">
                <a:latin typeface="+mn-lt"/>
                <a:cs typeface="+mn-cs"/>
              </a:rPr>
              <a:t>– кратное  изменение  числа  хромосом (3</a:t>
            </a:r>
            <a:r>
              <a:rPr lang="en-US" sz="2800" b="1" dirty="0">
                <a:latin typeface="+mn-lt"/>
                <a:cs typeface="+mn-cs"/>
              </a:rPr>
              <a:t>n, 4n,5n, 6n</a:t>
            </a:r>
            <a:r>
              <a:rPr lang="ru-RU" sz="2800" b="1" dirty="0">
                <a:latin typeface="+mn-lt"/>
                <a:cs typeface="+mn-cs"/>
              </a:rPr>
              <a:t>  и  т. д.  до  10 –12раз).  Много  </a:t>
            </a:r>
            <a:r>
              <a:rPr lang="ru-RU" sz="2800" b="1" dirty="0" err="1">
                <a:latin typeface="+mn-lt"/>
                <a:cs typeface="+mn-cs"/>
              </a:rPr>
              <a:t>полиплоидов</a:t>
            </a:r>
            <a:r>
              <a:rPr lang="ru-RU" sz="2800" b="1" dirty="0">
                <a:latin typeface="+mn-lt"/>
                <a:cs typeface="+mn-cs"/>
              </a:rPr>
              <a:t>  среди  растений,  они  часто  характеризуются  более  мощным  ростом, крупными  размерами,  выносливостью.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  <p:pic>
        <p:nvPicPr>
          <p:cNvPr id="13314" name="Picture 3" descr="F:\Открытый урок Мутационная  изменчивость\CA4T63SX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2042" t="1921" r="4082"/>
          <a:stretch>
            <a:fillRect/>
          </a:stretch>
        </p:blipFill>
        <p:spPr bwMode="auto">
          <a:xfrm>
            <a:off x="2500313" y="4143375"/>
            <a:ext cx="32861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00063"/>
            <a:ext cx="8358187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2. Анеуплоидия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– </a:t>
            </a:r>
            <a:r>
              <a:rPr lang="ru-RU" sz="2800" b="1" dirty="0">
                <a:latin typeface="+mn-lt"/>
                <a:cs typeface="+mn-cs"/>
              </a:rPr>
              <a:t>некратное  изменение  числа  хромосом (</a:t>
            </a:r>
            <a:r>
              <a:rPr lang="en-US" sz="2800" b="1" dirty="0">
                <a:latin typeface="+mn-lt"/>
                <a:cs typeface="+mn-cs"/>
              </a:rPr>
              <a:t>2n +1;  2n-1;  2n+2;  2n-2;  2n+3</a:t>
            </a:r>
            <a:r>
              <a:rPr lang="ru-RU" sz="2800" b="1" dirty="0">
                <a:latin typeface="+mn-lt"/>
                <a:cs typeface="+mn-cs"/>
              </a:rPr>
              <a:t>  и  т.д.)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Пример:  синдром  Дауна.</a:t>
            </a:r>
            <a:r>
              <a:rPr lang="en-US" sz="2800" b="1" dirty="0">
                <a:latin typeface="+mn-lt"/>
                <a:cs typeface="+mn-cs"/>
              </a:rPr>
              <a:t> </a:t>
            </a: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Синдром Дауна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1784350"/>
            <a:ext cx="8786812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  <a:hlinkClick r:id="rId2" tooltip="Кариотип"/>
              </a:rPr>
              <a:t>Кариотип</a:t>
            </a:r>
            <a:r>
              <a:rPr lang="ru-RU" sz="2000" b="1" smtClean="0">
                <a:latin typeface="Corbel" pitchFamily="34" charset="0"/>
              </a:rPr>
              <a:t> представлен 47 </a:t>
            </a:r>
            <a:r>
              <a:rPr lang="ru-RU" sz="2000" b="1" smtClean="0">
                <a:latin typeface="Corbel" pitchFamily="34" charset="0"/>
                <a:hlinkClick r:id="rId3" tooltip="Хромосома"/>
              </a:rPr>
              <a:t>хромосомами</a:t>
            </a:r>
            <a:r>
              <a:rPr lang="ru-RU" sz="2000" b="1" smtClean="0">
                <a:latin typeface="Corbel" pitchFamily="34" charset="0"/>
              </a:rPr>
              <a:t>  вместо  нормальных 46,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поскольку  хромосомы 21-й пары  вместо нормальных  двух,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представлены тремя копиями. Существует еще две формы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данного синдрома: транслокация хромосомы 21 на другие хромосомы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 (чаще на 15, реже на 14, ещё реже на 21, 22 и Y-хромосому) — 4 %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 случаев, и мозаичный вариант синдрома — 1 %. На каждые 750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здоровых   детей  рождается  1  больной  ребенок.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Болезнь проявляется в резком слабоумии, скошенном разрезе глаз,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уродливом телосложении, пороках  развития внутренних  органов.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При укорочении одной хромосомы 21-ой пары может развиться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тяжёлое заболевание крови – белокровие (злокачественный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orbel" pitchFamily="34" charset="0"/>
              </a:rPr>
              <a:t>мислолейкоз).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98975" y="620713"/>
            <a:ext cx="4645025" cy="5737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Болезнь, обусловленная аномалией хромосомного набора (изменением числа или структуры аутосом), основными проявлениями которой являются умственная отсталость, своеобразный внешний облик больного и врожденные пороки развития. Одна из наиболее распространенных хромосомных болезней, встречается в среднем с частотой 1 на 700 новорожденных. </a:t>
            </a:r>
          </a:p>
        </p:txBody>
      </p:sp>
      <p:pic>
        <p:nvPicPr>
          <p:cNvPr id="16386" name="Picture 3" descr="nedug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35877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36004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Болезнь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Дауна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525</TotalTime>
  <Words>1307</Words>
  <Application>Microsoft Office PowerPoint</Application>
  <PresentationFormat>Экран (4:3)</PresentationFormat>
  <Paragraphs>184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Презентация на тему : «Наследственная изменчивость. Мутации.» </vt:lpstr>
      <vt:lpstr>Наследственная  изменчивость. Мутации. </vt:lpstr>
      <vt:lpstr>Слайд 3</vt:lpstr>
      <vt:lpstr>Слайд 4</vt:lpstr>
      <vt:lpstr>Слайд 5</vt:lpstr>
      <vt:lpstr>Слайд 6</vt:lpstr>
      <vt:lpstr>Слайд 7</vt:lpstr>
      <vt:lpstr>Синдром Дауна</vt:lpstr>
      <vt:lpstr>Слайд 9</vt:lpstr>
      <vt:lpstr>Синдром Дауна</vt:lpstr>
      <vt:lpstr>Синдром Клайнфельтера</vt:lpstr>
      <vt:lpstr>Слайд 12</vt:lpstr>
      <vt:lpstr>Синдром Шерешевского–Тернера</vt:lpstr>
      <vt:lpstr>Слайд 14</vt:lpstr>
      <vt:lpstr>Слайд 15</vt:lpstr>
      <vt:lpstr>Слайд 16</vt:lpstr>
      <vt:lpstr>Слайд 17</vt:lpstr>
      <vt:lpstr>Гемофилия  </vt:lpstr>
      <vt:lpstr>Дальтонизм</vt:lpstr>
      <vt:lpstr>Альбинизм</vt:lpstr>
      <vt:lpstr> Альбинизм</vt:lpstr>
      <vt:lpstr> </vt:lpstr>
      <vt:lpstr>Откуда берется мутаген?</vt:lpstr>
      <vt:lpstr> </vt:lpstr>
      <vt:lpstr> </vt:lpstr>
      <vt:lpstr>Расщелины губы и неба</vt:lpstr>
      <vt:lpstr>Слайд 27</vt:lpstr>
      <vt:lpstr>Дети наркоманов. Копия, воск.</vt:lpstr>
      <vt:lpstr>Сиамские близнецы, у родителей-наркоманов. Натура, заспиртованные.</vt:lpstr>
      <vt:lpstr>Дети у родителей больных наследственными заболеваниями. Копия, воск.</vt:lpstr>
      <vt:lpstr>Ребенок, родившийся в результате  инцеста(кровосмешения родственников).  Натура, заспиртован.</vt:lpstr>
      <vt:lpstr>Ребенок, родившийся  в семье чернобыльцев. Натура, мумия.</vt:lpstr>
      <vt:lpstr>Человек-циклоп, и женщина-слон.  Жили в 19 веке. Копия, воск.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Наследственная  изменчивость.</dc:title>
  <dc:creator>user</dc:creator>
  <cp:lastModifiedBy>Альфия</cp:lastModifiedBy>
  <cp:revision>36</cp:revision>
  <dcterms:created xsi:type="dcterms:W3CDTF">2009-01-02T14:51:10Z</dcterms:created>
  <dcterms:modified xsi:type="dcterms:W3CDTF">2014-02-10T13:01:48Z</dcterms:modified>
</cp:coreProperties>
</file>