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9" r:id="rId3"/>
    <p:sldId id="261" r:id="rId4"/>
    <p:sldId id="262" r:id="rId5"/>
    <p:sldId id="263" r:id="rId6"/>
    <p:sldId id="264" r:id="rId7"/>
    <p:sldId id="260" r:id="rId8"/>
    <p:sldId id="265" r:id="rId9"/>
    <p:sldId id="266" r:id="rId10"/>
    <p:sldId id="269" r:id="rId11"/>
    <p:sldId id="273" r:id="rId12"/>
    <p:sldId id="274" r:id="rId13"/>
    <p:sldId id="276" r:id="rId14"/>
    <p:sldId id="270" r:id="rId15"/>
    <p:sldId id="271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6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EBFEF-F26B-403A-8ED4-4E9E2E86F4DB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3C21D-BAE8-42C0-BFF0-4B512994B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2761B2-027C-4DA0-AB70-111374E1E32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60.jpeg"/><Relationship Id="rId7" Type="http://schemas.openxmlformats.org/officeDocument/2006/relationships/image" Target="../media/image39.png"/><Relationship Id="rId12" Type="http://schemas.openxmlformats.org/officeDocument/2006/relationships/image" Target="../media/image68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7.jpeg"/><Relationship Id="rId5" Type="http://schemas.openxmlformats.org/officeDocument/2006/relationships/image" Target="../media/image62.png"/><Relationship Id="rId10" Type="http://schemas.openxmlformats.org/officeDocument/2006/relationships/image" Target="../media/image66.jpeg"/><Relationship Id="rId4" Type="http://schemas.openxmlformats.org/officeDocument/2006/relationships/image" Target="../media/image61.jpeg"/><Relationship Id="rId9" Type="http://schemas.openxmlformats.org/officeDocument/2006/relationships/image" Target="../media/image6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http://www.calend.ru/img/content/i0/40.gif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214291"/>
            <a:ext cx="5743588" cy="292895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071679"/>
            <a:ext cx="7112023" cy="257017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u="sng" dirty="0" smtClean="0">
                <a:solidFill>
                  <a:schemeClr val="tx1"/>
                </a:solidFill>
              </a:rPr>
              <a:t>Развитие  системы </a:t>
            </a:r>
            <a:endParaRPr lang="ru-RU" i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u="sng" dirty="0" smtClean="0">
                <a:solidFill>
                  <a:schemeClr val="tx1"/>
                </a:solidFill>
              </a:rPr>
              <a:t>патриотического воспитания</a:t>
            </a:r>
            <a:endParaRPr lang="ru-RU" i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u="sng" dirty="0" err="1" smtClean="0"/>
              <a:t>КочетковаС.В</a:t>
            </a:r>
            <a:r>
              <a:rPr lang="ru-RU" b="1" u="sng" dirty="0" smtClean="0"/>
              <a:t>.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ИГРА «Зарница»</a:t>
            </a:r>
            <a:endParaRPr lang="ru-RU" dirty="0"/>
          </a:p>
        </p:txBody>
      </p:sp>
      <p:pic>
        <p:nvPicPr>
          <p:cNvPr id="4100" name="Picture 4" descr="D:\Мои документы\мои документы\фото классов 8-9 год\зарница 5-11кл\100_03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314700" y="3461544"/>
            <a:ext cx="1524000" cy="1143000"/>
          </a:xfrm>
          <a:prstGeom prst="rect">
            <a:avLst/>
          </a:prstGeom>
          <a:noFill/>
        </p:spPr>
      </p:pic>
      <p:pic>
        <p:nvPicPr>
          <p:cNvPr id="12293" name="Picture 4" descr="C:\Documents and Settings\KochetkovaS\Рабочий стол\Новая папка (2)\100_05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142984"/>
            <a:ext cx="2633663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 descr="C:\Documents and Settings\KochetkovaS\Рабочий стол\Новая папка (2)\100_058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0826" y="4857760"/>
            <a:ext cx="2157412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D:\Мои документы\мои документы\фото классов 8-9 год\зарница 5-11кл\100_01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286124"/>
            <a:ext cx="2143140" cy="1607355"/>
          </a:xfrm>
          <a:prstGeom prst="rect">
            <a:avLst/>
          </a:prstGeom>
          <a:noFill/>
        </p:spPr>
      </p:pic>
      <p:pic>
        <p:nvPicPr>
          <p:cNvPr id="4099" name="Picture 3" descr="D:\Мои документы\мои документы\фото классов 8-9 год\зарница 5-11кл\100_01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19" y="214290"/>
            <a:ext cx="1809763" cy="1357322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6500826" y="2357430"/>
            <a:ext cx="2126260" cy="2066932"/>
          </a:xfrm>
          <a:prstGeom prst="rect">
            <a:avLst/>
          </a:prstGeom>
        </p:spPr>
      </p:pic>
      <p:pic>
        <p:nvPicPr>
          <p:cNvPr id="14" name="Picture 6" descr="IMG_139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642910" y="4929198"/>
            <a:ext cx="2614612" cy="1793875"/>
          </a:xfrm>
          <a:prstGeom prst="rect">
            <a:avLst/>
          </a:prstGeom>
          <a:noFill/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14810" y="1285860"/>
            <a:ext cx="22320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100D165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000496" y="5143512"/>
            <a:ext cx="20875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765175"/>
            <a:ext cx="3497262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403350" y="0"/>
            <a:ext cx="6310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000000"/>
                </a:solidFill>
              </a:rPr>
              <a:t>Участие в акциях памяти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3573463"/>
            <a:ext cx="381635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DSC0134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7900" y="765175"/>
            <a:ext cx="378142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DSC0135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3573463"/>
            <a:ext cx="4319588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6778625" cy="865188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kern="1200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Конкурс </a:t>
            </a:r>
            <a:r>
              <a:rPr lang="ru-RU" sz="4000" b="1" kern="1200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военной </a:t>
            </a:r>
            <a:r>
              <a:rPr lang="ru-RU" sz="4000" b="1" kern="1200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песни</a:t>
            </a:r>
            <a:endParaRPr lang="ru-RU" sz="4000" b="1" kern="1200" dirty="0">
              <a:ln w="6350">
                <a:noFill/>
              </a:ln>
              <a:solidFill>
                <a:srgbClr val="0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483" name="Picture 4" descr="P21800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484313"/>
            <a:ext cx="38512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P220003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3860800"/>
            <a:ext cx="4354513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D:\Мои документы\мои документы\фото классов 8-9 год\фото 2010-11\патриот песня\100_07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285728"/>
            <a:ext cx="1881190" cy="1410893"/>
          </a:xfrm>
          <a:prstGeom prst="rect">
            <a:avLst/>
          </a:prstGeom>
          <a:noFill/>
        </p:spPr>
      </p:pic>
      <p:pic>
        <p:nvPicPr>
          <p:cNvPr id="5123" name="Picture 3" descr="D:\Мои документы\мои документы\фото классов 8-9 год\фото 2010-11\патриот песня\100_07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2214554"/>
            <a:ext cx="2000264" cy="1500198"/>
          </a:xfrm>
          <a:prstGeom prst="rect">
            <a:avLst/>
          </a:prstGeom>
          <a:noFill/>
        </p:spPr>
      </p:pic>
      <p:pic>
        <p:nvPicPr>
          <p:cNvPr id="5124" name="Picture 4" descr="D:\Мои документы\мои документы\фото классов 8-9 год\фото 2010-11\патриот песня\100_076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3571876"/>
            <a:ext cx="2000264" cy="1500198"/>
          </a:xfrm>
          <a:prstGeom prst="rect">
            <a:avLst/>
          </a:prstGeom>
          <a:noFill/>
        </p:spPr>
      </p:pic>
      <p:pic>
        <p:nvPicPr>
          <p:cNvPr id="5125" name="Picture 5" descr="D:\Мои документы\мои документы\фото классов 8-9 год\фото 2010-11\патриот песня\100_082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5000635"/>
            <a:ext cx="2143140" cy="1607355"/>
          </a:xfrm>
          <a:prstGeom prst="rect">
            <a:avLst/>
          </a:prstGeom>
          <a:noFill/>
        </p:spPr>
      </p:pic>
      <p:pic>
        <p:nvPicPr>
          <p:cNvPr id="5126" name="Picture 6" descr="D:\Мои документы\мои документы\фото классов 8-9 год\фото 2010-11\патриот песня\100_082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15129" y="2000240"/>
            <a:ext cx="1809763" cy="13573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ICT055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71546"/>
            <a:ext cx="3000366" cy="232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PICT056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4588" y="333375"/>
            <a:ext cx="3973512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PICT056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50" y="3609975"/>
            <a:ext cx="3449638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 descr="C:\Users\Maria_2\Desktop\Новая папка\Zvezda_IMG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" y="4572000"/>
            <a:ext cx="1785938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3" descr="C:\Users\Maria_2\Desktop\Новая папка\m_0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750" y="4357688"/>
            <a:ext cx="12239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00166" y="0"/>
            <a:ext cx="2928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УРОКИ МУЖЕСТВА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ОУ создаются военно-спортивные отряды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-10 лет отряду «МИРОТВОРЕЦ»в ОУ №168</a:t>
            </a:r>
          </a:p>
          <a:p>
            <a:pPr>
              <a:buNone/>
            </a:pPr>
            <a:r>
              <a:rPr lang="ru-RU" dirty="0" smtClean="0"/>
              <a:t>Работают по </a:t>
            </a:r>
            <a:r>
              <a:rPr lang="ru-RU" b="1" dirty="0" smtClean="0"/>
              <a:t>Программа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err="1" smtClean="0"/>
              <a:t>гражданско</a:t>
            </a:r>
            <a:r>
              <a:rPr lang="ru-RU" b="1" dirty="0" smtClean="0"/>
              <a:t> – патриотического воспитания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«Мы – Патриоты»</a:t>
            </a:r>
          </a:p>
          <a:p>
            <a:pPr>
              <a:buNone/>
            </a:pPr>
            <a:r>
              <a:rPr lang="ru-RU" b="1" dirty="0" smtClean="0"/>
              <a:t>(продолжение «Программы патриотического воспитания  «Миротворец» как условие </a:t>
            </a:r>
            <a:r>
              <a:rPr lang="ru-RU" b="1" dirty="0" err="1" smtClean="0"/>
              <a:t>самоактулизации</a:t>
            </a:r>
            <a:r>
              <a:rPr lang="ru-RU" b="1" dirty="0" smtClean="0"/>
              <a:t> личности подростка» срок действия 2002-2009г)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Отряд «Пограничник»в лицее №12</a:t>
            </a:r>
          </a:p>
          <a:p>
            <a:pPr>
              <a:buNone/>
            </a:pPr>
            <a:r>
              <a:rPr lang="ru-RU" dirty="0" smtClean="0"/>
              <a:t>Работают по </a:t>
            </a:r>
            <a:r>
              <a:rPr lang="ru-RU" b="1" dirty="0" smtClean="0"/>
              <a:t>Программе оборонно-спортивной работы  с учащимися кадетского класса </a:t>
            </a:r>
            <a:endParaRPr lang="ru-RU" dirty="0"/>
          </a:p>
        </p:txBody>
      </p:sp>
      <p:pic>
        <p:nvPicPr>
          <p:cNvPr id="4" name="Picture 3" descr="D:\Чёрный тюльпан\S73F40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58082" y="4071942"/>
            <a:ext cx="1326059" cy="235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KochetkovaS\Рабочий стол\дом учителя\100_03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572264" y="1000108"/>
            <a:ext cx="2285997" cy="1714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 sz="quarter" idx="4294967295"/>
          </p:nvPr>
        </p:nvSpPr>
        <p:spPr>
          <a:xfrm>
            <a:off x="1933575" y="188913"/>
            <a:ext cx="7210425" cy="1168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На базе ОУ№168 создан отряд «Миротворец»-руководитель </a:t>
            </a:r>
            <a:r>
              <a:rPr lang="ru-RU" sz="2400" i="1" dirty="0" smtClean="0">
                <a:solidFill>
                  <a:srgbClr val="000000"/>
                </a:solidFill>
              </a:rPr>
              <a:t>Кочеткова Светлана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i="1" dirty="0" smtClean="0">
                <a:solidFill>
                  <a:srgbClr val="000000"/>
                </a:solidFill>
              </a:rPr>
              <a:t>Вячеславовна</a:t>
            </a:r>
            <a:r>
              <a:rPr lang="ru-RU" sz="2400" dirty="0" smtClean="0">
                <a:solidFill>
                  <a:srgbClr val="000000"/>
                </a:solidFill>
              </a:rPr>
              <a:t>-</a:t>
            </a:r>
            <a:br>
              <a:rPr lang="ru-RU" sz="2400" dirty="0" smtClean="0">
                <a:solidFill>
                  <a:srgbClr val="000000"/>
                </a:solidFill>
              </a:rPr>
            </a:br>
            <a:r>
              <a:rPr lang="ru-RU" sz="2400" dirty="0" smtClean="0">
                <a:solidFill>
                  <a:srgbClr val="000000"/>
                </a:solidFill>
              </a:rPr>
              <a:t>учитель ОБЖ.</a:t>
            </a:r>
          </a:p>
        </p:txBody>
      </p:sp>
      <p:pic>
        <p:nvPicPr>
          <p:cNvPr id="7171" name="Picture 3" descr="Untitled-Scanned-0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500188"/>
            <a:ext cx="2247900" cy="1295400"/>
          </a:xfrm>
          <a:noFill/>
        </p:spPr>
      </p:pic>
      <p:pic>
        <p:nvPicPr>
          <p:cNvPr id="7172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721600" y="1341438"/>
            <a:ext cx="1422400" cy="1981200"/>
          </a:xfrm>
          <a:noFill/>
        </p:spPr>
      </p:pic>
      <p:pic>
        <p:nvPicPr>
          <p:cNvPr id="7173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0" y="3000375"/>
            <a:ext cx="2181225" cy="1449388"/>
          </a:xfrm>
          <a:noFill/>
        </p:spPr>
      </p:pic>
      <p:pic>
        <p:nvPicPr>
          <p:cNvPr id="7174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428860" y="1500174"/>
            <a:ext cx="2087563" cy="1241425"/>
          </a:xfrm>
          <a:noFill/>
        </p:spPr>
      </p:pic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3132138" y="2133600"/>
            <a:ext cx="287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5076825" y="1916113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708400" y="3789363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latin typeface="Times New Roman" pitchFamily="18" charset="0"/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90800" y="2971800"/>
            <a:ext cx="22320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43504" y="1500174"/>
            <a:ext cx="22320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219700" y="3500438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latin typeface="Times New Roman" pitchFamily="18" charset="0"/>
            </a:endParaRPr>
          </a:p>
        </p:txBody>
      </p:sp>
      <p:pic>
        <p:nvPicPr>
          <p:cNvPr id="7181" name="Picture 13" descr="Untitled-Scanned-1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148263" y="3357563"/>
            <a:ext cx="223202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468313" y="4652963"/>
            <a:ext cx="2087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latin typeface="Times New Roman" pitchFamily="18" charset="0"/>
            </a:endParaRPr>
          </a:p>
        </p:txBody>
      </p:sp>
      <p:pic>
        <p:nvPicPr>
          <p:cNvPr id="7183" name="Picture 15" descr="Scan1006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0825" y="4581525"/>
            <a:ext cx="197961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2700338" y="5013325"/>
            <a:ext cx="230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latin typeface="Times New Roman" pitchFamily="18" charset="0"/>
            </a:endParaRPr>
          </a:p>
        </p:txBody>
      </p:sp>
      <p:pic>
        <p:nvPicPr>
          <p:cNvPr id="7185" name="Picture 17" descr="IMG_139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514600" y="4724400"/>
            <a:ext cx="23050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7667625" y="3573463"/>
            <a:ext cx="122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5148263" y="4941888"/>
            <a:ext cx="216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latin typeface="Times New Roman" pitchFamily="18" charset="0"/>
            </a:endParaRPr>
          </a:p>
        </p:txBody>
      </p:sp>
      <p:pic>
        <p:nvPicPr>
          <p:cNvPr id="7188" name="Picture 20" descr="Scan10027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076825" y="4868863"/>
            <a:ext cx="23749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7667625" y="3716338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latin typeface="Times New Roman" pitchFamily="18" charset="0"/>
            </a:endParaRPr>
          </a:p>
        </p:txBody>
      </p:sp>
      <p:pic>
        <p:nvPicPr>
          <p:cNvPr id="7190" name="Picture 22" descr="Scan10057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631113" y="3429000"/>
            <a:ext cx="13335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>
          <a:xfrm>
            <a:off x="1130300" y="0"/>
            <a:ext cx="8013700" cy="765175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Третье</a:t>
            </a:r>
            <a:r>
              <a:rPr lang="ru-RU" sz="41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100" b="1" kern="1200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поколение отряда</a:t>
            </a:r>
            <a:endParaRPr lang="ru-RU" sz="4100" b="1" kern="1200" dirty="0">
              <a:ln w="6350">
                <a:noFill/>
              </a:ln>
              <a:solidFill>
                <a:srgbClr val="0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435" name="Picture 4" descr="DSC0169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4076700"/>
            <a:ext cx="3078163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100_027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3500438"/>
            <a:ext cx="3843337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100_077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00496" y="928670"/>
            <a:ext cx="3897312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100_037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357166"/>
            <a:ext cx="184785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u="sng" dirty="0" smtClean="0"/>
              <a:t>Цель </a:t>
            </a:r>
            <a:r>
              <a:rPr lang="ru-RU" dirty="0" smtClean="0"/>
              <a:t>:</a:t>
            </a:r>
          </a:p>
          <a:p>
            <a:pPr>
              <a:buFont typeface="Wingdings 2" pitchFamily="18" charset="2"/>
              <a:buNone/>
            </a:pPr>
            <a:r>
              <a:rPr lang="ru-RU" dirty="0" smtClean="0"/>
              <a:t> развитие системы патриотического воспитания учащихся на основе комплекса внеклассных мероприятий. </a:t>
            </a:r>
          </a:p>
          <a:p>
            <a:endParaRPr lang="ru-RU" dirty="0" smtClean="0"/>
          </a:p>
        </p:txBody>
      </p:sp>
      <p:pic>
        <p:nvPicPr>
          <p:cNvPr id="7172" name="Picture 4" descr="3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4"/>
            <a:ext cx="1857357" cy="116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 descr="D:\Мои документы\мои документы\фото классов 8-9 год\сборы алеша\100_0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929063"/>
            <a:ext cx="2690812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5" y="3714750"/>
            <a:ext cx="3548063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Задачами   в развитии патриотической  системы  являются: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7145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разработать систему мероприятий, направленных на формирование у обучающихся чувства патриотизма в широком понимании  этого слова;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сформировать ответственность, дисциплинированность и толерантность  в межличностных отношениях;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создать условия  для изучения традиций военной истории нашей страны, примеров мужества и героизма защитников Отечества, проявленных нашими воинами в ходе исторических военных событий;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определить формы и методы по развитию патриотического  воспитания школьников;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создать условия для воспитания личности, способной себя максимально реализовать, ответственной за свои поступки и решения умеющей жить в демократическом обществе.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1"/>
            <a:ext cx="8170892" cy="9080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Взаимодействие ОУ 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с другими организациями в рамках патриотического воспитания.</a:t>
            </a:r>
            <a:endParaRPr lang="ru-RU" sz="2000" dirty="0"/>
          </a:p>
        </p:txBody>
      </p:sp>
      <p:sp>
        <p:nvSpPr>
          <p:cNvPr id="16387" name="Rectangle 9"/>
          <p:cNvSpPr>
            <a:spLocks noChangeArrowheads="1"/>
          </p:cNvSpPr>
          <p:nvPr/>
        </p:nvSpPr>
        <p:spPr bwMode="auto">
          <a:xfrm>
            <a:off x="3214678" y="2928934"/>
            <a:ext cx="230346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 smtClean="0"/>
              <a:t>ОУ</a:t>
            </a:r>
            <a:endParaRPr lang="ru-RU" sz="1600" dirty="0"/>
          </a:p>
        </p:txBody>
      </p:sp>
      <p:sp>
        <p:nvSpPr>
          <p:cNvPr id="16390" name="Oval 16"/>
          <p:cNvSpPr>
            <a:spLocks noChangeArrowheads="1"/>
          </p:cNvSpPr>
          <p:nvPr/>
        </p:nvSpPr>
        <p:spPr bwMode="auto">
          <a:xfrm>
            <a:off x="1785918" y="1142984"/>
            <a:ext cx="1766917" cy="101440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400" dirty="0" smtClean="0"/>
              <a:t>ЕВАКУ</a:t>
            </a:r>
            <a:endParaRPr lang="ru-RU" sz="1400" dirty="0"/>
          </a:p>
        </p:txBody>
      </p:sp>
      <p:sp>
        <p:nvSpPr>
          <p:cNvPr id="16392" name="Oval 18"/>
          <p:cNvSpPr>
            <a:spLocks noChangeArrowheads="1"/>
          </p:cNvSpPr>
          <p:nvPr/>
        </p:nvSpPr>
        <p:spPr bwMode="auto">
          <a:xfrm>
            <a:off x="714348" y="4000504"/>
            <a:ext cx="24479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400" dirty="0" smtClean="0"/>
              <a:t>Военкомат</a:t>
            </a:r>
            <a:endParaRPr lang="ru-RU" sz="1400" dirty="0"/>
          </a:p>
        </p:txBody>
      </p:sp>
      <p:sp>
        <p:nvSpPr>
          <p:cNvPr id="16393" name="Oval 19"/>
          <p:cNvSpPr>
            <a:spLocks noChangeArrowheads="1"/>
          </p:cNvSpPr>
          <p:nvPr/>
        </p:nvSpPr>
        <p:spPr bwMode="auto">
          <a:xfrm>
            <a:off x="4429124" y="1142984"/>
            <a:ext cx="4214842" cy="1785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200" dirty="0" smtClean="0"/>
              <a:t>ГОУВПО </a:t>
            </a:r>
          </a:p>
          <a:p>
            <a:r>
              <a:rPr lang="ru-RU" sz="1200" dirty="0" smtClean="0"/>
              <a:t>«Уральский государственный технический</a:t>
            </a:r>
          </a:p>
          <a:p>
            <a:r>
              <a:rPr lang="ru-RU" sz="1200" dirty="0" smtClean="0"/>
              <a:t>университет – УПИ им. первого Президента России </a:t>
            </a:r>
          </a:p>
          <a:p>
            <a:r>
              <a:rPr lang="ru-RU" sz="1200" dirty="0" smtClean="0"/>
              <a:t>Б.Н.Ельцина </a:t>
            </a:r>
          </a:p>
          <a:p>
            <a:r>
              <a:rPr lang="ru-RU" sz="1200" dirty="0" smtClean="0"/>
              <a:t>институт Военно-технического </a:t>
            </a:r>
          </a:p>
          <a:p>
            <a:r>
              <a:rPr lang="ru-RU" sz="1200" dirty="0" smtClean="0"/>
              <a:t>образования</a:t>
            </a:r>
          </a:p>
          <a:p>
            <a:r>
              <a:rPr lang="ru-RU" sz="1200" dirty="0" smtClean="0"/>
              <a:t> и безопасности</a:t>
            </a:r>
            <a:endParaRPr lang="ru-RU" sz="1200" dirty="0"/>
          </a:p>
        </p:txBody>
      </p:sp>
      <p:sp>
        <p:nvSpPr>
          <p:cNvPr id="16394" name="Line 35"/>
          <p:cNvSpPr>
            <a:spLocks noChangeShapeType="1"/>
          </p:cNvSpPr>
          <p:nvPr/>
        </p:nvSpPr>
        <p:spPr bwMode="auto">
          <a:xfrm>
            <a:off x="7380288" y="35004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6" name="Rectangle 37"/>
          <p:cNvSpPr>
            <a:spLocks noChangeArrowheads="1"/>
          </p:cNvSpPr>
          <p:nvPr/>
        </p:nvSpPr>
        <p:spPr bwMode="auto">
          <a:xfrm>
            <a:off x="6659562" y="3284538"/>
            <a:ext cx="1484337" cy="649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dirty="0" smtClean="0"/>
              <a:t>Милиция</a:t>
            </a:r>
            <a:endParaRPr lang="ru-RU" sz="1400" dirty="0"/>
          </a:p>
        </p:txBody>
      </p:sp>
      <p:sp>
        <p:nvSpPr>
          <p:cNvPr id="16400" name="Line 46"/>
          <p:cNvSpPr>
            <a:spLocks noChangeShapeType="1"/>
          </p:cNvSpPr>
          <p:nvPr/>
        </p:nvSpPr>
        <p:spPr bwMode="auto">
          <a:xfrm flipH="1" flipV="1">
            <a:off x="2000232" y="2000240"/>
            <a:ext cx="1285884" cy="10715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01" name="Line 48"/>
          <p:cNvSpPr>
            <a:spLocks noChangeShapeType="1"/>
          </p:cNvSpPr>
          <p:nvPr/>
        </p:nvSpPr>
        <p:spPr bwMode="auto">
          <a:xfrm flipH="1">
            <a:off x="3132138" y="3429000"/>
            <a:ext cx="8636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02" name="Line 50"/>
          <p:cNvSpPr>
            <a:spLocks noChangeShapeType="1"/>
          </p:cNvSpPr>
          <p:nvPr/>
        </p:nvSpPr>
        <p:spPr bwMode="auto">
          <a:xfrm>
            <a:off x="5580063" y="17732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04" name="Line 58"/>
          <p:cNvSpPr>
            <a:spLocks noChangeShapeType="1"/>
          </p:cNvSpPr>
          <p:nvPr/>
        </p:nvSpPr>
        <p:spPr bwMode="auto">
          <a:xfrm>
            <a:off x="5580063" y="3213100"/>
            <a:ext cx="10795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05" name="Oval 59"/>
          <p:cNvSpPr>
            <a:spLocks noChangeArrowheads="1"/>
          </p:cNvSpPr>
          <p:nvPr/>
        </p:nvSpPr>
        <p:spPr bwMode="auto">
          <a:xfrm>
            <a:off x="357158" y="2643182"/>
            <a:ext cx="1800225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400" dirty="0" smtClean="0"/>
              <a:t>Музей истории </a:t>
            </a:r>
          </a:p>
          <a:p>
            <a:r>
              <a:rPr lang="ru-RU" sz="1400" dirty="0" smtClean="0"/>
              <a:t>г. Екатеринбурга</a:t>
            </a:r>
            <a:endParaRPr lang="ru-RU" sz="1400" dirty="0"/>
          </a:p>
        </p:txBody>
      </p:sp>
      <p:sp>
        <p:nvSpPr>
          <p:cNvPr id="16406" name="Line 60"/>
          <p:cNvSpPr>
            <a:spLocks noChangeShapeType="1"/>
          </p:cNvSpPr>
          <p:nvPr/>
        </p:nvSpPr>
        <p:spPr bwMode="auto">
          <a:xfrm flipH="1" flipV="1">
            <a:off x="2071670" y="3214687"/>
            <a:ext cx="1150938" cy="1428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07" name="Line 62"/>
          <p:cNvSpPr>
            <a:spLocks noChangeShapeType="1"/>
          </p:cNvSpPr>
          <p:nvPr/>
        </p:nvSpPr>
        <p:spPr bwMode="auto">
          <a:xfrm flipV="1">
            <a:off x="4286248" y="2143116"/>
            <a:ext cx="66678" cy="7905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12" name="Line 73"/>
          <p:cNvSpPr>
            <a:spLocks noChangeShapeType="1"/>
          </p:cNvSpPr>
          <p:nvPr/>
        </p:nvSpPr>
        <p:spPr bwMode="auto">
          <a:xfrm>
            <a:off x="4435468" y="3357562"/>
            <a:ext cx="1993920" cy="24288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13" name="Oval 74"/>
          <p:cNvSpPr>
            <a:spLocks noChangeArrowheads="1"/>
          </p:cNvSpPr>
          <p:nvPr/>
        </p:nvSpPr>
        <p:spPr bwMode="auto">
          <a:xfrm>
            <a:off x="4357686" y="5786454"/>
            <a:ext cx="2735262" cy="86518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dirty="0" smtClean="0"/>
              <a:t>Пожарная часть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88913"/>
            <a:ext cx="7772400" cy="7191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Формы работы с учащимися в рамках,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развития патриотической системы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9"/>
          <p:cNvSpPr>
            <a:spLocks noChangeArrowheads="1"/>
          </p:cNvSpPr>
          <p:nvPr/>
        </p:nvSpPr>
        <p:spPr bwMode="auto">
          <a:xfrm>
            <a:off x="3357554" y="2928934"/>
            <a:ext cx="216058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dirty="0" smtClean="0"/>
              <a:t>Формы работы</a:t>
            </a:r>
            <a:endParaRPr lang="ru-RU" sz="1600" dirty="0"/>
          </a:p>
        </p:txBody>
      </p:sp>
      <p:sp>
        <p:nvSpPr>
          <p:cNvPr id="16388" name="Rectangle 11"/>
          <p:cNvSpPr>
            <a:spLocks noChangeArrowheads="1"/>
          </p:cNvSpPr>
          <p:nvPr/>
        </p:nvSpPr>
        <p:spPr bwMode="auto">
          <a:xfrm>
            <a:off x="5857884" y="4643447"/>
            <a:ext cx="1295400" cy="71438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dirty="0" smtClean="0"/>
              <a:t>Гражданской</a:t>
            </a:r>
          </a:p>
          <a:p>
            <a:r>
              <a:rPr lang="ru-RU" sz="1400" dirty="0" smtClean="0"/>
              <a:t> защиты</a:t>
            </a:r>
            <a:endParaRPr lang="ru-RU" sz="1400" dirty="0"/>
          </a:p>
        </p:txBody>
      </p:sp>
      <p:sp>
        <p:nvSpPr>
          <p:cNvPr id="16389" name="Rectangle 12"/>
          <p:cNvSpPr>
            <a:spLocks noChangeArrowheads="1"/>
          </p:cNvSpPr>
          <p:nvPr/>
        </p:nvSpPr>
        <p:spPr bwMode="auto">
          <a:xfrm>
            <a:off x="7858148" y="3500438"/>
            <a:ext cx="1071540" cy="78581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dirty="0" smtClean="0"/>
              <a:t>Истории</a:t>
            </a:r>
            <a:endParaRPr lang="ru-RU" sz="1400" dirty="0"/>
          </a:p>
        </p:txBody>
      </p:sp>
      <p:sp>
        <p:nvSpPr>
          <p:cNvPr id="16390" name="Oval 16"/>
          <p:cNvSpPr>
            <a:spLocks noChangeArrowheads="1"/>
          </p:cNvSpPr>
          <p:nvPr/>
        </p:nvSpPr>
        <p:spPr bwMode="auto">
          <a:xfrm>
            <a:off x="684212" y="1571613"/>
            <a:ext cx="1601771" cy="8493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400" dirty="0" smtClean="0"/>
              <a:t>Спартакиады</a:t>
            </a:r>
            <a:endParaRPr lang="ru-RU" sz="1400" dirty="0"/>
          </a:p>
        </p:txBody>
      </p:sp>
      <p:sp>
        <p:nvSpPr>
          <p:cNvPr id="16391" name="Oval 17"/>
          <p:cNvSpPr>
            <a:spLocks noChangeArrowheads="1"/>
          </p:cNvSpPr>
          <p:nvPr/>
        </p:nvSpPr>
        <p:spPr bwMode="auto">
          <a:xfrm rot="224301">
            <a:off x="4448234" y="1060901"/>
            <a:ext cx="188595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600" dirty="0" smtClean="0"/>
              <a:t>Классные часы</a:t>
            </a:r>
            <a:endParaRPr lang="ru-RU" sz="1600" dirty="0"/>
          </a:p>
        </p:txBody>
      </p:sp>
      <p:sp>
        <p:nvSpPr>
          <p:cNvPr id="16392" name="Oval 18"/>
          <p:cNvSpPr>
            <a:spLocks noChangeArrowheads="1"/>
          </p:cNvSpPr>
          <p:nvPr/>
        </p:nvSpPr>
        <p:spPr bwMode="auto">
          <a:xfrm>
            <a:off x="1331913" y="4221163"/>
            <a:ext cx="24479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400" dirty="0" smtClean="0"/>
              <a:t>Творческие конкурсы</a:t>
            </a:r>
            <a:endParaRPr lang="ru-RU" sz="1400" dirty="0"/>
          </a:p>
        </p:txBody>
      </p:sp>
      <p:sp>
        <p:nvSpPr>
          <p:cNvPr id="16393" name="Oval 19"/>
          <p:cNvSpPr>
            <a:spLocks noChangeArrowheads="1"/>
          </p:cNvSpPr>
          <p:nvPr/>
        </p:nvSpPr>
        <p:spPr bwMode="auto">
          <a:xfrm>
            <a:off x="2843213" y="1268413"/>
            <a:ext cx="1368425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600" dirty="0" smtClean="0"/>
              <a:t>Уроки </a:t>
            </a:r>
          </a:p>
          <a:p>
            <a:r>
              <a:rPr lang="ru-RU" sz="1600" dirty="0" smtClean="0"/>
              <a:t>мужества</a:t>
            </a:r>
            <a:endParaRPr lang="ru-RU" sz="1600" dirty="0"/>
          </a:p>
        </p:txBody>
      </p:sp>
      <p:sp>
        <p:nvSpPr>
          <p:cNvPr id="16394" name="Line 35"/>
          <p:cNvSpPr>
            <a:spLocks noChangeShapeType="1"/>
          </p:cNvSpPr>
          <p:nvPr/>
        </p:nvSpPr>
        <p:spPr bwMode="auto">
          <a:xfrm>
            <a:off x="7380288" y="35004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5" name="Rectangle 36"/>
          <p:cNvSpPr>
            <a:spLocks noChangeArrowheads="1"/>
          </p:cNvSpPr>
          <p:nvPr/>
        </p:nvSpPr>
        <p:spPr bwMode="auto">
          <a:xfrm>
            <a:off x="7358082" y="4437063"/>
            <a:ext cx="1174731" cy="99220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dirty="0" smtClean="0"/>
              <a:t>Творчества</a:t>
            </a:r>
            <a:endParaRPr lang="ru-RU" sz="1400" dirty="0"/>
          </a:p>
        </p:txBody>
      </p:sp>
      <p:sp>
        <p:nvSpPr>
          <p:cNvPr id="16397" name="Line 38"/>
          <p:cNvSpPr>
            <a:spLocks noChangeShapeType="1"/>
          </p:cNvSpPr>
          <p:nvPr/>
        </p:nvSpPr>
        <p:spPr bwMode="auto">
          <a:xfrm>
            <a:off x="7308850" y="3933825"/>
            <a:ext cx="358775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9" name="Line 40"/>
          <p:cNvSpPr>
            <a:spLocks noChangeShapeType="1"/>
          </p:cNvSpPr>
          <p:nvPr/>
        </p:nvSpPr>
        <p:spPr bwMode="auto">
          <a:xfrm>
            <a:off x="7429520" y="3714752"/>
            <a:ext cx="455593" cy="2905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00" name="Line 46"/>
          <p:cNvSpPr>
            <a:spLocks noChangeShapeType="1"/>
          </p:cNvSpPr>
          <p:nvPr/>
        </p:nvSpPr>
        <p:spPr bwMode="auto">
          <a:xfrm flipH="1" flipV="1">
            <a:off x="2268538" y="2060575"/>
            <a:ext cx="107950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01" name="Line 48"/>
          <p:cNvSpPr>
            <a:spLocks noChangeShapeType="1"/>
          </p:cNvSpPr>
          <p:nvPr/>
        </p:nvSpPr>
        <p:spPr bwMode="auto">
          <a:xfrm flipH="1">
            <a:off x="3132138" y="3357562"/>
            <a:ext cx="939796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02" name="Line 50"/>
          <p:cNvSpPr>
            <a:spLocks noChangeShapeType="1"/>
          </p:cNvSpPr>
          <p:nvPr/>
        </p:nvSpPr>
        <p:spPr bwMode="auto">
          <a:xfrm>
            <a:off x="5580063" y="17732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03" name="Oval 54"/>
          <p:cNvSpPr>
            <a:spLocks noChangeArrowheads="1"/>
          </p:cNvSpPr>
          <p:nvPr/>
        </p:nvSpPr>
        <p:spPr bwMode="auto">
          <a:xfrm>
            <a:off x="6588125" y="1341438"/>
            <a:ext cx="1728788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600" dirty="0" smtClean="0"/>
              <a:t>Кинозал </a:t>
            </a:r>
          </a:p>
          <a:p>
            <a:r>
              <a:rPr lang="ru-RU" sz="1600" dirty="0" smtClean="0"/>
              <a:t>Победы</a:t>
            </a:r>
            <a:endParaRPr lang="ru-RU" sz="1600" dirty="0"/>
          </a:p>
        </p:txBody>
      </p:sp>
      <p:sp>
        <p:nvSpPr>
          <p:cNvPr id="16404" name="Line 58"/>
          <p:cNvSpPr>
            <a:spLocks noChangeShapeType="1"/>
          </p:cNvSpPr>
          <p:nvPr/>
        </p:nvSpPr>
        <p:spPr bwMode="auto">
          <a:xfrm>
            <a:off x="5500694" y="3143248"/>
            <a:ext cx="10795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07" name="Line 62"/>
          <p:cNvSpPr>
            <a:spLocks noChangeShapeType="1"/>
          </p:cNvSpPr>
          <p:nvPr/>
        </p:nvSpPr>
        <p:spPr bwMode="auto">
          <a:xfrm flipH="1" flipV="1">
            <a:off x="3851275" y="2205038"/>
            <a:ext cx="43338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08" name="Rectangle 64"/>
          <p:cNvSpPr>
            <a:spLocks noChangeArrowheads="1"/>
          </p:cNvSpPr>
          <p:nvPr/>
        </p:nvSpPr>
        <p:spPr bwMode="auto">
          <a:xfrm>
            <a:off x="4643438" y="4714884"/>
            <a:ext cx="1081086" cy="57150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Защитники 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Отечества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410" name="Line 71"/>
          <p:cNvSpPr>
            <a:spLocks noChangeShapeType="1"/>
          </p:cNvSpPr>
          <p:nvPr/>
        </p:nvSpPr>
        <p:spPr bwMode="auto">
          <a:xfrm flipV="1">
            <a:off x="4932363" y="1773238"/>
            <a:ext cx="43180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11" name="Line 72"/>
          <p:cNvSpPr>
            <a:spLocks noChangeShapeType="1"/>
          </p:cNvSpPr>
          <p:nvPr/>
        </p:nvSpPr>
        <p:spPr bwMode="auto">
          <a:xfrm flipV="1">
            <a:off x="5143504" y="2357430"/>
            <a:ext cx="14398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12" name="Line 73"/>
          <p:cNvSpPr>
            <a:spLocks noChangeShapeType="1"/>
          </p:cNvSpPr>
          <p:nvPr/>
        </p:nvSpPr>
        <p:spPr bwMode="auto">
          <a:xfrm flipH="1">
            <a:off x="3492500" y="3357563"/>
            <a:ext cx="935038" cy="230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13" name="Oval 74"/>
          <p:cNvSpPr>
            <a:spLocks noChangeArrowheads="1"/>
          </p:cNvSpPr>
          <p:nvPr/>
        </p:nvSpPr>
        <p:spPr bwMode="auto">
          <a:xfrm>
            <a:off x="1500166" y="5500702"/>
            <a:ext cx="2241541" cy="7683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dirty="0" smtClean="0"/>
              <a:t>Экскурсии</a:t>
            </a:r>
            <a:endParaRPr lang="ru-RU" dirty="0"/>
          </a:p>
        </p:txBody>
      </p:sp>
      <p:sp>
        <p:nvSpPr>
          <p:cNvPr id="30" name="Line 58"/>
          <p:cNvSpPr>
            <a:spLocks noChangeShapeType="1"/>
          </p:cNvSpPr>
          <p:nvPr/>
        </p:nvSpPr>
        <p:spPr bwMode="auto">
          <a:xfrm>
            <a:off x="4714876" y="3357562"/>
            <a:ext cx="10795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" name="Line 38"/>
          <p:cNvSpPr>
            <a:spLocks noChangeShapeType="1"/>
          </p:cNvSpPr>
          <p:nvPr/>
        </p:nvSpPr>
        <p:spPr bwMode="auto">
          <a:xfrm>
            <a:off x="6215074" y="4143380"/>
            <a:ext cx="358775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 rot="10800000" flipV="1">
            <a:off x="4714876" y="4214818"/>
            <a:ext cx="571504" cy="46117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8" name="Line 73"/>
          <p:cNvSpPr>
            <a:spLocks noChangeShapeType="1"/>
          </p:cNvSpPr>
          <p:nvPr/>
        </p:nvSpPr>
        <p:spPr bwMode="auto">
          <a:xfrm flipH="1">
            <a:off x="4143372" y="3286124"/>
            <a:ext cx="428628" cy="27146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000496" y="5786454"/>
            <a:ext cx="185738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Концерты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6357950" y="3071810"/>
            <a:ext cx="1200152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Декады</a:t>
            </a:r>
          </a:p>
          <a:p>
            <a:pPr algn="ctr"/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5143504" y="3714752"/>
            <a:ext cx="127159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Месячники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День Победы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68313" y="476250"/>
            <a:ext cx="2514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068638" y="457200"/>
            <a:ext cx="6075362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200" cap="none" smtClean="0">
                <a:solidFill>
                  <a:schemeClr val="hlink"/>
                </a:solidFill>
                <a:effectLst/>
                <a:latin typeface="Arial" pitchFamily="34" charset="0"/>
              </a:rPr>
              <a:t>   классные часы,     посвященные героизму и мужеству солдат</a:t>
            </a:r>
          </a:p>
        </p:txBody>
      </p:sp>
      <p:pic>
        <p:nvPicPr>
          <p:cNvPr id="35844" name="Содержимое 4" descr="p39_p1000414.jpg"/>
          <p:cNvPicPr>
            <a:picLocks noGrp="1" noChangeAspect="1"/>
          </p:cNvPicPr>
          <p:nvPr>
            <p:ph type="body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0" y="2214563"/>
            <a:ext cx="2286000" cy="1882775"/>
          </a:xfrm>
          <a:noFill/>
        </p:spPr>
      </p:pic>
      <p:pic>
        <p:nvPicPr>
          <p:cNvPr id="35846" name="Picture 6" descr="P10004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91299" y="1557338"/>
            <a:ext cx="2157414" cy="2157414"/>
          </a:xfrm>
          <a:prstGeom prst="rect">
            <a:avLst/>
          </a:prstGeom>
          <a:noFill/>
        </p:spPr>
      </p:pic>
      <p:pic>
        <p:nvPicPr>
          <p:cNvPr id="35847" name="Picture 7" descr="DSC_19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34" y="4572008"/>
            <a:ext cx="1584325" cy="2089150"/>
          </a:xfrm>
          <a:prstGeom prst="rect">
            <a:avLst/>
          </a:prstGeom>
          <a:noFill/>
        </p:spPr>
      </p:pic>
      <p:pic>
        <p:nvPicPr>
          <p:cNvPr id="1026" name="Picture 2" descr="D:\Мои документы\мои документы\фото классов 8-9 год\встреча с воином Афгана\DSC0212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1500174"/>
            <a:ext cx="1643070" cy="2190760"/>
          </a:xfrm>
          <a:prstGeom prst="rect">
            <a:avLst/>
          </a:prstGeom>
          <a:noFill/>
        </p:spPr>
      </p:pic>
      <p:pic>
        <p:nvPicPr>
          <p:cNvPr id="1027" name="Picture 3" descr="D:\Мои документы\мои документы\фото классов 8-9 год\встреча с воином Афгана\DSC0215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28860" y="2714620"/>
            <a:ext cx="2000264" cy="1500198"/>
          </a:xfrm>
          <a:prstGeom prst="rect">
            <a:avLst/>
          </a:prstGeom>
          <a:noFill/>
        </p:spPr>
      </p:pic>
      <p:pic>
        <p:nvPicPr>
          <p:cNvPr id="1028" name="Picture 4" descr="D:\Мои документы\мои документы\фото классов 8-9 год\ветераны =агитбрига витамин\100_001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4876" y="4071942"/>
            <a:ext cx="1857388" cy="1393041"/>
          </a:xfrm>
          <a:prstGeom prst="rect">
            <a:avLst/>
          </a:prstGeom>
          <a:noFill/>
        </p:spPr>
      </p:pic>
      <p:pic>
        <p:nvPicPr>
          <p:cNvPr id="1029" name="Picture 5" descr="D:\Мои документы\мои документы\фото классов 8-9 год\6а апрель одо. ветераны\IMG_345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43702" y="4786322"/>
            <a:ext cx="2286011" cy="1714508"/>
          </a:xfrm>
          <a:prstGeom prst="rect">
            <a:avLst/>
          </a:prstGeom>
          <a:noFill/>
        </p:spPr>
      </p:pic>
      <p:pic>
        <p:nvPicPr>
          <p:cNvPr id="1030" name="Picture 6" descr="D:\Мои документы\мои документы\фото классов 8-9 год\6а апрель одо. ветераны\IMG_3379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5400000">
            <a:off x="2666987" y="4762509"/>
            <a:ext cx="2095509" cy="1571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65416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Уроки по профориентации совместно с ГОУВПО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Уральский государственный технический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университет – УПИ им. первого Президента России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Б.Н.Ельцина институт Военно-технического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образования и безопасности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8" descr="SDC1708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714488"/>
            <a:ext cx="2880360" cy="2157153"/>
          </a:xfrm>
          <a:prstGeom prst="rect">
            <a:avLst/>
          </a:prstGeom>
          <a:noFill/>
        </p:spPr>
      </p:pic>
      <p:pic>
        <p:nvPicPr>
          <p:cNvPr id="2050" name="Picture 2" descr="D:\Мои документы\мои документы\фото классов 8-9 год\встреча с военным инстит упи  11класс 168 ОУ\100_05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60" y="3214686"/>
            <a:ext cx="3109117" cy="2332037"/>
          </a:xfrm>
          <a:prstGeom prst="rect">
            <a:avLst/>
          </a:prstGeom>
          <a:noFill/>
        </p:spPr>
      </p:pic>
      <p:pic>
        <p:nvPicPr>
          <p:cNvPr id="2051" name="Picture 3" descr="D:\Мои документы\мои документы\фото классов 8-9 год\встреча с военным инстит упи  11класс 168 ОУ\100_055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4357694"/>
            <a:ext cx="3275701" cy="2456985"/>
          </a:xfrm>
          <a:prstGeom prst="rect">
            <a:avLst/>
          </a:prstGeom>
          <a:noFill/>
        </p:spPr>
      </p:pic>
      <p:pic>
        <p:nvPicPr>
          <p:cNvPr id="2052" name="Picture 4" descr="D:\Мои документы\мои документы\фото классов 8-9 год\встреча с военным инстит упи  11класс 168 ОУ\100_056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43570" y="1643050"/>
            <a:ext cx="3013875" cy="2260599"/>
          </a:xfrm>
          <a:prstGeom prst="rect">
            <a:avLst/>
          </a:prstGeom>
          <a:noFill/>
        </p:spPr>
      </p:pic>
      <p:pic>
        <p:nvPicPr>
          <p:cNvPr id="2053" name="Picture 5" descr="D:\Мои документы\мои документы\фото классов 8-9 год\встреча с военным инстит упи  11класс 168 ОУ\100_054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4143380"/>
            <a:ext cx="187524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274638"/>
            <a:ext cx="8229600" cy="796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cap="none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 «Месячник Защитника Отечества»</a:t>
            </a:r>
          </a:p>
        </p:txBody>
      </p:sp>
      <p:pic>
        <p:nvPicPr>
          <p:cNvPr id="46086" name="Picture 4" descr="http://ekbschool143.edusite.ru/images/p39_dsc_03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857628"/>
            <a:ext cx="252095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8" descr="DSC_03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6" y="1071546"/>
            <a:ext cx="2089150" cy="1871663"/>
          </a:xfrm>
          <a:prstGeom prst="rect">
            <a:avLst/>
          </a:prstGeom>
          <a:noFill/>
        </p:spPr>
      </p:pic>
      <p:pic>
        <p:nvPicPr>
          <p:cNvPr id="46089" name="Picture 9" descr="DSC_027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3857628"/>
            <a:ext cx="2879725" cy="2085975"/>
          </a:xfrm>
          <a:prstGeom prst="rect">
            <a:avLst/>
          </a:prstGeom>
          <a:noFill/>
        </p:spPr>
      </p:pic>
      <p:pic>
        <p:nvPicPr>
          <p:cNvPr id="3074" name="Picture 2" descr="D:\Мои документы\мои документы\фото классов 8-9 год\23 февраля 2010\IMG_319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428736"/>
            <a:ext cx="2381266" cy="1785950"/>
          </a:xfrm>
          <a:prstGeom prst="rect">
            <a:avLst/>
          </a:prstGeom>
          <a:noFill/>
        </p:spPr>
      </p:pic>
      <p:pic>
        <p:nvPicPr>
          <p:cNvPr id="3075" name="Picture 3" descr="D:\Мои документы\мои документы\фото классов 8-9 год\23 февраля 2010\IMG_317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1357298"/>
            <a:ext cx="2309823" cy="1732368"/>
          </a:xfrm>
          <a:prstGeom prst="rect">
            <a:avLst/>
          </a:prstGeom>
          <a:noFill/>
        </p:spPr>
      </p:pic>
      <p:pic>
        <p:nvPicPr>
          <p:cNvPr id="3076" name="Picture 4" descr="D:\Мои документы\мои документы\фото классов 8-9 год\23 февраля 2010\IMG_319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2571744"/>
            <a:ext cx="2190765" cy="1643074"/>
          </a:xfrm>
          <a:prstGeom prst="rect">
            <a:avLst/>
          </a:prstGeom>
          <a:noFill/>
        </p:spPr>
      </p:pic>
      <p:pic>
        <p:nvPicPr>
          <p:cNvPr id="12" name="Picture 3" descr="1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2857488" y="4357694"/>
            <a:ext cx="2965877" cy="2130436"/>
          </a:xfrm>
          <a:prstGeom prst="rect">
            <a:avLst/>
          </a:prstGeom>
          <a:noFill/>
          <a:ln w="3175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274638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cap="none" dirty="0" smtClean="0">
                <a:solidFill>
                  <a:schemeClr val="hlink"/>
                </a:solidFill>
                <a:effectLst/>
                <a:latin typeface="Arial" pitchFamily="34" charset="0"/>
              </a:rPr>
              <a:t>Конкурс  сочинений</a:t>
            </a:r>
            <a:br>
              <a:rPr lang="ru-RU" sz="3200" cap="none" dirty="0" smtClean="0">
                <a:solidFill>
                  <a:schemeClr val="hlink"/>
                </a:solidFill>
                <a:effectLst/>
                <a:latin typeface="Arial" pitchFamily="34" charset="0"/>
              </a:rPr>
            </a:br>
            <a:r>
              <a:rPr lang="ru-RU" sz="3200" cap="none" dirty="0" smtClean="0">
                <a:solidFill>
                  <a:schemeClr val="hlink"/>
                </a:solidFill>
                <a:effectLst/>
                <a:latin typeface="Arial" pitchFamily="34" charset="0"/>
              </a:rPr>
              <a:t> «Письмо ветерану»</a:t>
            </a:r>
          </a:p>
        </p:txBody>
      </p:sp>
      <p:pic>
        <p:nvPicPr>
          <p:cNvPr id="47108" name="Picture 6" descr="http://ekbschool143.edusite.ru/images/p39_dsc03130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143375"/>
            <a:ext cx="2808288" cy="2519363"/>
          </a:xfrm>
          <a:noFill/>
        </p:spPr>
      </p:pic>
      <p:pic>
        <p:nvPicPr>
          <p:cNvPr id="47110" name="Picture 6" descr="DSC_01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285992"/>
            <a:ext cx="2131454" cy="1785950"/>
          </a:xfrm>
          <a:prstGeom prst="rect">
            <a:avLst/>
          </a:prstGeom>
          <a:noFill/>
        </p:spPr>
      </p:pic>
      <p:pic>
        <p:nvPicPr>
          <p:cNvPr id="47111" name="Picture 7" descr="DSC0217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8992" y="1714488"/>
            <a:ext cx="2943225" cy="2225675"/>
          </a:xfrm>
          <a:prstGeom prst="rect">
            <a:avLst/>
          </a:prstGeom>
          <a:noFill/>
        </p:spPr>
      </p:pic>
      <p:pic>
        <p:nvPicPr>
          <p:cNvPr id="47112" name="Picture 8" descr="DSC0216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4214818"/>
            <a:ext cx="2952750" cy="2087562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14282" y="0"/>
            <a:ext cx="1663693" cy="2286339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58628" y="357167"/>
            <a:ext cx="238694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105</TotalTime>
  <Words>288</Words>
  <PresentationFormat>Экран (4:3)</PresentationFormat>
  <Paragraphs>69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 </vt:lpstr>
      <vt:lpstr>Слайд 2</vt:lpstr>
      <vt:lpstr>Задачами   в развитии патриотической  системы  являются:</vt:lpstr>
      <vt:lpstr> Взаимодействие ОУ  с другими организациями в рамках патриотического воспитания.</vt:lpstr>
      <vt:lpstr>Формы работы с учащимися в рамках,  развития патриотической системы</vt:lpstr>
      <vt:lpstr>   классные часы,     посвященные героизму и мужеству солдат</vt:lpstr>
      <vt:lpstr>Уроки по профориентации совместно с ГОУВПО  Уральский государственный технический университет – УПИ им. первого Президента России  Б.Н.Ельцина институт Военно-технического  образования и безопасности </vt:lpstr>
      <vt:lpstr> «Месячник Защитника Отечества»</vt:lpstr>
      <vt:lpstr>Конкурс  сочинений  «Письмо ветерану»</vt:lpstr>
      <vt:lpstr>ИГРА «Зарница»</vt:lpstr>
      <vt:lpstr>Слайд 11</vt:lpstr>
      <vt:lpstr>Конкурс военной песни</vt:lpstr>
      <vt:lpstr>Слайд 13</vt:lpstr>
      <vt:lpstr>В ОУ создаются военно-спортивные отряды</vt:lpstr>
      <vt:lpstr>На базе ОУ№168 создан отряд «Миротворец»-руководитель Кочеткова Светлана Вячеславовна- учитель ОБЖ.</vt:lpstr>
      <vt:lpstr>Третье поколение отряда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lastModifiedBy>KochetkovaS</cp:lastModifiedBy>
  <cp:revision>18</cp:revision>
  <dcterms:modified xsi:type="dcterms:W3CDTF">2011-11-21T12:37:43Z</dcterms:modified>
</cp:coreProperties>
</file>