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4" r:id="rId9"/>
    <p:sldId id="265" r:id="rId10"/>
    <p:sldId id="266" r:id="rId11"/>
    <p:sldId id="267" r:id="rId12"/>
    <p:sldId id="268" r:id="rId13"/>
    <p:sldId id="263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3333" autoAdjust="0"/>
  </p:normalViewPr>
  <p:slideViewPr>
    <p:cSldViewPr>
      <p:cViewPr varScale="1">
        <p:scale>
          <a:sx n="67" d="100"/>
          <a:sy n="67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7E8C3-20CE-44B5-ADEB-D4BF4AFEB729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6465A-1023-4171-92D5-242392A78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6465A-1023-4171-92D5-242392A7804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59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5E4B197-C607-48AD-AE5C-3A07552DDED2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9735D2A-0497-4267-89CC-BCA39646B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4B197-C607-48AD-AE5C-3A07552DDED2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35D2A-0497-4267-89CC-BCA39646B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5E4B197-C607-48AD-AE5C-3A07552DDED2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735D2A-0497-4267-89CC-BCA39646B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4B197-C607-48AD-AE5C-3A07552DDED2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35D2A-0497-4267-89CC-BCA39646B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E4B197-C607-48AD-AE5C-3A07552DDED2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9735D2A-0497-4267-89CC-BCA39646B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4B197-C607-48AD-AE5C-3A07552DDED2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35D2A-0497-4267-89CC-BCA39646B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4B197-C607-48AD-AE5C-3A07552DDED2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35D2A-0497-4267-89CC-BCA39646B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4B197-C607-48AD-AE5C-3A07552DDED2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35D2A-0497-4267-89CC-BCA39646B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E4B197-C607-48AD-AE5C-3A07552DDED2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35D2A-0497-4267-89CC-BCA39646B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4B197-C607-48AD-AE5C-3A07552DDED2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35D2A-0497-4267-89CC-BCA39646B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4B197-C607-48AD-AE5C-3A07552DDED2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735D2A-0497-4267-89CC-BCA39646BA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5E4B197-C607-48AD-AE5C-3A07552DDED2}" type="datetimeFigureOut">
              <a:rPr lang="ru-RU" smtClean="0"/>
              <a:pPr/>
              <a:t>01.10.2013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9735D2A-0497-4267-89CC-BCA39646B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932716" cy="1383432"/>
          </a:xfrm>
        </p:spPr>
        <p:txBody>
          <a:bodyPr/>
          <a:lstStyle/>
          <a:p>
            <a:pPr marL="274320" lvl="0" indent="-274320" algn="ctr">
              <a:spcBef>
                <a:spcPts val="600"/>
              </a:spcBef>
            </a:pPr>
            <a:r>
              <a:rPr lang="ru-RU" sz="2600" b="0" cap="none" dirty="0">
                <a:ln>
                  <a:noFill/>
                </a:ln>
                <a:solidFill>
                  <a:prstClr val="white"/>
                </a:solidFill>
                <a:latin typeface="Constantia"/>
                <a:ea typeface="+mn-ea"/>
                <a:cs typeface="+mn-cs"/>
              </a:rPr>
              <a:t>ГКСОУ  </a:t>
            </a:r>
            <a:r>
              <a:rPr lang="ru-RU" sz="2600" b="0" cap="none" dirty="0" smtClean="0">
                <a:ln>
                  <a:noFill/>
                </a:ln>
                <a:solidFill>
                  <a:prstClr val="white"/>
                </a:solidFill>
                <a:latin typeface="Constantia"/>
                <a:ea typeface="+mn-ea"/>
                <a:cs typeface="+mn-cs"/>
              </a:rPr>
              <a:t>«Специальная  (коррекционная)  общеобразовательная школа-интернат  </a:t>
            </a:r>
            <a:r>
              <a:rPr lang="en-US" sz="2600" b="0" cap="none" dirty="0">
                <a:ln>
                  <a:noFill/>
                </a:ln>
                <a:solidFill>
                  <a:prstClr val="white"/>
                </a:solidFill>
                <a:latin typeface="Constantia"/>
                <a:ea typeface="+mn-ea"/>
                <a:cs typeface="+mn-cs"/>
              </a:rPr>
              <a:t>VIII</a:t>
            </a:r>
            <a:r>
              <a:rPr lang="ru-RU" sz="2600" b="0" cap="none" dirty="0">
                <a:ln>
                  <a:noFill/>
                </a:ln>
                <a:solidFill>
                  <a:prstClr val="white"/>
                </a:solidFill>
                <a:latin typeface="Constantia"/>
                <a:ea typeface="+mn-ea"/>
                <a:cs typeface="+mn-cs"/>
              </a:rPr>
              <a:t>  вида  г.  </a:t>
            </a:r>
            <a:r>
              <a:rPr lang="ru-RU" sz="2600" b="0" cap="none" dirty="0" smtClean="0">
                <a:ln>
                  <a:noFill/>
                </a:ln>
                <a:solidFill>
                  <a:prstClr val="white"/>
                </a:solidFill>
                <a:latin typeface="Constantia"/>
                <a:ea typeface="+mn-ea"/>
                <a:cs typeface="+mn-cs"/>
              </a:rPr>
              <a:t>Камешково»</a:t>
            </a:r>
            <a:r>
              <a:rPr lang="ru-RU" sz="2600" b="0" cap="none" dirty="0">
                <a:ln>
                  <a:noFill/>
                </a:ln>
                <a:solidFill>
                  <a:prstClr val="white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2600" b="0" cap="none" dirty="0">
                <a:ln>
                  <a:noFill/>
                </a:ln>
                <a:solidFill>
                  <a:prstClr val="white"/>
                </a:solidFill>
                <a:latin typeface="Constantia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8964488" cy="1800200"/>
          </a:xfrm>
        </p:spPr>
        <p:txBody>
          <a:bodyPr>
            <a:prstTxWarp prst="textWave1">
              <a:avLst>
                <a:gd name="adj1" fmla="val 12500"/>
                <a:gd name="adj2" fmla="val -2812"/>
              </a:avLst>
            </a:prstTxWarp>
          </a:bodyPr>
          <a:lstStyle/>
          <a:p>
            <a:pPr algn="l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Социальный  проект  «Народные  праздники»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345638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65791" y="6077475"/>
            <a:ext cx="2211901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2012  год</a:t>
            </a:r>
          </a:p>
        </p:txBody>
      </p:sp>
      <p:pic>
        <p:nvPicPr>
          <p:cNvPr id="4098" name="Picture 2" descr="G:\Фото (праздники,  конкурс Суздаль, Новый год\DSC0802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744416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58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96952"/>
            <a:ext cx="7242048" cy="93610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СОРОКИ</a:t>
            </a:r>
            <a:endParaRPr lang="ru-RU" sz="4800" dirty="0"/>
          </a:p>
        </p:txBody>
      </p:sp>
      <p:pic>
        <p:nvPicPr>
          <p:cNvPr id="1028" name="Picture 4" descr="G:\праздники  сороки и рождество\DSC079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64496" cy="3348372"/>
          </a:xfrm>
          <a:prstGeom prst="rect">
            <a:avLst/>
          </a:prstGeom>
          <a:noFill/>
        </p:spPr>
      </p:pic>
      <p:pic>
        <p:nvPicPr>
          <p:cNvPr id="1029" name="Picture 5" descr="G:\праздники  сороки и рождество\DSC079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855561"/>
            <a:ext cx="4572000" cy="3002439"/>
          </a:xfrm>
          <a:prstGeom prst="rect">
            <a:avLst/>
          </a:prstGeom>
          <a:noFill/>
        </p:spPr>
      </p:pic>
      <p:pic>
        <p:nvPicPr>
          <p:cNvPr id="1030" name="Picture 6" descr="G:\праздники  сороки и рождество\DSC0803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861048"/>
            <a:ext cx="4283967" cy="2996952"/>
          </a:xfrm>
          <a:prstGeom prst="rect">
            <a:avLst/>
          </a:prstGeom>
          <a:noFill/>
        </p:spPr>
      </p:pic>
      <p:pic>
        <p:nvPicPr>
          <p:cNvPr id="1031" name="Picture 7" descr="G:\праздники  сороки и рождество\DSC0803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022" y="0"/>
            <a:ext cx="4379978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фото\DSC0842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30333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435280" cy="864096"/>
          </a:xfrm>
        </p:spPr>
        <p:txBody>
          <a:bodyPr/>
          <a:lstStyle/>
          <a:p>
            <a:pPr algn="ctr"/>
            <a:r>
              <a:rPr lang="ru-RU" dirty="0" smtClean="0"/>
              <a:t>ЕГОРИЙ  ВЕШНИЙ</a:t>
            </a:r>
            <a:endParaRPr lang="ru-RU" dirty="0"/>
          </a:p>
        </p:txBody>
      </p:sp>
      <p:pic>
        <p:nvPicPr>
          <p:cNvPr id="2051" name="Picture 3" descr="G:\фото\DSC084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355975" cy="3068960"/>
          </a:xfrm>
          <a:prstGeom prst="rect">
            <a:avLst/>
          </a:prstGeom>
          <a:noFill/>
        </p:spPr>
      </p:pic>
      <p:pic>
        <p:nvPicPr>
          <p:cNvPr id="2052" name="Picture 4" descr="G:\фото\DSC084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4427984" cy="3284984"/>
          </a:xfrm>
          <a:prstGeom prst="rect">
            <a:avLst/>
          </a:prstGeom>
          <a:noFill/>
        </p:spPr>
      </p:pic>
      <p:pic>
        <p:nvPicPr>
          <p:cNvPr id="2053" name="Picture 5" descr="G:\фото\DSC0842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4355975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888432" cy="2016224"/>
          </a:xfrm>
        </p:spPr>
        <p:txBody>
          <a:bodyPr/>
          <a:lstStyle/>
          <a:p>
            <a:pPr algn="ctr"/>
            <a:r>
              <a:rPr lang="ru-RU" dirty="0" smtClean="0"/>
              <a:t>РЕЗУЛЬТАТЫ РАБОТЫ </a:t>
            </a:r>
            <a:r>
              <a:rPr lang="ru-RU" dirty="0" err="1" smtClean="0"/>
              <a:t>ПРоЕКТА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564904"/>
            <a:ext cx="4025131" cy="38884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903" y="3942843"/>
            <a:ext cx="4608512" cy="2890310"/>
          </a:xfrm>
        </p:spPr>
      </p:pic>
      <p:pic>
        <p:nvPicPr>
          <p:cNvPr id="1026" name="Picture 2" descr="F:\DCIM\102MSDCF\DSC0094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903" y="188640"/>
            <a:ext cx="460851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1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проекта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25898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Формирование  этнической  культуры,  осмысленного  отношения  к  народным  традициям  через  приобщение  к  народным  праздникам;</a:t>
            </a:r>
          </a:p>
          <a:p>
            <a:r>
              <a:rPr lang="ru-RU" sz="2000" dirty="0"/>
              <a:t>в</a:t>
            </a:r>
            <a:r>
              <a:rPr lang="ru-RU" sz="2000" dirty="0" smtClean="0"/>
              <a:t>овлечение  учащихся  в  различные  виды  деятельности  через  организацию  досуга  и  участие  в  народных  праздниках;</a:t>
            </a:r>
          </a:p>
          <a:p>
            <a:r>
              <a:rPr lang="ru-RU" sz="2000" dirty="0"/>
              <a:t>с</a:t>
            </a:r>
            <a:r>
              <a:rPr lang="ru-RU" sz="2000" dirty="0" smtClean="0"/>
              <a:t>отрудничество  с МОУ  РДК  «13  Октябрь»  и  другими  организациями;</a:t>
            </a:r>
          </a:p>
          <a:p>
            <a:r>
              <a:rPr lang="ru-RU" sz="2000" dirty="0"/>
              <a:t>р</a:t>
            </a:r>
            <a:r>
              <a:rPr lang="ru-RU" sz="2000" dirty="0" smtClean="0"/>
              <a:t>азвитие  творческого  потенциала  через  реализацию  возможностей  каждого  ребенка;</a:t>
            </a:r>
          </a:p>
          <a:p>
            <a:r>
              <a:rPr lang="ru-RU" sz="2000" dirty="0"/>
              <a:t>с</a:t>
            </a:r>
            <a:r>
              <a:rPr lang="ru-RU" sz="2000" dirty="0" smtClean="0"/>
              <a:t>оздание  альбома,  иллюстрирующего  деятельность  учащихся в   реализации  проекта.</a:t>
            </a:r>
          </a:p>
          <a:p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157192"/>
            <a:ext cx="2664296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4" name="Picture 2" descr="F:\фото народные праздники\Фото Егорий Вешний\DSC0844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797152"/>
            <a:ext cx="3096344" cy="1700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735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88640"/>
            <a:ext cx="8676455" cy="1296144"/>
          </a:xfrm>
        </p:spPr>
        <p:txBody>
          <a:bodyPr/>
          <a:lstStyle/>
          <a:p>
            <a:pPr algn="ctr"/>
            <a:r>
              <a:rPr lang="ru-RU" dirty="0" smtClean="0"/>
              <a:t>Список использованной литературы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932040" y="1844824"/>
            <a:ext cx="3537180" cy="4680520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2400" dirty="0" err="1">
                <a:latin typeface="Times New Roman"/>
                <a:ea typeface="Calibri"/>
                <a:cs typeface="Times New Roman"/>
              </a:rPr>
              <a:t>Селевко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Г.К. Современные образовательные технологии – М. Народное образование, 1998.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Дмитрий Иванов. Компетентности и 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компетентностный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подход в современном образовании. Библиотека “Первого сентября”. Выпуск 6(12) М. Чистые пруды. 2007.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Кондратьева Е.П. Проект: проблемы, поиск, опыт. Учебно-методическое пособие для слушателей курсов повышения квалификации учителей начальных классов.-Чебоксары, 2007.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Гончаров Н.Н. Педагогическая система К.Д. Ушинского. - М., 1974 г.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Ученические социальные проекты в системе школьного образования. Методические рекомендации. Санкт- Петербург. 2002 г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Ромашкова Е.И. Нескучный досуг. М. 2002 г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Афанасьев С. Комарин С. Сто отрядных дел. Кострома 2002 г</a:t>
            </a:r>
            <a:endParaRPr lang="ru-RU" sz="20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46449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8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Фото (праздники,  конкурс Суздаль, Новый год\DSC079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501008"/>
            <a:ext cx="6048672" cy="335699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0"/>
            <a:ext cx="7860708" cy="3501008"/>
          </a:xfrm>
        </p:spPr>
        <p:txBody>
          <a:bodyPr/>
          <a:lstStyle/>
          <a:p>
            <a:pPr algn="ctr"/>
            <a:r>
              <a:rPr lang="ru-RU" dirty="0" smtClean="0"/>
              <a:t>Авторы  проекта:</a:t>
            </a:r>
            <a:br>
              <a:rPr lang="ru-RU" dirty="0" smtClean="0"/>
            </a:br>
            <a:r>
              <a:rPr lang="ru-RU" dirty="0" smtClean="0"/>
              <a:t>учитель  русского языка и  чтения    Лаптева Г.А. и</a:t>
            </a:r>
            <a:br>
              <a:rPr lang="ru-RU" dirty="0" smtClean="0"/>
            </a:br>
            <a:r>
              <a:rPr lang="ru-RU" dirty="0" smtClean="0"/>
              <a:t>учитель  начальных  классов  Егорова Т.В. 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91880" y="3573016"/>
            <a:ext cx="5114778" cy="110124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7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381596" cy="606395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Цель  проекта: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/>
              <a:t>приобщение  учащихся   школы-интерната  </a:t>
            </a:r>
            <a:r>
              <a:rPr lang="ru-RU" sz="3200" dirty="0" smtClean="0"/>
              <a:t>к </a:t>
            </a:r>
            <a:r>
              <a:rPr lang="ru-RU" sz="3200" dirty="0"/>
              <a:t>культуре русского народа, развитие прикладных умений и навыков и способности к творческому взаимодействию с социумом.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47864" y="6845683"/>
            <a:ext cx="511477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320384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04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788496" cy="1202392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Задачи  проекта: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ru-RU" dirty="0"/>
              <a:t> </a:t>
            </a:r>
            <a:r>
              <a:rPr lang="ru-RU" dirty="0" smtClean="0"/>
              <a:t> выявить  </a:t>
            </a:r>
            <a:r>
              <a:rPr lang="ru-RU" dirty="0"/>
              <a:t>уровень  знаний  особенностей  </a:t>
            </a:r>
            <a:r>
              <a:rPr lang="ru-RU" dirty="0" smtClean="0"/>
              <a:t>  народной  </a:t>
            </a:r>
            <a:r>
              <a:rPr lang="ru-RU" dirty="0"/>
              <a:t>культуры;</a:t>
            </a:r>
          </a:p>
          <a:p>
            <a:pPr algn="r"/>
            <a:r>
              <a:rPr lang="ru-RU" dirty="0"/>
              <a:t>привлечь внимание учащихся   к  народным  праздникам;</a:t>
            </a:r>
          </a:p>
          <a:p>
            <a:pPr algn="r"/>
            <a:r>
              <a:rPr lang="ru-RU" dirty="0"/>
              <a:t>организовать сотрудничество  с  киноцентром, отделом по делам молодежи и спорта администрации  </a:t>
            </a:r>
            <a:r>
              <a:rPr lang="ru-RU" dirty="0" err="1"/>
              <a:t>Камешковского</a:t>
            </a:r>
            <a:r>
              <a:rPr lang="ru-RU" dirty="0"/>
              <a:t>  района; </a:t>
            </a:r>
          </a:p>
          <a:p>
            <a:pPr algn="r"/>
            <a:r>
              <a:rPr lang="ru-RU" dirty="0"/>
              <a:t>воспитание осмысленного  отношения  к  народной  культуре;</a:t>
            </a:r>
          </a:p>
          <a:p>
            <a:pPr algn="r"/>
            <a:r>
              <a:rPr lang="ru-RU" dirty="0"/>
              <a:t>обеспечение  занятости  учащихся  в  свободное  время;</a:t>
            </a:r>
          </a:p>
          <a:p>
            <a:pPr algn="r"/>
            <a:r>
              <a:rPr lang="ru-RU" dirty="0"/>
              <a:t>формирование  коммуникативных  навыков.</a:t>
            </a:r>
          </a:p>
          <a:p>
            <a:pPr algn="r"/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73" y="-29097"/>
            <a:ext cx="2376264" cy="165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2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43808" y="533400"/>
            <a:ext cx="5628460" cy="663352"/>
          </a:xfrm>
        </p:spPr>
        <p:txBody>
          <a:bodyPr/>
          <a:lstStyle/>
          <a:p>
            <a:r>
              <a:rPr lang="ru-RU" sz="3600" dirty="0" smtClean="0"/>
              <a:t>Реализация  проекта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31840" y="1268760"/>
            <a:ext cx="5337380" cy="5616545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Courier New" pitchFamily="49" charset="0"/>
              <a:buChar char="o"/>
            </a:pPr>
            <a:r>
              <a:rPr lang="ru-RU" dirty="0"/>
              <a:t>Создание </a:t>
            </a:r>
            <a:r>
              <a:rPr lang="ru-RU" dirty="0" smtClean="0"/>
              <a:t>инициативной группы учителей; </a:t>
            </a:r>
          </a:p>
          <a:p>
            <a:pPr marL="342900" indent="-342900" algn="l">
              <a:buFont typeface="Courier New" pitchFamily="49" charset="0"/>
              <a:buChar char="o"/>
            </a:pPr>
            <a:r>
              <a:rPr lang="ru-RU" dirty="0" smtClean="0"/>
              <a:t> разработка  сценария  мероприятий;    </a:t>
            </a:r>
          </a:p>
          <a:p>
            <a:pPr marL="342900" indent="-342900" algn="l">
              <a:buFont typeface="Courier New" pitchFamily="49" charset="0"/>
              <a:buChar char="o"/>
            </a:pPr>
            <a:r>
              <a:rPr lang="ru-RU" dirty="0" smtClean="0"/>
              <a:t>установление </a:t>
            </a:r>
            <a:r>
              <a:rPr lang="ru-RU" dirty="0"/>
              <a:t>связи с  социумом  </a:t>
            </a:r>
            <a:r>
              <a:rPr lang="ru-RU" dirty="0" smtClean="0"/>
              <a:t>и потенциальными </a:t>
            </a:r>
            <a:r>
              <a:rPr lang="ru-RU" dirty="0"/>
              <a:t>участниками </a:t>
            </a:r>
            <a:r>
              <a:rPr lang="ru-RU" dirty="0" smtClean="0"/>
              <a:t>проекта; </a:t>
            </a:r>
          </a:p>
          <a:p>
            <a:pPr marL="342900" indent="-342900" algn="l">
              <a:buFont typeface="Courier New" pitchFamily="49" charset="0"/>
              <a:buChar char="o"/>
            </a:pPr>
            <a:r>
              <a:rPr lang="ru-RU" dirty="0" smtClean="0"/>
              <a:t>праздник  </a:t>
            </a:r>
            <a:r>
              <a:rPr lang="ru-RU" dirty="0"/>
              <a:t>«Рождественские  колядки</a:t>
            </a:r>
            <a:r>
              <a:rPr lang="ru-RU" dirty="0" smtClean="0"/>
              <a:t>»,  «Широкая  масленица,  « Сороки», «Егорий  </a:t>
            </a:r>
            <a:r>
              <a:rPr lang="ru-RU" dirty="0"/>
              <a:t>В</a:t>
            </a:r>
            <a:r>
              <a:rPr lang="ru-RU" dirty="0" smtClean="0"/>
              <a:t>ешний»;</a:t>
            </a:r>
          </a:p>
          <a:p>
            <a:pPr marL="342900" indent="-342900" algn="l">
              <a:buFont typeface="Courier New" pitchFamily="49" charset="0"/>
              <a:buChar char="o"/>
            </a:pPr>
            <a:r>
              <a:rPr lang="ru-RU" dirty="0" smtClean="0"/>
              <a:t> </a:t>
            </a:r>
            <a:r>
              <a:rPr lang="ru-RU" dirty="0"/>
              <a:t>р</a:t>
            </a:r>
            <a:r>
              <a:rPr lang="ru-RU" dirty="0" smtClean="0"/>
              <a:t>азработка </a:t>
            </a:r>
            <a:r>
              <a:rPr lang="ru-RU" dirty="0"/>
              <a:t>плана совместных мероприятий, освещающих народные </a:t>
            </a:r>
            <a:r>
              <a:rPr lang="ru-RU" dirty="0" smtClean="0"/>
              <a:t>традиции;</a:t>
            </a:r>
          </a:p>
          <a:p>
            <a:pPr marL="342900" indent="-342900" algn="l">
              <a:buFont typeface="Courier New" pitchFamily="49" charset="0"/>
              <a:buChar char="o"/>
            </a:pPr>
            <a:r>
              <a:rPr lang="ru-RU" dirty="0"/>
              <a:t>с</a:t>
            </a:r>
            <a:r>
              <a:rPr lang="ru-RU" dirty="0" smtClean="0"/>
              <a:t>оздание  </a:t>
            </a:r>
            <a:r>
              <a:rPr lang="ru-RU" dirty="0"/>
              <a:t>альбома,  иллюстрирующего  деятельность  учащихся  в  реализации  </a:t>
            </a:r>
            <a:r>
              <a:rPr lang="ru-RU" dirty="0" smtClean="0"/>
              <a:t>проекта;  </a:t>
            </a:r>
            <a:endParaRPr lang="ru-RU" dirty="0"/>
          </a:p>
          <a:p>
            <a:pPr marL="342900" indent="-342900" algn="l">
              <a:buFont typeface="Courier New" pitchFamily="49" charset="0"/>
              <a:buChar char="o"/>
            </a:pPr>
            <a:r>
              <a:rPr lang="ru-RU" dirty="0"/>
              <a:t>з</a:t>
            </a:r>
            <a:r>
              <a:rPr lang="ru-RU" dirty="0" smtClean="0"/>
              <a:t>аседание </a:t>
            </a:r>
            <a:r>
              <a:rPr lang="ru-RU" dirty="0"/>
              <a:t>творческой группы по итогам реализации </a:t>
            </a:r>
            <a:r>
              <a:rPr lang="ru-RU" dirty="0" smtClean="0"/>
              <a:t>проекта.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2050" name="Picture 2" descr="C:\Documents and Settings\Admin\Рабочий стол\DSC0785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13" t="3958" r="28377" b="-11808"/>
          <a:stretch/>
        </p:blipFill>
        <p:spPr bwMode="auto">
          <a:xfrm>
            <a:off x="0" y="332656"/>
            <a:ext cx="3059832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7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Фото (праздники,  конкурс Суздаль, Новый год\DSC079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31" t="11158"/>
          <a:stretch>
            <a:fillRect/>
          </a:stretch>
        </p:blipFill>
        <p:spPr bwMode="auto">
          <a:xfrm>
            <a:off x="0" y="548680"/>
            <a:ext cx="4752528" cy="57332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39752" y="476672"/>
            <a:ext cx="6804248" cy="1671464"/>
          </a:xfrm>
        </p:spPr>
        <p:txBody>
          <a:bodyPr/>
          <a:lstStyle/>
          <a:p>
            <a:pPr algn="ctr"/>
            <a:r>
              <a:rPr lang="ru-RU" dirty="0" smtClean="0"/>
              <a:t>Этапы    организации  проекта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860032" y="2708920"/>
            <a:ext cx="4032448" cy="3168352"/>
          </a:xfrm>
        </p:spPr>
        <p:txBody>
          <a:bodyPr>
            <a:normAutofit/>
          </a:bodyPr>
          <a:lstStyle/>
          <a:p>
            <a:pPr marL="457200" indent="-457200" algn="l"/>
            <a:r>
              <a:rPr lang="ru-RU" sz="2400" dirty="0" smtClean="0">
                <a:solidFill>
                  <a:srgbClr val="FFFF00"/>
                </a:solidFill>
              </a:rPr>
              <a:t>1. Организационный 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rgbClr val="FFFF00"/>
                </a:solidFill>
              </a:rPr>
              <a:t>( ноябрь   2011)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2</a:t>
            </a:r>
            <a:r>
              <a:rPr lang="ru-RU" sz="2400" dirty="0">
                <a:solidFill>
                  <a:srgbClr val="FFFF00"/>
                </a:solidFill>
              </a:rPr>
              <a:t>. Основной ( </a:t>
            </a:r>
            <a:r>
              <a:rPr lang="ru-RU" sz="2400" dirty="0" smtClean="0">
                <a:solidFill>
                  <a:srgbClr val="FFFF00"/>
                </a:solidFill>
              </a:rPr>
              <a:t>январь 2012-май  </a:t>
            </a:r>
            <a:r>
              <a:rPr lang="ru-RU" sz="2400" dirty="0">
                <a:solidFill>
                  <a:srgbClr val="FFFF00"/>
                </a:solidFill>
              </a:rPr>
              <a:t>2012)</a:t>
            </a:r>
          </a:p>
          <a:p>
            <a:pPr algn="l"/>
            <a:r>
              <a:rPr lang="ru-RU" sz="2400" dirty="0">
                <a:solidFill>
                  <a:srgbClr val="FFFF00"/>
                </a:solidFill>
              </a:rPr>
              <a:t>3. Заключительный </a:t>
            </a:r>
            <a:endParaRPr lang="ru-RU" sz="2400" dirty="0" smtClean="0">
              <a:solidFill>
                <a:srgbClr val="FFFF00"/>
              </a:solidFill>
            </a:endParaRPr>
          </a:p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(май  2012)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ПОДГОТОВкА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К ПРОВЕДЕНИЮ ПРАЗДНИКОВ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988840"/>
            <a:ext cx="3960440" cy="43924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988840"/>
            <a:ext cx="4320480" cy="4392488"/>
          </a:xfrm>
        </p:spPr>
      </p:pic>
    </p:spTree>
    <p:extLst>
      <p:ext uri="{BB962C8B-B14F-4D97-AF65-F5344CB8AC3E}">
        <p14:creationId xmlns:p14="http://schemas.microsoft.com/office/powerpoint/2010/main" val="7853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Новая папка\DSC079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533" y="71731"/>
            <a:ext cx="3960000" cy="31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Рабочий стол\Новая папка\DSC0787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11110"/>
            <a:ext cx="4176000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min\Рабочий стол\Новая папка\DSC0788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533" y="3690308"/>
            <a:ext cx="4176000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59512" y="3243110"/>
            <a:ext cx="5324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 Рождественские колядки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Рабочий стол\P126147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690308"/>
            <a:ext cx="4176000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2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80928"/>
            <a:ext cx="7242048" cy="1008112"/>
          </a:xfrm>
        </p:spPr>
        <p:txBody>
          <a:bodyPr/>
          <a:lstStyle/>
          <a:p>
            <a:pPr algn="ctr"/>
            <a:r>
              <a:rPr lang="ru-RU" dirty="0" smtClean="0"/>
              <a:t>ШИРОКАЯ  МАСЛЕНИЦА</a:t>
            </a:r>
            <a:endParaRPr lang="ru-RU" dirty="0"/>
          </a:p>
        </p:txBody>
      </p:sp>
      <p:pic>
        <p:nvPicPr>
          <p:cNvPr id="2050" name="Picture 2" descr="C:\Documents and Settings\Admin\Рабочий стол\P2220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03244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Рабочий стол\P222002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33635"/>
            <a:ext cx="4320480" cy="288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Admin\Рабочий стол\P222002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02571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Admin\Рабочий стол\Новая папка\DSC079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89041"/>
            <a:ext cx="4320480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3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E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511</TotalTime>
  <Words>372</Words>
  <Application>Microsoft Office PowerPoint</Application>
  <PresentationFormat>Экран (4:3)</PresentationFormat>
  <Paragraphs>48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ГКСОУ  «Специальная  (коррекционная)  общеобразовательная школа-интернат  VIII  вида  г.  Камешково» </vt:lpstr>
      <vt:lpstr>Авторы  проекта: учитель  русского языка и  чтения    Лаптева Г.А. и учитель  начальных  классов  Егорова Т.В.  </vt:lpstr>
      <vt:lpstr>Цель  проекта: приобщение  учащихся   школы-интерната  к культуре русского народа, развитие прикладных умений и навыков и способности к творческому взаимодействию с социумом.</vt:lpstr>
      <vt:lpstr>Задачи  проекта:</vt:lpstr>
      <vt:lpstr>Реализация  проекта</vt:lpstr>
      <vt:lpstr>Этапы    организации  проекта</vt:lpstr>
      <vt:lpstr>ПОДГОТОВкА К ПРОВЕДЕНИЮ ПРАЗДНИКОВ</vt:lpstr>
      <vt:lpstr>Презентация PowerPoint</vt:lpstr>
      <vt:lpstr>ШИРОКАЯ  МАСЛЕНИЦА</vt:lpstr>
      <vt:lpstr>СОРОКИ</vt:lpstr>
      <vt:lpstr>ЕГОРИЙ  ВЕШНИЙ</vt:lpstr>
      <vt:lpstr>РЕЗУЛЬТАТЫ РАБОТЫ ПРоЕКТА</vt:lpstr>
      <vt:lpstr>Результаты проекта </vt:lpstr>
      <vt:lpstr>Список использованной литературы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ГКСОУ  Специальная  коррекционная  школа-интернат  VIII  вида  г.  Камешково </dc:title>
  <dc:creator>Admin</dc:creator>
  <cp:lastModifiedBy>Admin</cp:lastModifiedBy>
  <cp:revision>43</cp:revision>
  <dcterms:created xsi:type="dcterms:W3CDTF">2012-03-08T18:58:15Z</dcterms:created>
  <dcterms:modified xsi:type="dcterms:W3CDTF">2013-10-01T14:15:41Z</dcterms:modified>
</cp:coreProperties>
</file>