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317" r:id="rId3"/>
    <p:sldId id="315" r:id="rId4"/>
    <p:sldId id="318" r:id="rId5"/>
    <p:sldId id="316" r:id="rId6"/>
    <p:sldId id="305" r:id="rId7"/>
    <p:sldId id="267" r:id="rId8"/>
    <p:sldId id="268" r:id="rId9"/>
    <p:sldId id="269" r:id="rId10"/>
    <p:sldId id="309" r:id="rId11"/>
    <p:sldId id="256" r:id="rId12"/>
    <p:sldId id="320" r:id="rId13"/>
    <p:sldId id="258" r:id="rId14"/>
    <p:sldId id="259" r:id="rId15"/>
    <p:sldId id="271" r:id="rId16"/>
    <p:sldId id="292" r:id="rId17"/>
    <p:sldId id="31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Rockwell Extra Bol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90099"/>
    <a:srgbClr val="FF00FF"/>
    <a:srgbClr val="009900"/>
    <a:srgbClr val="FF6600"/>
    <a:srgbClr val="9999FF"/>
    <a:srgbClr val="33CC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99176" autoAdjust="0"/>
  </p:normalViewPr>
  <p:slideViewPr>
    <p:cSldViewPr>
      <p:cViewPr>
        <p:scale>
          <a:sx n="75" d="100"/>
          <a:sy n="75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B5316C-329E-43AF-8F49-9CA2832F6B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2ED95-68B5-4C4B-90DF-65E73CB169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0BDB5-CBD9-460A-A508-DCCFA70E48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92CE5-CED2-48B2-80F3-B35CD83E74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B52B4-7372-4BBC-8C24-1D4E733379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C1B5C-F06F-4F4E-A40D-683F68B75B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27941-37D5-4E67-A37C-1A64012F4F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8D3B-09E7-40D9-A6AE-D498C0625C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F5E34-98E2-4299-9488-874151C1FC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563B7-9B18-46D1-AC1E-01DC910ADB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06EF2-3A7A-46EB-B2AD-AB3FF6DA2D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B6E795F-4A4B-43C6-A062-A2B6D3C56A8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nf.3dn.ru/index/0-35" TargetMode="External"/><Relationship Id="rId2" Type="http://schemas.openxmlformats.org/officeDocument/2006/relationships/hyperlink" Target="http://mitia13.narod.ru/ortodox/ort1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folio.1september.ru/work.php?id=559295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/>
            </a:r>
            <a:br>
              <a:rPr lang="ru-RU">
                <a:solidFill>
                  <a:srgbClr val="FFFF00"/>
                </a:solidFill>
              </a:rPr>
            </a:br>
            <a:endParaRPr lang="ru-RU" sz="2400">
              <a:solidFill>
                <a:srgbClr val="FFFF00"/>
              </a:solidFill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071670" y="-1357346"/>
            <a:ext cx="4143372" cy="565470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0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</a:pPr>
            <a:endParaRPr lang="ru-RU" sz="1600" dirty="0"/>
          </a:p>
          <a:p>
            <a:pPr>
              <a:lnSpc>
                <a:spcPct val="80000"/>
              </a:lnSpc>
              <a:buNone/>
            </a:pPr>
            <a:r>
              <a:rPr lang="ru-RU" sz="1600" b="1" dirty="0">
                <a:solidFill>
                  <a:srgbClr val="FFFF00"/>
                </a:solidFill>
              </a:rPr>
              <a:t>             </a:t>
            </a:r>
            <a:r>
              <a:rPr lang="ru-RU" sz="2800" b="1" dirty="0">
                <a:solidFill>
                  <a:srgbClr val="FF0000"/>
                </a:solidFill>
                <a:latin typeface="Rockwell Extra Bold" pitchFamily="18" charset="0"/>
              </a:rPr>
              <a:t>ЧИСЛА   ПРАВЯТ </a:t>
            </a:r>
          </a:p>
          <a:p>
            <a:pPr>
              <a:lnSpc>
                <a:spcPct val="80000"/>
              </a:lnSpc>
            </a:pPr>
            <a:endParaRPr lang="ru-RU" sz="2800" b="1" dirty="0">
              <a:solidFill>
                <a:srgbClr val="FF0000"/>
              </a:solidFill>
              <a:latin typeface="Rockwell Extra Bold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b="1" dirty="0">
                <a:solidFill>
                  <a:srgbClr val="FF0000"/>
                </a:solidFill>
                <a:latin typeface="Rockwell Extra Bold" pitchFamily="18" charset="0"/>
              </a:rPr>
              <a:t>                  МИРОМ</a:t>
            </a:r>
          </a:p>
          <a:p>
            <a:pPr>
              <a:lnSpc>
                <a:spcPct val="80000"/>
              </a:lnSpc>
            </a:pPr>
            <a:endParaRPr lang="ru-RU" sz="2800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>
                <a:solidFill>
                  <a:srgbClr val="FFFF00"/>
                </a:solidFill>
              </a:rPr>
              <a:t>          </a:t>
            </a:r>
            <a:r>
              <a:rPr lang="ru-RU" sz="2800" b="1" dirty="0">
                <a:solidFill>
                  <a:srgbClr val="FFFF00"/>
                </a:solidFill>
                <a:latin typeface="Rockwell Extra Bold" pitchFamily="18" charset="0"/>
              </a:rPr>
              <a:t>Приметы и суеверия связанные с числами</a:t>
            </a:r>
          </a:p>
          <a:p>
            <a:pPr>
              <a:lnSpc>
                <a:spcPct val="80000"/>
              </a:lnSpc>
            </a:pPr>
            <a:endParaRPr lang="ru-RU" sz="2400" b="1" dirty="0">
              <a:solidFill>
                <a:srgbClr val="FFFF00"/>
              </a:solidFill>
              <a:latin typeface="Rockwell Extra Bold" pitchFamily="18" charset="0"/>
            </a:endParaRPr>
          </a:p>
          <a:p>
            <a:pPr>
              <a:lnSpc>
                <a:spcPct val="80000"/>
              </a:lnSpc>
            </a:pPr>
            <a:endParaRPr lang="ru-RU" sz="16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800" dirty="0" smtClean="0">
                <a:solidFill>
                  <a:srgbClr val="FFFF00"/>
                </a:solidFill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</a:rPr>
              <a:t>Выполнила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: ученица 5«в» класса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МБОУ ЗСОШ№1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Елизавета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</a:rPr>
              <a:t>Вайгандт</a:t>
            </a: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800" dirty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    Руководитель: учитель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</a:rPr>
              <a:t>математики  Баган Сергей Васильевич</a:t>
            </a:r>
            <a:endParaRPr lang="ru-RU" sz="2800" dirty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sz="28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sz="8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  <a:p>
            <a:pPr>
              <a:lnSpc>
                <a:spcPct val="80000"/>
              </a:lnSpc>
            </a:pPr>
            <a:endParaRPr lang="ru-RU" sz="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4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2" grpId="1"/>
      <p:bldP spid="17412" grpId="2"/>
      <p:bldP spid="17416" grpId="0" build="p"/>
      <p:bldP spid="17416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384175"/>
          </a:xfrm>
        </p:spPr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Times New Roman" pitchFamily="18" charset="0"/>
              </a:rPr>
              <a:t>Изучение общественного мнения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      </a:t>
            </a:r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250825" y="612775"/>
            <a:ext cx="8280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Мое исследование</a:t>
            </a:r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  <a:p>
            <a:pPr>
              <a:tabLst>
                <a:tab pos="457200" algn="l"/>
              </a:tabLst>
            </a:pP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Сначала я составила анкету  и провела анкетирование.  Мне помогали мои одноклассники.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0" hangingPunct="0">
              <a:buFont typeface="Times New Roman" pitchFamily="18" charset="0"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Как вы считаете влияет ли ваша дата рождения на ваш характер и судьбу?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Есть ли у вас счастливое число?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0" hangingPunct="0">
              <a:buFont typeface="Times New Roman" pitchFamily="18" charset="0"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При поездке в автобусе ищете ли вы счастливый билетик?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  <a:p>
            <a:pPr eaLnBrk="0" hangingPunct="0">
              <a:buFont typeface="Times New Roman" pitchFamily="18" charset="0"/>
              <a:buChar char="•"/>
              <a:tabLst>
                <a:tab pos="457200" algn="l"/>
              </a:tabLst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Верите   </a:t>
            </a:r>
            <a:r>
              <a:rPr lang="ru-RU" b="1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ли </a:t>
            </a:r>
            <a:r>
              <a:rPr lang="ru-RU" b="1" smtClean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вы, </a:t>
            </a: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в какие либо приметы, связанные с числами?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  <a:p>
            <a:pPr algn="ctr">
              <a:tabLst>
                <a:tab pos="457200" algn="l"/>
              </a:tabLst>
            </a:pPr>
            <a:r>
              <a:rPr lang="ru-RU" b="1" dirty="0">
                <a:solidFill>
                  <a:srgbClr val="FFFF00"/>
                </a:solidFill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ru-RU" sz="1800" b="1" dirty="0">
                <a:solidFill>
                  <a:srgbClr val="FFFF00"/>
                </a:solidFill>
                <a:latin typeface="Tahoma" pitchFamily="34" charset="0"/>
              </a:rPr>
              <a:t>Пол</a:t>
            </a:r>
          </a:p>
          <a:p>
            <a:pPr algn="ctr">
              <a:tabLst>
                <a:tab pos="45720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ahoma" pitchFamily="34" charset="0"/>
              </a:rPr>
              <a:t>Муж                                жен</a:t>
            </a:r>
          </a:p>
          <a:p>
            <a:pPr algn="ctr">
              <a:tabLst>
                <a:tab pos="45720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ahoma" pitchFamily="34" charset="0"/>
              </a:rPr>
              <a:t>Ваша профессия</a:t>
            </a:r>
            <a:endParaRPr lang="ru-RU" sz="1800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6" name="Рисунок 5" descr="C:\Documents and Settings\Дом\Мои документы\Мои рисунки\лиза\лиза 003.jpg"/>
          <p:cNvPicPr/>
          <p:nvPr/>
        </p:nvPicPr>
        <p:blipFill>
          <a:blip r:embed="rId2" cstate="print"/>
          <a:srcRect l="23228" t="1709" r="29676"/>
          <a:stretch>
            <a:fillRect/>
          </a:stretch>
        </p:blipFill>
        <p:spPr bwMode="auto">
          <a:xfrm>
            <a:off x="214282" y="3786190"/>
            <a:ext cx="2500330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1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1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1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11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1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1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1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1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1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1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1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1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60350"/>
            <a:ext cx="309721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2997200"/>
            <a:ext cx="302418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331913" y="5876925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Ответы учеников нашей школы удивили меня. По моим данным моя гипотеза не подтверждалась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33375"/>
            <a:ext cx="29718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3068638"/>
            <a:ext cx="29718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3097213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0301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149725"/>
            <a:ext cx="29718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303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68413"/>
            <a:ext cx="29305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4824412" cy="4219575"/>
          </a:xfrm>
        </p:spPr>
        <p:txBody>
          <a:bodyPr/>
          <a:lstStyle/>
          <a:p>
            <a:pPr marL="609600" indent="-609600">
              <a:buNone/>
            </a:pPr>
            <a:r>
              <a:rPr lang="ru-RU" sz="2000" dirty="0">
                <a:solidFill>
                  <a:srgbClr val="FFFF00"/>
                </a:solidFill>
                <a:latin typeface="Rockwell Extra Bold" pitchFamily="18" charset="0"/>
              </a:rPr>
              <a:t>Построила диаграммы и снова удивилась, полученным результатам.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1476375" y="381000"/>
            <a:ext cx="7210425" cy="1371600"/>
          </a:xfrm>
        </p:spPr>
        <p:txBody>
          <a:bodyPr/>
          <a:lstStyle/>
          <a:p>
            <a:r>
              <a:rPr lang="ru-RU" sz="2400" b="1" dirty="0">
                <a:latin typeface="Rockwell Extra Bold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Rockwell Extra Bold" pitchFamily="18" charset="0"/>
              </a:rPr>
              <a:t>Я решила продолжить исследование и опросить наших учителей и родителей двух классов пятого и одиннадцатого.</a:t>
            </a:r>
            <a:br>
              <a:rPr lang="ru-RU" sz="2400" b="1" dirty="0">
                <a:solidFill>
                  <a:srgbClr val="FFFF00"/>
                </a:solidFill>
                <a:latin typeface="Rockwell Extra Bold" pitchFamily="18" charset="0"/>
              </a:rPr>
            </a:br>
            <a:r>
              <a:rPr lang="ru-RU" sz="2400" b="1" dirty="0">
                <a:solidFill>
                  <a:srgbClr val="FFFF00"/>
                </a:solidFill>
                <a:latin typeface="Rockwell Extra Bold" pitchFamily="18" charset="0"/>
              </a:rPr>
              <a:t>Полученные данные занесла в таблицу</a:t>
            </a:r>
            <a:r>
              <a:rPr lang="ru-RU" sz="4000" dirty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221163"/>
            <a:ext cx="237648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221163"/>
            <a:ext cx="2663825" cy="244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1916113"/>
            <a:ext cx="25193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4221163"/>
            <a:ext cx="244792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569325" cy="1143000"/>
          </a:xfrm>
        </p:spPr>
        <p:txBody>
          <a:bodyPr/>
          <a:lstStyle/>
          <a:p>
            <a: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  <a:t>Оказалось что наши родители намного суевернее наших учителей. </a:t>
            </a:r>
            <a:b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  <a:t>Я еще раз проанализировала анкеты и увидела большую разницу в </a:t>
            </a:r>
            <a:b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  <a:t/>
            </a:r>
            <a:b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</a:br>
            <a:r>
              <a:rPr lang="ru-RU" sz="2000" b="1" dirty="0">
                <a:solidFill>
                  <a:srgbClr val="FFFF00"/>
                </a:solidFill>
                <a:latin typeface="Rockwell Extra Bold" pitchFamily="18" charset="0"/>
              </a:rPr>
              <a:t>ответах по половому признаку.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51831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>
              <a:solidFill>
                <a:srgbClr val="009900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009900"/>
                </a:solidFill>
                <a:latin typeface="Arial Rounded MT Bold" pitchFamily="34" charset="0"/>
              </a:rPr>
              <a:t>     </a:t>
            </a:r>
            <a:r>
              <a:rPr lang="ru-RU">
                <a:solidFill>
                  <a:srgbClr val="CC0000"/>
                </a:solidFill>
                <a:latin typeface="Arial Rounded MT Bold" pitchFamily="34" charset="0"/>
              </a:rPr>
              <a:t> </a:t>
            </a:r>
            <a:endParaRPr lang="ru-RU" sz="3600">
              <a:solidFill>
                <a:srgbClr val="009900"/>
              </a:solidFill>
              <a:latin typeface="Arial Rounded MT Bold" pitchFamily="34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08275"/>
            <a:ext cx="5737225" cy="368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381000"/>
            <a:ext cx="2736850" cy="311150"/>
          </a:xfrm>
        </p:spPr>
        <p:txBody>
          <a:bodyPr/>
          <a:lstStyle/>
          <a:p>
            <a:r>
              <a:rPr lang="ru-RU" sz="4800" dirty="0"/>
              <a:t> </a:t>
            </a:r>
            <a:r>
              <a:rPr lang="ru-RU" sz="2800" b="1" dirty="0">
                <a:solidFill>
                  <a:srgbClr val="FF0000"/>
                </a:solidFill>
                <a:latin typeface="Rockwell Extra Bold" pitchFamily="18" charset="0"/>
              </a:rPr>
              <a:t>Заключение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5834063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/>
          </a:p>
          <a:p>
            <a:pPr>
              <a:buFont typeface="Wingdings" pitchFamily="2" charset="2"/>
              <a:buNone/>
            </a:pPr>
            <a:endParaRPr lang="ru-RU">
              <a:solidFill>
                <a:srgbClr val="FF6600"/>
              </a:solidFill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79388" y="1628775"/>
            <a:ext cx="56134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Моя гипотеза не подтвердилась </a:t>
            </a:r>
            <a:r>
              <a:rPr lang="ru-RU" b="1" dirty="0" smtClean="0">
                <a:solidFill>
                  <a:srgbClr val="FFFF00"/>
                </a:solidFill>
              </a:rPr>
              <a:t>. </a:t>
            </a:r>
            <a:r>
              <a:rPr lang="ru-RU" b="1" dirty="0">
                <a:solidFill>
                  <a:srgbClr val="FFFF00"/>
                </a:solidFill>
              </a:rPr>
              <a:t>П</a:t>
            </a:r>
            <a:r>
              <a:rPr lang="ru-RU" b="1" dirty="0" smtClean="0">
                <a:solidFill>
                  <a:srgbClr val="FFFF00"/>
                </a:solidFill>
              </a:rPr>
              <a:t>олучается</a:t>
            </a:r>
            <a:r>
              <a:rPr lang="ru-RU" b="1" dirty="0">
                <a:solidFill>
                  <a:srgbClr val="FFFF00"/>
                </a:solidFill>
              </a:rPr>
              <a:t>, </a:t>
            </a:r>
          </a:p>
          <a:p>
            <a:r>
              <a:rPr lang="ru-RU" b="1" dirty="0">
                <a:solidFill>
                  <a:srgbClr val="FFFF00"/>
                </a:solidFill>
              </a:rPr>
              <a:t>чем старше человек, тем он больше подвержен числовым суевериям.</a:t>
            </a:r>
          </a:p>
          <a:p>
            <a:endParaRPr lang="ru-RU" b="1" dirty="0">
              <a:solidFill>
                <a:srgbClr val="FFFF00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Это </a:t>
            </a:r>
            <a:r>
              <a:rPr lang="ru-RU" b="1" dirty="0">
                <a:solidFill>
                  <a:srgbClr val="FFFF00"/>
                </a:solidFill>
              </a:rPr>
              <a:t>очень хорошо </a:t>
            </a:r>
            <a:r>
              <a:rPr lang="ru-RU" b="1" dirty="0" smtClean="0">
                <a:solidFill>
                  <a:srgbClr val="FFFF00"/>
                </a:solidFill>
              </a:rPr>
              <a:t>видно,  если сравнивать </a:t>
            </a:r>
            <a:r>
              <a:rPr lang="ru-RU" b="1" dirty="0">
                <a:solidFill>
                  <a:srgbClr val="FFFF00"/>
                </a:solidFill>
              </a:rPr>
              <a:t>ответы пятиклассников, </a:t>
            </a:r>
            <a:r>
              <a:rPr lang="ru-RU" b="1" dirty="0" smtClean="0">
                <a:solidFill>
                  <a:srgbClr val="FFFF00"/>
                </a:solidFill>
              </a:rPr>
              <a:t> девятиклассников </a:t>
            </a:r>
            <a:r>
              <a:rPr lang="ru-RU" b="1" dirty="0">
                <a:solidFill>
                  <a:srgbClr val="FFFF00"/>
                </a:solidFill>
              </a:rPr>
              <a:t>и </a:t>
            </a:r>
            <a:r>
              <a:rPr lang="ru-RU" b="1" smtClean="0">
                <a:solidFill>
                  <a:srgbClr val="FFFF00"/>
                </a:solidFill>
              </a:rPr>
              <a:t>одиннадцатиклассников</a:t>
            </a:r>
            <a:r>
              <a:rPr lang="ru-RU" b="1" dirty="0">
                <a:solidFill>
                  <a:srgbClr val="FFFF00"/>
                </a:solidFill>
              </a:rPr>
              <a:t>.</a:t>
            </a:r>
          </a:p>
          <a:p>
            <a:endParaRPr lang="ru-RU" b="1" dirty="0">
              <a:solidFill>
                <a:srgbClr val="FFFF00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Однако, если </a:t>
            </a:r>
            <a:r>
              <a:rPr lang="ru-RU" b="1" dirty="0">
                <a:solidFill>
                  <a:srgbClr val="FFFF00"/>
                </a:solidFill>
              </a:rPr>
              <a:t>сравнивать ответы учителей и родителей, то наши родители намного суевернее, чем наши учителя. </a:t>
            </a:r>
          </a:p>
          <a:p>
            <a:endParaRPr lang="ru-RU" b="1" dirty="0">
              <a:solidFill>
                <a:srgbClr val="FFFF00"/>
              </a:solidFill>
            </a:endParaRPr>
          </a:p>
          <a:p>
            <a:r>
              <a:rPr lang="ru-RU" b="1" dirty="0">
                <a:solidFill>
                  <a:srgbClr val="FFFF00"/>
                </a:solidFill>
              </a:rPr>
              <a:t>Я думаю, это зависит от уровня образования. Женщины более суеверны, чем мужчины. </a:t>
            </a:r>
          </a:p>
        </p:txBody>
      </p:sp>
      <p:pic>
        <p:nvPicPr>
          <p:cNvPr id="6" name="Рисунок 5" descr="C:\Documents and Settings\Дом\Мои документы\Мои рисунки\лиза\лиза 003.jpg"/>
          <p:cNvPicPr/>
          <p:nvPr/>
        </p:nvPicPr>
        <p:blipFill>
          <a:blip r:embed="rId2" cstate="print"/>
          <a:srcRect l="23228" t="1709" r="29676"/>
          <a:stretch>
            <a:fillRect/>
          </a:stretch>
        </p:blipFill>
        <p:spPr bwMode="auto">
          <a:xfrm>
            <a:off x="6072198" y="428604"/>
            <a:ext cx="28003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576263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/>
              </a:rPr>
              <a:t>Литература</a:t>
            </a:r>
            <a:r>
              <a:rPr lang="ru-RU" sz="2400" dirty="0">
                <a:solidFill>
                  <a:srgbClr val="FF0000"/>
                </a:solidFill>
                <a:effectLst/>
              </a:rPr>
              <a:t/>
            </a:r>
            <a:br>
              <a:rPr lang="ru-RU" sz="2400" dirty="0">
                <a:solidFill>
                  <a:srgbClr val="FF0000"/>
                </a:solidFill>
                <a:effectLst/>
              </a:rPr>
            </a:br>
            <a:endParaRPr lang="ru-RU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60575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FF9966"/>
                </a:solidFill>
              </a:rPr>
              <a:t> 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 rot="10775526" flipV="1">
            <a:off x="468313" y="982663"/>
            <a:ext cx="56896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  <a:hlinkClick r:id="rId2"/>
              </a:rPr>
              <a:t>http://mitia13.narod.ru/ortodox/ort13.html</a:t>
            </a: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     Нумерология</a:t>
            </a: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2. 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  <a:hlinkClick r:id="rId3"/>
              </a:rPr>
              <a:t>http://inf.3dn.ru/index/0-35</a:t>
            </a: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3. 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  <a:hlinkClick r:id="rId4"/>
              </a:rPr>
              <a:t>http://portfolio.1september.ru/work.php?id=559295</a:t>
            </a: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4. П.А. </a:t>
            </a:r>
            <a:r>
              <a:rPr lang="ru-RU" sz="1800" b="1" dirty="0" err="1">
                <a:solidFill>
                  <a:srgbClr val="FFFF00"/>
                </a:solidFill>
                <a:latin typeface="Times New Roman" pitchFamily="18" charset="0"/>
              </a:rPr>
              <a:t>Тревогин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. Числовые суеверия</a:t>
            </a:r>
          </a:p>
          <a:p>
            <a:pPr marL="342900" indent="-342900">
              <a:tabLst>
                <a:tab pos="857250" algn="l"/>
              </a:tabLst>
            </a:pP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5. О. </a:t>
            </a:r>
            <a:r>
              <a:rPr lang="ru-RU" sz="1800" b="1" dirty="0" err="1">
                <a:solidFill>
                  <a:srgbClr val="FFFF00"/>
                </a:solidFill>
                <a:latin typeface="Times New Roman" pitchFamily="18" charset="0"/>
              </a:rPr>
              <a:t>Шестихин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  Магическое  Число  СЕМЬ</a:t>
            </a:r>
          </a:p>
          <a:p>
            <a:pPr marL="342900" indent="-342900">
              <a:tabLst>
                <a:tab pos="857250" algn="l"/>
              </a:tabLst>
            </a:pPr>
            <a:endParaRPr lang="ru-RU" sz="1800" b="1" dirty="0">
              <a:solidFill>
                <a:srgbClr val="FFFF00"/>
              </a:solidFill>
              <a:latin typeface="Times New Roman" pitchFamily="18" charset="0"/>
            </a:endParaRP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6. За страницами учебника математика. И.Я. </a:t>
            </a:r>
            <a:r>
              <a:rPr lang="ru-RU" sz="1800" b="1" dirty="0" err="1">
                <a:solidFill>
                  <a:srgbClr val="FFFF00"/>
                </a:solidFill>
                <a:latin typeface="Times New Roman" pitchFamily="18" charset="0"/>
              </a:rPr>
              <a:t>Депман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, </a:t>
            </a:r>
          </a:p>
          <a:p>
            <a:pPr marL="342900" indent="-342900">
              <a:tabLst>
                <a:tab pos="857250" algn="l"/>
              </a:tabLst>
            </a:pP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Н.Я. </a:t>
            </a:r>
            <a:r>
              <a:rPr lang="ru-RU" sz="1800" b="1" dirty="0" err="1">
                <a:solidFill>
                  <a:srgbClr val="FFFF00"/>
                </a:solidFill>
                <a:latin typeface="Times New Roman" pitchFamily="18" charset="0"/>
              </a:rPr>
              <a:t>Виленкин</a:t>
            </a:r>
            <a:r>
              <a:rPr lang="ru-RU" sz="1800" b="1" dirty="0">
                <a:solidFill>
                  <a:srgbClr val="FFFF00"/>
                </a:solidFill>
                <a:latin typeface="Times New Roman" pitchFamily="18" charset="0"/>
              </a:rPr>
              <a:t>; М.     «Просвещение»,1989г.</a:t>
            </a:r>
          </a:p>
          <a:p>
            <a:pPr marL="342900" indent="-342900" eaLnBrk="0" hangingPunct="0">
              <a:tabLst>
                <a:tab pos="857250" algn="l"/>
              </a:tabLst>
            </a:pPr>
            <a:endParaRPr lang="ru-RU" sz="1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30" grpId="0"/>
      <p:bldP spid="5223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0" name="Picture 4" descr="14774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2411413" y="188913"/>
            <a:ext cx="4105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33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</a:t>
            </a: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1116013" y="765175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                    </a:t>
            </a:r>
            <a:r>
              <a:rPr lang="ru-RU" sz="2400" b="1" dirty="0" smtClean="0">
                <a:solidFill>
                  <a:srgbClr val="33CCCC"/>
                </a:solidFill>
              </a:rPr>
              <a:t>Не верьте в приметы . Надейтесь на себя.</a:t>
            </a:r>
            <a:endParaRPr lang="ru-RU" sz="2400" b="1" dirty="0">
              <a:solidFill>
                <a:srgbClr val="33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endParaRPr lang="ru-RU" sz="4800" dirty="0">
              <a:solidFill>
                <a:srgbClr val="003300"/>
              </a:solidFill>
            </a:endParaRPr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4140200" y="1131888"/>
            <a:ext cx="49022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3200" dirty="0">
                <a:solidFill>
                  <a:srgbClr val="FF0000"/>
                </a:solidFill>
              </a:rPr>
              <a:t>Цель работы:</a:t>
            </a:r>
          </a:p>
          <a:p>
            <a:pPr algn="ctr">
              <a:tabLst>
                <a:tab pos="457200" algn="l"/>
              </a:tabLst>
            </a:pPr>
            <a:r>
              <a:rPr lang="ru-RU" sz="3200" dirty="0">
                <a:solidFill>
                  <a:srgbClr val="FFFF00"/>
                </a:solidFill>
              </a:rPr>
              <a:t> узнать,  как меняется вера в числовые суеверия с возрастом.</a:t>
            </a:r>
          </a:p>
          <a:p>
            <a:pPr algn="ctr">
              <a:tabLst>
                <a:tab pos="457200" algn="l"/>
              </a:tabLst>
            </a:pPr>
            <a:endParaRPr lang="ru-RU" sz="3200" dirty="0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</a:rPr>
              <a:t>Проблема: 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взрослые и дети подвержены числовым суевериям</a:t>
            </a:r>
          </a:p>
          <a:p>
            <a:pPr algn="ctr">
              <a:tabLst>
                <a:tab pos="457200" algn="l"/>
              </a:tabLst>
            </a:pPr>
            <a:endParaRPr lang="ru-RU" sz="2400" dirty="0">
              <a:solidFill>
                <a:srgbClr val="FFFF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ru-RU" b="1" dirty="0">
                <a:solidFill>
                  <a:srgbClr val="FF0000"/>
                </a:solidFill>
              </a:rPr>
              <a:t>Гипотеза:</a:t>
            </a:r>
            <a:endParaRPr lang="ru-RU" dirty="0">
              <a:solidFill>
                <a:srgbClr val="FF00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ru-RU" dirty="0">
                <a:solidFill>
                  <a:srgbClr val="FFFF00"/>
                </a:solidFill>
              </a:rPr>
              <a:t>  </a:t>
            </a:r>
            <a:r>
              <a:rPr lang="ru-RU" sz="2400" b="1" dirty="0">
                <a:solidFill>
                  <a:srgbClr val="FFFF00"/>
                </a:solidFill>
              </a:rPr>
              <a:t>Я думаю, чем старше и образованнее человек, тем он меньше верит в приметы</a:t>
            </a:r>
          </a:p>
        </p:txBody>
      </p:sp>
      <p:pic>
        <p:nvPicPr>
          <p:cNvPr id="5" name="Рисунок 4" descr="C:\Documents and Settings\Дом\Мои документы\Мои рисунки\лиза\лиза 003.jpg"/>
          <p:cNvPicPr/>
          <p:nvPr/>
        </p:nvPicPr>
        <p:blipFill>
          <a:blip r:embed="rId2" cstate="print"/>
          <a:srcRect l="23228" t="1709" r="29676"/>
          <a:stretch>
            <a:fillRect/>
          </a:stretch>
        </p:blipFill>
        <p:spPr bwMode="auto">
          <a:xfrm>
            <a:off x="571472" y="3214686"/>
            <a:ext cx="28003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6" grpId="1"/>
      <p:bldP spid="614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18487" cy="6072188"/>
          </a:xfrm>
        </p:spPr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1800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8229600" cy="411480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5003800" y="222250"/>
            <a:ext cx="396081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ahoma" pitchFamily="34" charset="0"/>
              </a:rPr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ahoma" pitchFamily="34" charset="0"/>
              </a:rPr>
              <a:t>Задачи:</a:t>
            </a:r>
            <a:r>
              <a:rPr lang="ru-RU" sz="1800" b="1" dirty="0" smtClean="0">
                <a:solidFill>
                  <a:srgbClr val="FF0000"/>
                </a:solidFill>
                <a:latin typeface="Tahoma" pitchFamily="34" charset="0"/>
              </a:rPr>
              <a:t>   </a:t>
            </a:r>
          </a:p>
          <a:p>
            <a:pPr algn="ctr"/>
            <a:endParaRPr lang="ru-RU" sz="1800" b="1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           1.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Познакомиться с литературой о происхождении числовых суеверий.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                   </a:t>
            </a:r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2.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Составить анкеты,  провести опрос и обработать полученные данные.</a:t>
            </a:r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                       </a:t>
            </a:r>
            <a:endParaRPr lang="ru-RU" sz="1800" dirty="0" smtClean="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                   3.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Составить таблицы и диаграммы,  подтверждающие мою гипотезу. </a:t>
            </a:r>
            <a:endParaRPr lang="ru-RU" sz="1800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859338" y="3470275"/>
            <a:ext cx="40338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ahoma" pitchFamily="34" charset="0"/>
              </a:rPr>
              <a:t>Предмет исследования: </a:t>
            </a:r>
            <a:endParaRPr lang="ru-RU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мнение учащихся</a:t>
            </a:r>
          </a:p>
          <a:p>
            <a:pPr algn="ctr" eaLnBrk="0" hangingPunct="0"/>
            <a:endParaRPr lang="ru-RU" sz="18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3132138" y="4433888"/>
            <a:ext cx="58324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800" b="1" dirty="0">
                <a:solidFill>
                  <a:srgbClr val="FF0000"/>
                </a:solidFill>
                <a:latin typeface="Tahoma" pitchFamily="34" charset="0"/>
              </a:rPr>
              <a:t>Объект исследования: </a:t>
            </a:r>
            <a:r>
              <a:rPr lang="ru-RU" sz="1800" b="1" dirty="0">
                <a:solidFill>
                  <a:srgbClr val="FFFF00"/>
                </a:solidFill>
                <a:latin typeface="Tahoma" pitchFamily="34" charset="0"/>
              </a:rPr>
              <a:t>ученики  5 </a:t>
            </a:r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«в»  </a:t>
            </a:r>
            <a:r>
              <a:rPr lang="ru-RU" sz="1800" b="1" dirty="0">
                <a:solidFill>
                  <a:srgbClr val="FFFF00"/>
                </a:solidFill>
                <a:latin typeface="Tahoma" pitchFamily="34" charset="0"/>
              </a:rPr>
              <a:t>класса,   9 </a:t>
            </a:r>
            <a:r>
              <a:rPr lang="ru-RU" sz="1800" b="1" dirty="0" smtClean="0">
                <a:solidFill>
                  <a:srgbClr val="FFFF00"/>
                </a:solidFill>
                <a:latin typeface="Tahoma" pitchFamily="34" charset="0"/>
              </a:rPr>
              <a:t>«г» </a:t>
            </a:r>
            <a:r>
              <a:rPr lang="ru-RU" sz="1800" b="1" dirty="0">
                <a:solidFill>
                  <a:srgbClr val="FFFF00"/>
                </a:solidFill>
                <a:latin typeface="Tahoma" pitchFamily="34" charset="0"/>
              </a:rPr>
              <a:t>класса»,</a:t>
            </a:r>
            <a:r>
              <a:rPr lang="ru-RU" sz="1800" dirty="0">
                <a:solidFill>
                  <a:srgbClr val="FFFF00"/>
                </a:solidFill>
                <a:latin typeface="Tahoma" pitchFamily="34" charset="0"/>
              </a:rPr>
              <a:t> 11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«в» </a:t>
            </a:r>
            <a:r>
              <a:rPr lang="ru-RU" sz="1800" dirty="0">
                <a:solidFill>
                  <a:srgbClr val="FFFF00"/>
                </a:solidFill>
                <a:latin typeface="Tahoma" pitchFamily="34" charset="0"/>
              </a:rPr>
              <a:t>класса,  учителя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школы, </a:t>
            </a:r>
            <a:r>
              <a:rPr lang="ru-RU" sz="1800" dirty="0">
                <a:solidFill>
                  <a:srgbClr val="FFFF00"/>
                </a:solidFill>
                <a:latin typeface="Tahoma" pitchFamily="34" charset="0"/>
              </a:rPr>
              <a:t>родители 5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«в» </a:t>
            </a:r>
            <a:r>
              <a:rPr lang="ru-RU" sz="1800" dirty="0">
                <a:solidFill>
                  <a:srgbClr val="FFFF00"/>
                </a:solidFill>
                <a:latin typeface="Tahoma" pitchFamily="34" charset="0"/>
              </a:rPr>
              <a:t>класса и   11 </a:t>
            </a:r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«в» </a:t>
            </a:r>
            <a:r>
              <a:rPr lang="ru-RU" sz="1800" dirty="0">
                <a:solidFill>
                  <a:srgbClr val="FFFF00"/>
                </a:solidFill>
                <a:latin typeface="Tahoma" pitchFamily="34" charset="0"/>
              </a:rPr>
              <a:t>класса.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4572000" y="5872163"/>
            <a:ext cx="439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ahoma" pitchFamily="34" charset="0"/>
              </a:rPr>
              <a:t>Методы исследования</a:t>
            </a:r>
            <a:r>
              <a:rPr lang="ru-RU" sz="1800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</a:p>
          <a:p>
            <a:pPr algn="ctr"/>
            <a:r>
              <a:rPr lang="ru-RU" sz="1800" dirty="0" smtClean="0">
                <a:solidFill>
                  <a:srgbClr val="FFFF00"/>
                </a:solidFill>
                <a:latin typeface="Tahoma" pitchFamily="34" charset="0"/>
              </a:rPr>
              <a:t> опрос, анкетирование.</a:t>
            </a:r>
            <a:endParaRPr lang="ru-RU" sz="1800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2" grpId="0"/>
      <p:bldP spid="126983" grpId="0"/>
      <p:bldP spid="126985" grpId="0"/>
      <p:bldP spid="1269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0"/>
            <a:ext cx="5651500" cy="6191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>
              <a:solidFill>
                <a:schemeClr val="bg2"/>
              </a:solidFill>
            </a:endParaRP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179388" y="49213"/>
            <a:ext cx="89646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С древних времен и в наше время многие люди верили и верят в счастливые и несчастливые числа. </a:t>
            </a:r>
          </a:p>
          <a:p>
            <a:pPr algn="ctr"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Например, боятся </a:t>
            </a:r>
            <a:r>
              <a:rPr lang="ru-RU" sz="2400" dirty="0" smtClean="0">
                <a:solidFill>
                  <a:srgbClr val="FFFF00"/>
                </a:solidFill>
              </a:rPr>
              <a:t>числа </a:t>
            </a:r>
            <a:r>
              <a:rPr lang="ru-RU" sz="2400" dirty="0">
                <a:solidFill>
                  <a:srgbClr val="FFFF00"/>
                </a:solidFill>
              </a:rPr>
              <a:t>13 и верят в удачу </a:t>
            </a:r>
            <a:r>
              <a:rPr lang="ru-RU" sz="2400" dirty="0" smtClean="0">
                <a:solidFill>
                  <a:srgbClr val="FFFF00"/>
                </a:solidFill>
              </a:rPr>
              <a:t>числа 7</a:t>
            </a:r>
            <a:r>
              <a:rPr lang="ru-RU" sz="2400" dirty="0">
                <a:solidFill>
                  <a:srgbClr val="FFFF00"/>
                </a:solidFill>
              </a:rPr>
              <a:t>. Известно и много других мистических чисел.</a:t>
            </a:r>
          </a:p>
          <a:p>
            <a:pPr algn="ctr"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Суть числовых суеверий и числовой мистики состоит в том, что отдельным числам приписывается 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мистическое, сверхъестественное, таинственное значение</a:t>
            </a:r>
            <a:r>
              <a:rPr lang="ru-RU" sz="2400" b="1" dirty="0">
                <a:solidFill>
                  <a:srgbClr val="FFFF00"/>
                </a:solidFill>
              </a:rPr>
              <a:t>.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-1404938" y="2924175"/>
            <a:ext cx="66595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4">
              <a:buFont typeface="Wingdings" pitchFamily="2" charset="2"/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Вдохновителями всех без исключения суеверий являются служители разных религий, так</a:t>
            </a:r>
          </a:p>
          <a:p>
            <a:pPr lvl="4">
              <a:buFont typeface="Wingdings" pitchFamily="2" charset="2"/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как в основе суеверий лежит вера в </a:t>
            </a:r>
            <a:br>
              <a:rPr lang="ru-RU" sz="2400" dirty="0">
                <a:solidFill>
                  <a:srgbClr val="FFFF00"/>
                </a:solidFill>
              </a:rPr>
            </a:br>
            <a:r>
              <a:rPr lang="ru-RU" sz="2400" dirty="0">
                <a:solidFill>
                  <a:srgbClr val="FFFF00"/>
                </a:solidFill>
              </a:rPr>
              <a:t>существовании таинственных, недоступных для </a:t>
            </a:r>
          </a:p>
          <a:p>
            <a:pPr lvl="4">
              <a:buFont typeface="Wingdings" pitchFamily="2" charset="2"/>
              <a:buNone/>
              <a:tabLst>
                <a:tab pos="457200" algn="l"/>
              </a:tabLst>
            </a:pPr>
            <a:r>
              <a:rPr lang="ru-RU" sz="2400" dirty="0">
                <a:solidFill>
                  <a:srgbClr val="FFFF00"/>
                </a:solidFill>
              </a:rPr>
              <a:t>понимания людей, связей между вещами и явлениями.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/>
      <p:bldP spid="1300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FF00"/>
                </a:solidFill>
              </a:rPr>
              <a:t/>
            </a:r>
            <a:br>
              <a:rPr lang="ru-RU">
                <a:solidFill>
                  <a:srgbClr val="FFFF00"/>
                </a:solidFill>
              </a:rPr>
            </a:br>
            <a:endParaRPr lang="ru-RU" sz="2400">
              <a:solidFill>
                <a:srgbClr val="FFFF00"/>
              </a:solidFill>
            </a:endParaRPr>
          </a:p>
        </p:txBody>
      </p:sp>
      <p:pic>
        <p:nvPicPr>
          <p:cNvPr id="128007" name="Picture 5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3644900"/>
            <a:ext cx="26273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179388" y="227013"/>
            <a:ext cx="86058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Вера в счастливые и несчастливые </a:t>
            </a:r>
            <a:r>
              <a:rPr lang="ru-RU" sz="2400">
                <a:solidFill>
                  <a:srgbClr val="FFFF00"/>
                </a:solidFill>
              </a:rPr>
              <a:t>числа </a:t>
            </a:r>
            <a:r>
              <a:rPr lang="ru-RU" sz="2400" smtClean="0">
                <a:solidFill>
                  <a:srgbClr val="FFFF00"/>
                </a:solidFill>
              </a:rPr>
              <a:t>восходит </a:t>
            </a:r>
            <a:r>
              <a:rPr lang="ru-RU" sz="2400" dirty="0">
                <a:solidFill>
                  <a:srgbClr val="FFFF00"/>
                </a:solidFill>
              </a:rPr>
              <a:t>к временам, когда только возникал счет. "Все вещи можно представить в виде чисел", - говорил древнегреческий ученый и философ Пифагор. Таким образом, он давал понять, что миром правят числа и за каждым числом прячется тайна. Из учения Пифагора следует, что все числа соединяются вместе и действуют на человека особым образом. Именно числа могут предопределять судьбу человека, руководить его жизнью, приносить ему удачу или несчастье. Система Пифагора оказала огромное влияние на культуру греческого   народа.</a:t>
            </a:r>
            <a:r>
              <a:rPr lang="ru-RU" dirty="0">
                <a:solidFill>
                  <a:srgbClr val="FFFF00"/>
                </a:solidFill>
              </a:rPr>
              <a:t>                                                                                                                                                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611188" y="4581525"/>
            <a:ext cx="52895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Греки верили, что все числа, их окружающие, воздействуют на    происходящие события, и большое значение придавали числам-талисманам.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/>
      <p:bldP spid="1280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44663"/>
            <a:ext cx="8229600" cy="5113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      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229600" cy="1371600"/>
          </a:xfrm>
        </p:spPr>
        <p:txBody>
          <a:bodyPr/>
          <a:lstStyle/>
          <a:p>
            <a:r>
              <a:rPr lang="ru-RU" sz="2000" dirty="0">
                <a:solidFill>
                  <a:srgbClr val="FF0000"/>
                </a:solidFill>
                <a:latin typeface="Times New Roman" pitchFamily="18" charset="0"/>
              </a:rPr>
              <a:t>. Единица </a:t>
            </a:r>
            <a: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  <a:t>– символ славы и могущества, действия и честолюбия. Как число имени единица означает личность, полную энергии и желания   действовать. С этим числом ассоциируются уверенность в своих силах и возможностях </a:t>
            </a:r>
            <a:br>
              <a:rPr lang="ru-RU" sz="2000" dirty="0">
                <a:solidFill>
                  <a:srgbClr val="FFFF00"/>
                </a:solidFill>
                <a:latin typeface="Times New Roman" pitchFamily="18" charset="0"/>
              </a:rPr>
            </a:br>
            <a:endParaRPr lang="ru-RU" sz="20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23850" y="2133600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Число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</a:rPr>
              <a:t>три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 у многих народов священное. </a:t>
            </a: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</a:rPr>
              <a:t>Три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 это не то чтобы счастливое, но </a:t>
            </a:r>
            <a:r>
              <a:rPr lang="ru-RU" b="1" dirty="0" err="1">
                <a:solidFill>
                  <a:srgbClr val="FFFF00"/>
                </a:solidFill>
                <a:latin typeface="Times New Roman" pitchFamily="18" charset="0"/>
              </a:rPr>
              <a:t>самодостаточное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</a:rPr>
              <a:t> число. Оно вселяет уверенность</a:t>
            </a:r>
            <a:r>
              <a:rPr lang="ru-RU" b="1" dirty="0">
                <a:solidFill>
                  <a:srgbClr val="33CCCC"/>
                </a:solidFill>
                <a:latin typeface="Times New Roman" pitchFamily="18" charset="0"/>
              </a:rPr>
              <a:t>.</a:t>
            </a:r>
            <a:r>
              <a:rPr lang="ru-RU" dirty="0">
                <a:solidFill>
                  <a:srgbClr val="33CC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250825" y="3565525"/>
            <a:ext cx="59055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</a:rPr>
              <a:t>Таинственное число семь! 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</a:rPr>
              <a:t>Каким его только не считают: и священным, и божественным, и магическим, и счастливым. Так относятся к нему англичане, французы, итальянцы, русские, почитают его индусы, арабы, турки и другие народы. Почитали  много столетий до нашей эры, в средние века, почитают и сегодня. Число семь играет важную роль в религиях и верованиях людей, в искусстве и языке, в науке и технике…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rgbClr val="33CC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0" grpId="1"/>
      <p:bldP spid="101385" grpId="0"/>
      <p:bldP spid="101385" grpId="1"/>
      <p:bldP spid="101387" grpId="0"/>
      <p:bldP spid="10138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7705725" cy="548322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effectLst/>
                <a:latin typeface="Rockwell Extra Bold" pitchFamily="18" charset="0"/>
              </a:rPr>
              <a:t>		Предрассудков  </a:t>
            </a:r>
            <a:r>
              <a:rPr lang="ru-RU" sz="2400" b="1" dirty="0">
                <a:solidFill>
                  <a:srgbClr val="FFFF00"/>
                </a:solidFill>
                <a:effectLst/>
                <a:latin typeface="Rockwell Extra Bold" pitchFamily="18" charset="0"/>
              </a:rPr>
              <a:t>так много, что  их трудно перечислить.     В Европе, например, издали «Энциклопедию суеверий», которая состоит из 10 томов.</a:t>
            </a:r>
          </a:p>
          <a:p>
            <a:pPr>
              <a:lnSpc>
                <a:spcPct val="80000"/>
              </a:lnSpc>
              <a:buNone/>
            </a:pPr>
            <a:endParaRPr lang="ru-RU" sz="2400" b="1" dirty="0">
              <a:solidFill>
                <a:srgbClr val="33CCCC"/>
              </a:solidFill>
              <a:effectLst/>
              <a:latin typeface="Rockwell Extra Bold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>
              <a:solidFill>
                <a:srgbClr val="33CCCC"/>
              </a:solidFill>
              <a:effectLst/>
              <a:latin typeface="Rockwell Extra Bold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2400" b="1" dirty="0" smtClean="0">
                <a:solidFill>
                  <a:srgbClr val="FFFF00"/>
                </a:solidFill>
                <a:effectLst/>
                <a:latin typeface="Rockwell Extra Bold" pitchFamily="18" charset="0"/>
              </a:rPr>
              <a:t>		Большинство </a:t>
            </a:r>
            <a:r>
              <a:rPr lang="ru-RU" sz="2400" b="1" dirty="0">
                <a:solidFill>
                  <a:srgbClr val="FFFF00"/>
                </a:solidFill>
                <a:effectLst/>
                <a:latin typeface="Rockwell Extra Bold" pitchFamily="18" charset="0"/>
              </a:rPr>
              <a:t>суеверий  пришло из глубины веков,  когда наши предки сталкивались с загадочным, неведомым окружающим миром, пытались его познать и освоить. 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229600" cy="659765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FF0000"/>
                </a:solidFill>
                <a:latin typeface="Rockwell Extra Bold" pitchFamily="18" charset="0"/>
              </a:rPr>
              <a:t>Число 13 </a:t>
            </a:r>
            <a:r>
              <a:rPr lang="ru-RU" sz="2400" b="1" dirty="0">
                <a:solidFill>
                  <a:srgbClr val="FFFF00"/>
                </a:solidFill>
                <a:latin typeface="Rockwell Extra Bold" pitchFamily="18" charset="0"/>
              </a:rPr>
              <a:t>во всем мире считается несчастливым. Сочетание этой цифры с пятницей вообще грозит серьезными потрясениями.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FFFF00"/>
                </a:solidFill>
                <a:latin typeface="Rockwell Extra Bold" pitchFamily="18" charset="0"/>
              </a:rPr>
              <a:t>Откуда же пошел этот страх перед числом 13? 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FFFF00"/>
                </a:solidFill>
                <a:latin typeface="Rockwell Extra Bold" pitchFamily="18" charset="0"/>
              </a:rPr>
              <a:t>Пятница же «провинилась» в том, что, по преданию, Адам и Ева отведали запретный плод и были изгнаны из рая именно в этот день</a:t>
            </a:r>
            <a:r>
              <a:rPr lang="ru-RU" b="1" dirty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33CCCC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dirty="0">
                <a:solidFill>
                  <a:srgbClr val="FFFF00"/>
                </a:solidFill>
                <a:effectLst/>
                <a:latin typeface="Rockwell Extra Bold" pitchFamily="18" charset="0"/>
              </a:rPr>
              <a:t>Как ни странно, но не существует единственного общепринятого объяснения происхождению суеверия, связанного с числом 13, Есть много различных мнений по этому поводу.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2400" b="1" dirty="0">
              <a:solidFill>
                <a:srgbClr val="FFFF00"/>
              </a:solidFill>
              <a:effectLst/>
              <a:latin typeface="Rockwell Extra Bold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b="1" dirty="0">
                <a:solidFill>
                  <a:srgbClr val="FFFF00"/>
                </a:solidFill>
                <a:effectLst/>
                <a:latin typeface="Rockwell Extra Bold" pitchFamily="18" charset="0"/>
              </a:rPr>
              <a:t>Еще одна странность числа 13 состоит в том, что оно считалось счастливым в древнем Китае и Египте.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2400" b="1" dirty="0">
              <a:solidFill>
                <a:srgbClr val="33CCCC"/>
              </a:solidFill>
              <a:effectLst/>
              <a:latin typeface="Rockwell Extra Bold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>
              <a:solidFill>
                <a:srgbClr val="33CCCC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5976937" cy="6858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dirty="0">
                <a:solidFill>
                  <a:srgbClr val="FFFF00"/>
                </a:solidFill>
              </a:rPr>
              <a:t>     </a:t>
            </a:r>
            <a:r>
              <a:rPr lang="ru-RU" sz="2400" dirty="0">
                <a:solidFill>
                  <a:srgbClr val="FF0000"/>
                </a:solidFill>
                <a:latin typeface="Rockwell Extra Bold" pitchFamily="18" charset="0"/>
              </a:rPr>
              <a:t>Несчастливая четверка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>
                <a:solidFill>
                  <a:srgbClr val="FFFF00"/>
                </a:solidFill>
                <a:latin typeface="Rockwell Extra Bold" pitchFamily="18" charset="0"/>
              </a:rPr>
              <a:t>Ты не переживаешь, получив “четверку” в школе? Ну, конечно, “пятерка” приятнее, но все-таки не страшно, правда? </a:t>
            </a:r>
          </a:p>
          <a:p>
            <a:pPr>
              <a:lnSpc>
                <a:spcPct val="90000"/>
              </a:lnSpc>
              <a:buNone/>
            </a:pPr>
            <a:endParaRPr lang="ru-RU" sz="2400" dirty="0">
              <a:solidFill>
                <a:srgbClr val="FFFF00"/>
              </a:solidFill>
              <a:latin typeface="Rockwell Extra Bold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ru-RU" sz="2400" dirty="0">
                <a:solidFill>
                  <a:srgbClr val="FFFF00"/>
                </a:solidFill>
                <a:latin typeface="Rockwell Extra Bold" pitchFamily="18" charset="0"/>
              </a:rPr>
              <a:t>А у народов Дальнего Востока цифра 4 считается приносящей несчастье! Возможно, поэтому в китайском языке она рифмуется со словом “смерть”. Естественно, что ни квартиры под номером 4, ни дома под таким номером в восточных городах нет. В Японии, например, вы не найдете в продаже ни одного набора из четырех предметов – только три или пять. На атомной электростанции в Корее установлено четыре реактора, а номера у них 1, 2, 13 и 14. </a:t>
            </a: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33CCCC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963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Текстура</vt:lpstr>
      <vt:lpstr> </vt:lpstr>
      <vt:lpstr>Презентация PowerPoint</vt:lpstr>
      <vt:lpstr> </vt:lpstr>
      <vt:lpstr>Презентация PowerPoint</vt:lpstr>
      <vt:lpstr> </vt:lpstr>
      <vt:lpstr>. Единица – символ славы и могущества, действия и честолюбия. Как число имени единица означает личность, полную энергии и желания   действовать. С этим числом ассоциируются уверенность в своих силах и возможностях  </vt:lpstr>
      <vt:lpstr>Презентация PowerPoint</vt:lpstr>
      <vt:lpstr>Презентация PowerPoint</vt:lpstr>
      <vt:lpstr>Презентация PowerPoint</vt:lpstr>
      <vt:lpstr>Изучение общественного мнения </vt:lpstr>
      <vt:lpstr>Презентация PowerPoint</vt:lpstr>
      <vt:lpstr>Презентация PowerPoint</vt:lpstr>
      <vt:lpstr> Я решила продолжить исследование и опросить наших учителей и родителей двух классов пятого и одиннадцатого. Полученные данные занесла в таблицу </vt:lpstr>
      <vt:lpstr>Оказалось что наши родители намного суевернее наших учителей.   Я еще раз проанализировала анкеты и увидела большую разницу в   ответах по половому признаку.</vt:lpstr>
      <vt:lpstr> Заключение</vt:lpstr>
      <vt:lpstr>Литература </vt:lpstr>
      <vt:lpstr>Презентация PowerPoint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 Числовые суеверия</dc:title>
  <dc:creator>1</dc:creator>
  <cp:lastModifiedBy>DNS</cp:lastModifiedBy>
  <cp:revision>178</cp:revision>
  <dcterms:created xsi:type="dcterms:W3CDTF">2009-06-21T11:55:16Z</dcterms:created>
  <dcterms:modified xsi:type="dcterms:W3CDTF">2013-04-24T16:06:40Z</dcterms:modified>
</cp:coreProperties>
</file>