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903"/>
    <a:srgbClr val="FEECF8"/>
    <a:srgbClr val="00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подвержены - сентябрь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алкоголь</c:v>
                </c:pt>
                <c:pt idx="1">
                  <c:v>табакокурение</c:v>
                </c:pt>
                <c:pt idx="2">
                  <c:v>наркотики</c:v>
                </c:pt>
                <c:pt idx="3">
                  <c:v>игромания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23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подвержены - ноябрь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алкоголь</c:v>
                </c:pt>
                <c:pt idx="1">
                  <c:v>табакокурение</c:v>
                </c:pt>
                <c:pt idx="2">
                  <c:v>наркотики</c:v>
                </c:pt>
                <c:pt idx="3">
                  <c:v>игромания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30</c:v>
                </c:pt>
                <c:pt idx="3">
                  <c:v>24</c:v>
                </c:pt>
              </c:numCache>
            </c:numRef>
          </c:val>
        </c:ser>
        <c:shape val="cylinder"/>
        <c:axId val="66615168"/>
        <c:axId val="66616704"/>
        <c:axId val="0"/>
      </c:bar3DChart>
      <c:catAx>
        <c:axId val="66615168"/>
        <c:scaling>
          <c:orientation val="minMax"/>
        </c:scaling>
        <c:axPos val="l"/>
        <c:tickLblPos val="nextTo"/>
        <c:crossAx val="66616704"/>
        <c:crosses val="autoZero"/>
        <c:auto val="1"/>
        <c:lblAlgn val="ctr"/>
        <c:lblOffset val="100"/>
      </c:catAx>
      <c:valAx>
        <c:axId val="66616704"/>
        <c:scaling>
          <c:orientation val="minMax"/>
        </c:scaling>
        <c:axPos val="b"/>
        <c:majorGridlines/>
        <c:numFmt formatCode="General" sourceLinked="1"/>
        <c:tickLblPos val="nextTo"/>
        <c:crossAx val="66615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D855-CA54-47A3-B28C-04BA78923E0A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8048-CECA-4E55-90A3-20D6AC07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DDDD-8856-4896-A559-64968D19B669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E1D1-FDDD-41AB-B7C5-2A45D47E5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D271-3C52-4151-9CEE-F1CD566B6548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B399-3F19-4703-AF77-5C909C715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F35D-E26A-4B92-921C-7A71C84BDAEC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3790-6FC4-4D1D-BED8-FFD27957F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36D9-0B7F-4053-8A81-2D33E1684F17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FA1D-F99B-4DB9-BB92-502A24CEE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2FC5-21CB-4FD0-897F-5D81546DB376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5295-CF4C-4BE4-BB67-1232B18D6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94D6-5721-4B73-8344-D3C7E669045A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6147-29A2-4EE9-9148-7781041FA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D4E8-77D7-465B-AA3D-3D35C4151F05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46AB-5F56-421A-A669-FE18B3B4E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22E-4C8B-437A-94D6-F2ECD86B9BB3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7211-BB8D-438F-9DE1-267D84E88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4DDC-EC2A-4CE6-9206-69B73F3694EE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9B2B-5CBE-46AB-ABA9-3D8B21777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2596-00D6-4DD5-8E35-D8DF8F417E92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2241-2C3A-4BF1-9C14-E52667E5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49C91-6A7E-4F90-9197-18CFC450A0C8}" type="datetimeFigureOut">
              <a:rPr lang="ru-RU"/>
              <a:pPr>
                <a:defRPr/>
              </a:pPr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E4F73-09DB-422D-B2A2-3018C8B1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576032" y="1340768"/>
            <a:ext cx="7772400" cy="1470025"/>
          </a:xfrm>
          <a:prstGeom prst="rect">
            <a:avLst/>
          </a:prstGeom>
        </p:spPr>
        <p:txBody>
          <a:bodyPr anchor="b"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rgbClr val="C0BEAF">
                        <a:tint val="70000"/>
                        <a:satMod val="200000"/>
                      </a:srgbClr>
                    </a:gs>
                    <a:gs pos="40000">
                      <a:srgbClr val="C0BEAF">
                        <a:tint val="90000"/>
                        <a:satMod val="130000"/>
                      </a:srgbClr>
                    </a:gs>
                    <a:gs pos="50000">
                      <a:srgbClr val="C0BEAF">
                        <a:tint val="90000"/>
                        <a:satMod val="130000"/>
                      </a:srgbClr>
                    </a:gs>
                    <a:gs pos="68000">
                      <a:srgbClr val="C0BEAF">
                        <a:tint val="90000"/>
                        <a:satMod val="130000"/>
                      </a:srgbClr>
                    </a:gs>
                    <a:gs pos="100000">
                      <a:srgbClr val="C0BEAF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C0BEAF">
                      <a:tint val="80000"/>
                      <a:satMod val="250000"/>
                      <a:alpha val="45000"/>
                    </a:srgbClr>
                  </a:outerShdw>
                </a:effectLst>
                <a:latin typeface="Candara"/>
              </a:rPr>
              <a:t>Мы за здоровый образ жизни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rgbClr val="C0BEAF">
                      <a:tint val="70000"/>
                      <a:satMod val="200000"/>
                    </a:srgbClr>
                  </a:gs>
                  <a:gs pos="40000">
                    <a:srgbClr val="C0BEAF">
                      <a:tint val="90000"/>
                      <a:satMod val="130000"/>
                    </a:srgbClr>
                  </a:gs>
                  <a:gs pos="50000">
                    <a:srgbClr val="C0BEAF">
                      <a:tint val="90000"/>
                      <a:satMod val="130000"/>
                    </a:srgbClr>
                  </a:gs>
                  <a:gs pos="68000">
                    <a:srgbClr val="C0BEAF">
                      <a:tint val="90000"/>
                      <a:satMod val="130000"/>
                    </a:srgbClr>
                  </a:gs>
                  <a:gs pos="100000">
                    <a:srgbClr val="C0BEAF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C0BEAF">
                    <a:tint val="80000"/>
                    <a:satMod val="250000"/>
                    <a:alpha val="45000"/>
                  </a:srgbClr>
                </a:outerShdw>
              </a:effectLst>
              <a:latin typeface="Candara"/>
            </a:endParaRPr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5148263" y="3213100"/>
            <a:ext cx="35718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выполнил:</a:t>
            </a:r>
          </a:p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СОШ № 45</a:t>
            </a:r>
          </a:p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r>
              <a:rPr lang="ru-RU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Марьянова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Т.И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Участники проекта : учащиеся 9 «А» класса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72A376"/>
              </a:buClr>
              <a:buSzPct val="100000"/>
              <a:buFont typeface="Symbol" pitchFamily="18" charset="2"/>
              <a:buNone/>
            </a:pPr>
            <a:endParaRPr lang="ru-RU" sz="2000" b="1" i="1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5" name="Рисунок 4" descr="F:\моё\классное руководство\7а кл\Фото-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50405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44208" y="6021288"/>
            <a:ext cx="24777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Сроки выполнения: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сентябрь – декабрь 2012г.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5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dirty="0" smtClean="0"/>
              <a:t>   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Здоровый образ жизни - это форма и способы повседневной жизни человека, которые приводят к совершенствованию резервных возможностей организма. Реализация возможностей зависит от образа жизни, от повседневного поведения, от тех привычек, которые он приобретает.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Однако необходимо отметить, что ряд привычек, которые человек может приобрести ещё в школьные годы и от которых потом не может избавиться в течение всей жизни, серьёзно вредят здоровью. Они способствуют быстрому расходованию всего потенциала возможностей человека, преждевременному его старению и приобретению устойчивых заболеваний. К таким привычкам прежде всего надо отнести курение, употребление алкоголя и наркотиков. Проект "Жизнь без вредных привычек" направлен на формирование здорового образа жизни.</a:t>
            </a:r>
          </a:p>
          <a:p>
            <a:endParaRPr lang="ru-RU" dirty="0" smtClean="0"/>
          </a:p>
        </p:txBody>
      </p:sp>
      <p:pic>
        <p:nvPicPr>
          <p:cNvPr id="23554" name="Picture 2" descr="http://yuspet.net/uploads/posts/2010-11/1289652396_1289526934_1271102964_zdorovaya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981994" cy="1700808"/>
          </a:xfrm>
          <a:prstGeom prst="rect">
            <a:avLst/>
          </a:prstGeom>
          <a:noFill/>
        </p:spPr>
      </p:pic>
      <p:pic>
        <p:nvPicPr>
          <p:cNvPr id="25603" name="Picture 3" descr="C:\Users\татьяна\Desktop\Мамулечке\моя аттестация\смайлики\5362337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661248"/>
            <a:ext cx="1479798" cy="1196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Вредные привычка пагубно влияют на организм ребенка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Алкоголизм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это вредная и страшная привычка. Привыкание к алкоголю происходит незаметно как для пьющего, так и для окружающего, и заканчивается хроническим алкоголизмом, создающим в семье тяжелый психологический климат, который оказывает непоправимое отрицательное влияние на детей, их воспитание и здоровье. Особенно недопустимо привлекать и приучать детей и подростков к алкоголизму. Привыкание детского организма к алкоголю происходит быстро. Организм, получающий с раннего возраста алкогольные дозы, не может вырасти здоровым.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Курение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табака приравнивают к наркоманиям. Благодаря ни­котину (веществу, которое обладает специфическим действием на вегетативную нервную систему) человек испытывает своеобразное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эйфорическое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состояние.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Курение отрицательно влияет: на нервную систему; мозговое вещество надпочечников; артериальное давление; дыхательный центр; привратник желудка (вызывает спазм, нарушается секреция желудочного сока); ритм сердечных сокращений.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Так как у подростков легкие еще не сформированы, они осо­бенно страдают от курения. У молодых курильщиков ухудшаются процесс запоминания и внимание. Нарушаются работоспособность, зрение, слух, обоняние.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Личный пример старших и так называемое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пассивное курение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вовлекают детей в это пагубное пристрастие.</a:t>
            </a:r>
          </a:p>
        </p:txBody>
      </p:sp>
      <p:pic>
        <p:nvPicPr>
          <p:cNvPr id="23553" name="Picture 1" descr="C:\Users\татьяна\Desktop\Мамулечке\моя аттестация\смайлики\8626474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1800200" cy="14847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/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Токсикомания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это злоупотребление теми веществами, которые не входят в список наркотиков. Это различные химические, биологические лекарственные вещества, которые вызывают привыкание и зависимость. К токсическим веществам относятся летучие вещества наркотического действия (бензин, клей, химические растворители). В большинстве случаев при токсикомании отмечаются те же явления наркотической зависимости, но степень выраженности их меньше, хотя они также приводят к нарушению физического и психического здоровья. Токсикомания характерна для детей с 9 до 16 лет. Большинство из них вылечивается, но имеет заболевания, меньшинство – становится алкоголиками и наркоманами.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Токсикомания приводит к разным осложнениям в организме - токсическое поражение печени, гибель клеток головного мозга и энцефалопатии, частые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пневмании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язвы на слизистых оболочках рта и дыхательных путей, постоянный насморк, носовые кровотечения, мочекаменная болезнь.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b="1" dirty="0" smtClean="0"/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Наркомания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это тяжелейшее заболевание, приводящее к серьезным расстройствам здоровья, инвалидности, распаду личности и смерти в молодом возрасте.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Прием наркотика становится более регулярным. Пропадает депрессия, улучшается настроение. Но все это только на время. А хочется подольше побыть в состоянии эйфории. Да и организм уже начал настраиваться на регулярное наркотическое опьянение. Для него это становится нормой. Так человек попадает в зависимость. 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На первой стадии заболевания возникает стойкая психическая зависимость, появляется психический дискомфорт. На второй стадии происходит поражение головного мозга, возникают психические изменения, которые характеризуются деградацией личности, падением работоспособности, сужением круга интересов.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мере развития болезни наступает время, когда нервная система не способна выполнять свои функции без наркотика.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Компьютерная зависимость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Зависимость от игр для компьютеров и мобильных телефонов велика. Родители всего мира бьют тревогу.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Игромания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(психическая зависимость от компьютерных и других видов игр) все больше вторгается с сферу физического и психического здоровья человека. Тревожность и агрессивность, тяга к получению энергетической «подпитки», прильнув к монитору характеризуют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игромана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чрезмерного увлечения компьютером падает зрение, дети становятся вялыми,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малоподвижними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или, наоборот, впадают в депрессию. Отрицательно это сказывается и на формировании растущего, еще не окрепшего организма. Последствия связаны даже с проблемами в половой сфере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483" name="Picture 3" descr="C:\Users\татьяна\Desktop\Мамулечке\моя аттестация\смайлики\590545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85184"/>
            <a:ext cx="1800200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 учит жизни…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 учит здоровому образу жизни…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Слово, имея материальные корни, может производить материальные изменения в организме человека. (А. Платонов)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«Надо непременно встряхивать себя физически, чтобы быть здоровым нравственно». (Л.Н.Толстой)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«Красота телесных форм всегда совпадает с понятием о здоровой силе, о деятельности жизненной энергии». (Л.Н. Толстой)</a:t>
            </a:r>
          </a:p>
          <a:p>
            <a:r>
              <a:rPr lang="ru-RU" sz="2800" dirty="0" smtClean="0">
                <a:solidFill>
                  <a:srgbClr val="5D5903"/>
                </a:solidFill>
                <a:latin typeface="Times New Roman" pitchFamily="18" charset="0"/>
                <a:cs typeface="Times New Roman" pitchFamily="18" charset="0"/>
              </a:rPr>
              <a:t>«Без здоровья невозможно и счастье». (В.Г. Белинский</a:t>
            </a:r>
            <a:r>
              <a:rPr lang="ru-RU" sz="2800" dirty="0" smtClean="0">
                <a:solidFill>
                  <a:srgbClr val="5D5903"/>
                </a:solidFill>
                <a:latin typeface="Times New Roman" pitchFamily="18" charset="0"/>
                <a:cs typeface="Times New Roman" pitchFamily="18" charset="0"/>
              </a:rPr>
              <a:t>)                                                        </a:t>
            </a:r>
            <a:endParaRPr lang="ru-RU" sz="2800" dirty="0">
              <a:solidFill>
                <a:srgbClr val="5D59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татьяна\Desktop\Мамулечке\моя аттестация\смайлики\1471706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2123728" cy="17008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«Результатом нашей работы должна стать осознанная молодым поколением необходимость в здоровом образе жизни, в занятиях физической культурой и спортом. Каждый молодой человек должен осознать, что здоровый образ жизни – это успех, его личный успех».                                              Владимир Путин                       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oplehistory.ru/uploads/posts/2009-06/1244882471_putin_cropp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76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анкетного опроса (сентябрь)</a:t>
            </a:r>
          </a:p>
        </p:txBody>
      </p:sp>
      <p:graphicFrame>
        <p:nvGraphicFramePr>
          <p:cNvPr id="174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600200"/>
          <a:ext cx="8143875" cy="4525963"/>
        </p:xfrm>
        <a:graphic>
          <a:graphicData uri="http://schemas.openxmlformats.org/presentationml/2006/ole">
            <p:oleObj spid="_x0000_s17411" name="Worksheet" r:id="rId3" imgW="8327858" imgH="4627265" progId="Excel.Sheet.8">
              <p:embed/>
            </p:oleObj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анкетного опроса (ноябрь)</a:t>
            </a:r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600200"/>
          <a:ext cx="8143875" cy="4525963"/>
        </p:xfrm>
        <a:graphic>
          <a:graphicData uri="http://schemas.openxmlformats.org/presentationml/2006/ole">
            <p:oleObj spid="_x0000_s18435" name="Worksheet" r:id="rId3" imgW="8327858" imgH="4627265" progId="Excel.Sheet.8">
              <p:embed/>
            </p:oleObj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403350" y="21336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Gabriola" pitchFamily="82" charset="0"/>
              </a:rPr>
              <a:t>Цель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Gabriola" pitchFamily="82" charset="0"/>
              </a:rPr>
              <a:t>Задачи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Gabriola" pitchFamily="82" charset="0"/>
              </a:rPr>
              <a:t>Методы исследования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Gabriola" pitchFamily="82" charset="0"/>
              </a:rPr>
              <a:t>Время проведения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Gabriola" pitchFamily="82" charset="0"/>
              </a:rPr>
              <a:t>Примерный план работы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Gabriola" pitchFamily="82" charset="0"/>
              </a:rPr>
              <a:t>Выводы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8559" y="260648"/>
            <a:ext cx="4453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Содержание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проведения профилактики вредных привычек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Профилактика вредных привычек в младшем школьном возрасте направлена в первую очередь на формирование у детей навыков эффективной социальной адаптации и поэтому имеет специфические особенности. Очень важно сформировать у детей культуру здоровья, понимание ценности здорового образа жизни. Только осознание личностной ценности здоровья, его значимости позволяет ребенку понять, почему для него опасно знакомство с одурманивающими веществами.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C:\Users\татьяна\Desktop\Мамулечке\моя аттестация\смайлики\78365869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89240"/>
            <a:ext cx="1407790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моем проекте главный акцент сделан на то, как помочь ребенку избежать наркотиков, токсических веществ, употребления сигарет, алкогольных напитков, использование компьютера и Интернета в разумных целях;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пропагандирование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здорового образа жизни.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ребенку ничего не рассказывать о токсических, наркотических веществах, никотине, алкоголе, о негативном влиянии на организм чрезмерного использования компьютера, мобильного телефона, то ребенок может предполагать, что это безвредно для здоровья и разрешено для использования.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Педагогика как наука заключает в себе многолетний опыт воспитания и обучения подрастающего поколения. Эта наука является результатом многовековых исследований закономерностей формирования личности.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0180" name="Picture 4" descr="C:\Users\татьяна\Desktop\Мамулечке\моя аттестация\смайлики\9418994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661248"/>
            <a:ext cx="1456556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Многие ученые – теоретики и практикующие педагоги сходятся во мнении, что основной целью педагогического процесса является воспитание и формирование всесторонне развитой, творческой, активной, физически здоровой и высоконравственной личности.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прекрасны, однако, воспитание их – нелегкий труд. Воспитание ребенка – это наиболее важная миссия из всех, которую каждый из нас будет когда – либо иметь в нашем обществе. Это трудная, но необходимая работа.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(педагоги) и родители должны помочь детям научиться вырабатывать разумные решения и наслаждаться безопасным, здоровым и счастливым детством и юностью. Работа педагога основана на понимании, терпении, любви и практике!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татьяна\Desktop\Мамулечке\моя аттестация\смайлики\7015215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941168"/>
            <a:ext cx="1656184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здоровым – здорово!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моё\классное руководство\7а кл\день здоровья\SAM_25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22482">
            <a:off x="438702" y="1365071"/>
            <a:ext cx="1944216" cy="161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моё\классное руководство\7а кл\день здоровья\SAM_2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736304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моё\классное руководство\7а кл\день здоровья\SAM_25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2860784" cy="1839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F:\моё\ДИАНА\IMG_92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3566949" cy="2209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F:\моё\мамочке\100CANON\IMG_53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628800"/>
            <a:ext cx="2808312" cy="2002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:\моё\мамочке\Фото-0001м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124744"/>
            <a:ext cx="3024351" cy="269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F:\моё\ДИАНА\IMG_939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077072"/>
            <a:ext cx="2896806" cy="2091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развитие у подрастающего поколения культуры здорового образа жизни, укрепление нравственных ориентиров и сохранение физического и духовно-психического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учащихся.</a:t>
            </a:r>
          </a:p>
          <a:p>
            <a:pPr>
              <a:buFont typeface="Arial" charset="0"/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моё\классное руководство\7а кл\день здоровья всерайонный 11.12\SAM_2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316330" cy="25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  воспитание потребности в здоровом образе жизни; 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 воспитание человека, который бережет свое здоровье и здоровье окружающих;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 формирование навыков общения и способности оценивать свое поведение и нести ответственность за свои поступки;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обучение ребят отстаивать свое мнение и сопротивляться негативному влиянию со стороны взрослых и сверстников;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5. ознакомление с причинами злоупотребления токсических веществ, наркотиков, никотина, алкоголя;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6. формирование у обучающихся осознанно – отрицательное отношение к наркотикам, токсическим веществам, сигаретам,  алкоголю,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киберзависимости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Сравнение и анализ результатов анкет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литературы по теме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F:\моё\классное руководство\7а кл\день здоровья всерайонный 11.12\SAM_26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518569" cy="29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моё\классное руководство\7а кл\день здоровья всерайонный 11.12\SAM_26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032448" cy="295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проведения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этап –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сентябрь 2012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реализации проекта –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октябрь – декабрь 2012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Примерный план работы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124745"/>
          <a:ext cx="8208912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78"/>
                <a:gridCol w="5573022"/>
                <a:gridCol w="2108712"/>
              </a:tblGrid>
              <a:tr h="7004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Сентябрь,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Устный журнал «Мы за здоровый образ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жизни»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 час «Курить – здоровью вредить»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Здоровья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Диспут «Компьютер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 это хорошо или плохо?»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рисунков «Мы за здоровое поколение»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8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Родительское собрание «Уберечь детей от компьютерной зависимости 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игромании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2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Спортивные соревнования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течение учебного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буклета «Здоровье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это здорово!»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2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Выступления перед младшими школьниками с пропагандой здорового образа жизни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без вредных привычек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человек имеет право на жизнь. На качественную и интересную, самую лучшую. Ребёнок, который только постигает её законы, и умудрённый жизненным опытом зрелый человек. Мы такие разные и непохожие, но все мы хотим, чтобы наша жизнь была яркой, красивой, доброй, нужной, безопасной. Ведь мы имеем право на ТАКУЮ жизнь!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Состояние здоровья подрастающего поколения - важнейший показатель благополучия общества и государства, отражающий не только настоящую ситуацию, но и дающий точный прогноз на будущее. Здоровье определяется как состояние полного физического, психического и социального благополучия. Человек должен овладеть искусством здоровой жизни, уметь вести здоровый образ жизни. Под образом жизни понимают способ жизнедеятельности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Picture 2" descr="http://t3.gstatic.com/images?q=tbn:ANd9GcRQ9u-r_N-It-ZofslVxrwmQq9BzDnQzyNmOhe0dCu3obDPeq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692027" cy="1484784"/>
          </a:xfrm>
          <a:prstGeom prst="rect">
            <a:avLst/>
          </a:prstGeom>
          <a:noFill/>
        </p:spPr>
      </p:pic>
      <p:pic>
        <p:nvPicPr>
          <p:cNvPr id="26625" name="Picture 1" descr="C:\Users\татьяна\Desktop\Мамулечке\моя аттестация\смайлики\5554579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445224"/>
            <a:ext cx="1656184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627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Worksheet</vt:lpstr>
      <vt:lpstr>Слайд 1</vt:lpstr>
      <vt:lpstr>Слайд 2</vt:lpstr>
      <vt:lpstr> Цель </vt:lpstr>
      <vt:lpstr> Задачи </vt:lpstr>
      <vt:lpstr> Методы исследования </vt:lpstr>
      <vt:lpstr> Время проведения </vt:lpstr>
      <vt:lpstr>Примерный план работы </vt:lpstr>
      <vt:lpstr>Жизнь без вредных привычек</vt:lpstr>
      <vt:lpstr>Слайд 9</vt:lpstr>
      <vt:lpstr>Слайд 10</vt:lpstr>
      <vt:lpstr>Вредные привычка пагубно влияют на организм ребенка</vt:lpstr>
      <vt:lpstr>Слайд 12</vt:lpstr>
      <vt:lpstr>Слайд 13</vt:lpstr>
      <vt:lpstr>Слайд 14</vt:lpstr>
      <vt:lpstr>Слайд 15</vt:lpstr>
      <vt:lpstr> Литература учит жизни… Литература учит здоровому образу жизни…   </vt:lpstr>
      <vt:lpstr>Слайд 17</vt:lpstr>
      <vt:lpstr>Данные анкетного опроса (сентябрь)</vt:lpstr>
      <vt:lpstr>Данные анкетного опроса (ноябрь)</vt:lpstr>
      <vt:lpstr>Результаты проведения профилактики вредных привычек</vt:lpstr>
      <vt:lpstr>Выводы</vt:lpstr>
      <vt:lpstr>Слайд 22</vt:lpstr>
      <vt:lpstr>Слайд 23</vt:lpstr>
      <vt:lpstr>Быть здоровым – здорово!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татьяна</cp:lastModifiedBy>
  <cp:revision>49</cp:revision>
  <dcterms:created xsi:type="dcterms:W3CDTF">2011-07-10T04:36:49Z</dcterms:created>
  <dcterms:modified xsi:type="dcterms:W3CDTF">2013-07-25T14:06:57Z</dcterms:modified>
</cp:coreProperties>
</file>