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7200900" cy="10080625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000066"/>
    <a:srgbClr val="66CCFF"/>
    <a:srgbClr val="008000"/>
    <a:srgbClr val="FF3399"/>
    <a:srgbClr val="FF66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192" autoAdjust="0"/>
    <p:restoredTop sz="93115" autoAdjust="0"/>
  </p:normalViewPr>
  <p:slideViewPr>
    <p:cSldViewPr>
      <p:cViewPr varScale="1">
        <p:scale>
          <a:sx n="27" d="100"/>
          <a:sy n="27" d="100"/>
        </p:scale>
        <p:origin x="-1446" y="-108"/>
      </p:cViewPr>
      <p:guideLst>
        <p:guide orient="horz" pos="3176"/>
        <p:guide pos="22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3132138"/>
            <a:ext cx="6121400" cy="21605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0" y="5711825"/>
            <a:ext cx="5041900" cy="257651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36C45-3F4A-4C3F-A57E-3A72338B8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8FB1C-6A30-46C1-A029-331C04998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21288" y="404813"/>
            <a:ext cx="1620837" cy="8601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4710113" cy="8601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4C31F-189E-49AF-8AA5-D28566410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58775" y="404813"/>
            <a:ext cx="6483350" cy="86010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74EB-1467-497D-A53D-0F979E846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45A5C-7F46-4FF2-83CF-55DDDC85D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325" y="6477000"/>
            <a:ext cx="6121400" cy="20034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8325" y="4271963"/>
            <a:ext cx="6121400" cy="22050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EA41-ABCA-4C6A-9B34-4C339DD2A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8775" y="2351088"/>
            <a:ext cx="3165475" cy="665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76650" y="2351088"/>
            <a:ext cx="3165475" cy="665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77EA2-BAB7-4B97-8B3E-070247F63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63" y="403225"/>
            <a:ext cx="6480175" cy="168116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3" y="2255838"/>
            <a:ext cx="3181350" cy="941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0363" y="3197225"/>
            <a:ext cx="3181350" cy="580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57600" y="2255838"/>
            <a:ext cx="3182938" cy="941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657600" y="3197225"/>
            <a:ext cx="3182938" cy="580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7AF41-9599-4E21-8361-B0E614B65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88768-780C-43F2-9DD2-8D08DDE10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BFF00-686D-4544-9BEF-D7E5625D0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63" y="401638"/>
            <a:ext cx="2368550" cy="1708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4638" y="401638"/>
            <a:ext cx="4025900" cy="8602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0363" y="2109788"/>
            <a:ext cx="2368550" cy="6894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E3962-5BAE-44CB-973F-06B9854C6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288" y="7056438"/>
            <a:ext cx="4321175" cy="8334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11288" y="900113"/>
            <a:ext cx="4321175" cy="604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11288" y="7889875"/>
            <a:ext cx="4321175" cy="1182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03C99-5D5B-4AC7-A726-1BB5000DD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04813"/>
            <a:ext cx="6483350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27" tIns="49314" rIns="98627" bIns="493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351088"/>
            <a:ext cx="6483350" cy="6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27" tIns="49314" rIns="98627" bIns="493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9178925"/>
            <a:ext cx="1681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27" tIns="49314" rIns="98627" bIns="49314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9178925"/>
            <a:ext cx="2279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27" tIns="49314" rIns="98627" bIns="49314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9178925"/>
            <a:ext cx="1681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27" tIns="49314" rIns="98627" bIns="49314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Arial" pitchFamily="34" charset="0"/>
              </a:defRPr>
            </a:lvl1pPr>
          </a:lstStyle>
          <a:p>
            <a:pPr>
              <a:defRPr/>
            </a:pPr>
            <a:fld id="{1237E534-AC46-47DD-810E-30AD236E3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8583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8583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2pPr>
      <a:lvl3pPr algn="ctr" defTabSz="98583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3pPr>
      <a:lvl4pPr algn="ctr" defTabSz="98583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4pPr>
      <a:lvl5pPr algn="ctr" defTabSz="98583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5pPr>
      <a:lvl6pPr marL="457200" algn="ctr" defTabSz="98583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6pPr>
      <a:lvl7pPr marL="914400" algn="ctr" defTabSz="98583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7pPr>
      <a:lvl8pPr marL="1371600" algn="ctr" defTabSz="98583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8pPr>
      <a:lvl9pPr marL="1828800" algn="ctr" defTabSz="98583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9pPr>
    </p:titleStyle>
    <p:bodyStyle>
      <a:lvl1pPr marL="369888" indent="-369888" algn="l" defTabSz="985838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07975" algn="l" defTabSz="985838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33488" indent="-247650" algn="l" defTabSz="985838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25613" indent="-246063" algn="l" defTabSz="985838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19325" indent="-246063" algn="l" defTabSz="985838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76525" indent="-246063" algn="l" defTabSz="98583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33725" indent="-246063" algn="l" defTabSz="98583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90925" indent="-246063" algn="l" defTabSz="98583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48125" indent="-246063" algn="l" defTabSz="98583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1" name="Group 63"/>
          <p:cNvGraphicFramePr>
            <a:graphicFrameLocks noGrp="1"/>
          </p:cNvGraphicFramePr>
          <p:nvPr/>
        </p:nvGraphicFramePr>
        <p:xfrm>
          <a:off x="261938" y="39688"/>
          <a:ext cx="6624638" cy="1739901"/>
        </p:xfrm>
        <a:graphic>
          <a:graphicData uri="http://schemas.openxmlformats.org/drawingml/2006/table">
            <a:tbl>
              <a:tblPr/>
              <a:tblGrid>
                <a:gridCol w="6624638"/>
              </a:tblGrid>
              <a:tr h="1439863">
                <a:tc>
                  <a:txBody>
                    <a:bodyPr/>
                    <a:lstStyle/>
                    <a:p>
                      <a:pPr marL="0" marR="0" lvl="0" indent="0" algn="l" defTabSz="9858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627" marR="98627" marT="49314" marB="493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858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Газета МОУ СОШ 5  г. Белореченск  № 10  март  2011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627" marR="98627" marT="49314" marB="493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pic>
        <p:nvPicPr>
          <p:cNvPr id="2057" name="Picture 44" descr="Пятерочк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363" y="34925"/>
            <a:ext cx="62452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15"/>
          <p:cNvSpPr>
            <a:spLocks noChangeArrowheads="1"/>
          </p:cNvSpPr>
          <p:nvPr/>
        </p:nvSpPr>
        <p:spPr bwMode="auto">
          <a:xfrm>
            <a:off x="287338" y="4198938"/>
            <a:ext cx="66246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9" name="Rectangle 105"/>
          <p:cNvSpPr>
            <a:spLocks noChangeArrowheads="1"/>
          </p:cNvSpPr>
          <p:nvPr/>
        </p:nvSpPr>
        <p:spPr bwMode="auto">
          <a:xfrm>
            <a:off x="3671888" y="6040438"/>
            <a:ext cx="3143250" cy="412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</a:rPr>
              <a:t>музыкой других народов нет непереходимых границ», «Между музыкой разных народов мира нет непереходимых границ» широко проявляются связи музыки с литературой и изобразительным искусством.</a:t>
            </a:r>
          </a:p>
          <a:p>
            <a:pPr algn="just"/>
            <a:r>
              <a:rPr lang="ru-RU">
                <a:solidFill>
                  <a:srgbClr val="000000"/>
                </a:solidFill>
              </a:rPr>
              <a:t>В программу включены основные формы и жанры музыкального искусства, синтетические по своей природе – опера, балет, кантата и др., объединившие в себе и музыку, и литературу, и драматургию, и изобразительное искусство. Вся вокальная музыка, начиная с песни и заканчивая оперой и кантатой, выступает в единстве с поэзией. Среди сочинений, изучаемых в начальной школе, многие написаны на хорошо знакомые детям сказочные темы (балеты – «Конек-Горбунок», «Золушка», опера «Волк и семеро козлят» и др.)</a:t>
            </a:r>
          </a:p>
          <a:p>
            <a:pPr algn="just"/>
            <a:r>
              <a:rPr lang="ru-RU">
                <a:solidFill>
                  <a:srgbClr val="000000"/>
                </a:solidFill>
              </a:rPr>
              <a:t>Для наилучшего восприятия музыки используется показ репродукций картин. Картины русских и советских художников,</a:t>
            </a:r>
          </a:p>
          <a:p>
            <a:pPr algn="r"/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 sz="1000" i="1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Продолжение на стр. 2</a:t>
            </a:r>
            <a:endParaRPr lang="ru-RU" sz="1000" i="1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60" name="Прямоугольник 21"/>
          <p:cNvSpPr>
            <a:spLocks noChangeArrowheads="1"/>
          </p:cNvSpPr>
          <p:nvPr/>
        </p:nvSpPr>
        <p:spPr bwMode="auto">
          <a:xfrm>
            <a:off x="385763" y="3540125"/>
            <a:ext cx="314325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Эти слова французского писателя и музыканта Ромена Ролана помогают глубже осознать задачу установления внутренних творческих и жизненных связей между тремя искусствами – музыкой, живописью и литературой.</a:t>
            </a:r>
          </a:p>
          <a:p>
            <a:pPr algn="just"/>
            <a:r>
              <a:rPr lang="ru-RU"/>
              <a:t>«Такая связь существует между всеми искусствами. Это естественно, ведь искусства возникают не на пустом месте, все они рождаются из единого источника и вырастают на единой почве. Источник этот и почва эта – жизнь, реальная жизнь, питающая в равной мере искусство и писателя, и композитора, и художника. Поэтому мы и находим так много общего между различными искусствами, хотя в каждом из них это «общее» выражается разными средствами, в разных формах и по-разному воздействует на нас».</a:t>
            </a:r>
          </a:p>
          <a:p>
            <a:pPr algn="just"/>
            <a:r>
              <a:rPr lang="ru-RU"/>
              <a:t>Учащиеся уже в начальной школе должны получить представление о многосторонних связях музыки с другими искусствами. В темах программы начальной школы «Три кита в музыке – песня, танец и марш», «Куда ведут нас три кита», «Песня, танец, марш перерастают в песенность, танцевальность и маршевость» наиболее широко представлены связи музыки с литературой. В теме «О чем говорит музыка» подчеркивается связь музыкального языка с изобразительным искусством. В теме «Интонация» раскрывается связь музыкальной и речевой интонации, при изучении тем 4-го класса «Музыка моего народа», «Между музыкой моего народа и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61" name="Прямоугольник 23"/>
          <p:cNvSpPr>
            <a:spLocks noChangeArrowheads="1"/>
          </p:cNvSpPr>
          <p:nvPr/>
        </p:nvSpPr>
        <p:spPr bwMode="auto">
          <a:xfrm>
            <a:off x="600075" y="1754188"/>
            <a:ext cx="6115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Музыка, живопись, литература.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Взаимосвязь,  взаимопроникновение трех искусств</a:t>
            </a:r>
          </a:p>
        </p:txBody>
      </p:sp>
      <p:sp>
        <p:nvSpPr>
          <p:cNvPr id="2062" name="Прямоугольник 11"/>
          <p:cNvSpPr>
            <a:spLocks noChangeArrowheads="1"/>
          </p:cNvSpPr>
          <p:nvPr/>
        </p:nvSpPr>
        <p:spPr bwMode="auto">
          <a:xfrm>
            <a:off x="242888" y="2397125"/>
            <a:ext cx="3571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i="1"/>
              <a:t>«Границы отдельных искусств отнюдь</a:t>
            </a:r>
            <a:endParaRPr lang="ru-RU"/>
          </a:p>
          <a:p>
            <a:pPr algn="just"/>
            <a:r>
              <a:rPr lang="ru-RU" i="1"/>
              <a:t>не столь абсолютны и замкнуты, как это</a:t>
            </a:r>
            <a:endParaRPr lang="ru-RU"/>
          </a:p>
          <a:p>
            <a:pPr algn="just"/>
            <a:r>
              <a:rPr lang="ru-RU" i="1"/>
              <a:t>полагают теоретики: искусства ежеминутно</a:t>
            </a:r>
            <a:endParaRPr lang="ru-RU"/>
          </a:p>
          <a:p>
            <a:pPr algn="just"/>
            <a:r>
              <a:rPr lang="ru-RU" i="1"/>
              <a:t>переходят одно в другое, один род искусства</a:t>
            </a:r>
            <a:endParaRPr lang="ru-RU"/>
          </a:p>
          <a:p>
            <a:pPr algn="just"/>
            <a:r>
              <a:rPr lang="ru-RU" i="1"/>
              <a:t>находит свое продолжение и завершение в другом» </a:t>
            </a:r>
            <a:endParaRPr lang="ru-RU"/>
          </a:p>
          <a:p>
            <a:pPr algn="r"/>
            <a:r>
              <a:rPr lang="ru-RU" i="1"/>
              <a:t>Ромен Ролан</a:t>
            </a:r>
            <a:endParaRPr lang="ru-RU"/>
          </a:p>
        </p:txBody>
      </p:sp>
      <p:pic>
        <p:nvPicPr>
          <p:cNvPr id="2063" name="Picture 20" descr="D:\газеты готовые\Неделя ОПК отчёт\к неделе искусств Горбулина\IMG_0373.JPG"/>
          <p:cNvPicPr>
            <a:picLocks noChangeAspect="1" noChangeArrowheads="1"/>
          </p:cNvPicPr>
          <p:nvPr/>
        </p:nvPicPr>
        <p:blipFill>
          <a:blip r:embed="rId3"/>
          <a:srcRect t="26913" r="47882" b="3065"/>
          <a:stretch>
            <a:fillRect/>
          </a:stretch>
        </p:blipFill>
        <p:spPr bwMode="auto">
          <a:xfrm>
            <a:off x="3743325" y="2468563"/>
            <a:ext cx="29289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24" name="Group 28"/>
          <p:cNvGraphicFramePr>
            <a:graphicFrameLocks noGrp="1"/>
          </p:cNvGraphicFramePr>
          <p:nvPr>
            <p:ph/>
          </p:nvPr>
        </p:nvGraphicFramePr>
        <p:xfrm>
          <a:off x="358775" y="-100013"/>
          <a:ext cx="6483350" cy="703263"/>
        </p:xfrm>
        <a:graphic>
          <a:graphicData uri="http://schemas.openxmlformats.org/drawingml/2006/table">
            <a:tbl>
              <a:tblPr/>
              <a:tblGrid>
                <a:gridCol w="388938"/>
                <a:gridCol w="4327525"/>
                <a:gridCol w="1766887"/>
              </a:tblGrid>
              <a:tr h="703263">
                <a:tc>
                  <a:txBody>
                    <a:bodyPr/>
                    <a:lstStyle/>
                    <a:p>
                      <a:pPr marL="369888" marR="0" lvl="0" indent="-369888" algn="l" defTabSz="9858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8627" marR="98627" marT="49314" marB="49314" anchor="b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9888" marR="0" lvl="0" indent="-369888" algn="l" defTabSz="9858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10 март, 2011 года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627" marR="98627" marT="49314" marB="49314" anchor="b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858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627" marR="98627" marT="49314" marB="49314" anchor="b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80" name="Picture 16" descr="Пятер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4338" y="58738"/>
            <a:ext cx="13541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8" name="Rectangle 15"/>
          <p:cNvSpPr>
            <a:spLocks noChangeArrowheads="1"/>
          </p:cNvSpPr>
          <p:nvPr/>
        </p:nvSpPr>
        <p:spPr bwMode="auto">
          <a:xfrm>
            <a:off x="385763" y="1144588"/>
            <a:ext cx="3143250" cy="911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000" dirty="0">
                <a:solidFill>
                  <a:srgbClr val="000000"/>
                </a:solidFill>
                <a:latin typeface="+mn-lt"/>
              </a:rPr>
              <a:t>Начало на 1 стр.</a:t>
            </a:r>
          </a:p>
          <a:p>
            <a:pPr algn="just">
              <a:defRPr/>
            </a:pPr>
            <a:r>
              <a:rPr lang="ru-RU" dirty="0">
                <a:solidFill>
                  <a:srgbClr val="000000"/>
                </a:solidFill>
              </a:rPr>
              <a:t>репродукции которых демонстрируются на уроках, не иллюстрируют музыкальные сочинения, а ставят задачу обогатить представление учащихся о связях искусства и жизни.</a:t>
            </a:r>
          </a:p>
          <a:p>
            <a:pPr algn="just">
              <a:defRPr/>
            </a:pPr>
            <a:r>
              <a:rPr lang="ru-RU" dirty="0">
                <a:solidFill>
                  <a:srgbClr val="000000"/>
                </a:solidFill>
              </a:rPr>
              <a:t>Установление внутренних связей между искусствами – это часть общей задачи установления связей музыки и жизни.</a:t>
            </a:r>
          </a:p>
          <a:p>
            <a:pPr algn="just">
              <a:defRPr/>
            </a:pPr>
            <a:r>
              <a:rPr lang="ru-RU" dirty="0">
                <a:solidFill>
                  <a:srgbClr val="000000"/>
                </a:solidFill>
              </a:rPr>
              <a:t>Каждому ясно, что без стихов нельзя написать песню и любое другое вокальное произведение, а без пьесы, предназначенной для постановки на сцене (либретто), нельзя сочинить ни оперу, ни балет. Однако, нужны немалые усилия, чтобы ребята осознали всё</a:t>
            </a:r>
          </a:p>
          <a:p>
            <a:pPr algn="just">
              <a:defRPr/>
            </a:pPr>
            <a:r>
              <a:rPr lang="ru-RU" dirty="0">
                <a:solidFill>
                  <a:srgbClr val="000000"/>
                </a:solidFill>
              </a:rPr>
              <a:t>многообразие и богатство связей музыки с литературой, чтобы бы достаточно ясно представить себе, какие огромные потери понесла бы музыка, если бы не было литературы. Во многих литературных произведениях, начиная с детских сказок и заканчивая крупными серьезными произведениями писателей различных народов и разных времен, мы очень часто и в самых различных формах встречаемся с музыкой. Основная задача учителя – научить ребят читать книги не только «глазами», но и вслушиваться в них. Помочь ребятам почувствовать, что не будь музыки – не было бы очень многого в литературе.</a:t>
            </a:r>
          </a:p>
          <a:p>
            <a:pPr algn="just">
              <a:defRPr/>
            </a:pPr>
            <a:r>
              <a:rPr lang="ru-RU" dirty="0">
                <a:solidFill>
                  <a:srgbClr val="000000"/>
                </a:solidFill>
              </a:rPr>
              <a:t>Музыка является частью жизни, а рожденная и описывающая жизнь литература без музыки обойтись не может. В процессе занятий необходимо достигнуть того, чтобы учащиеся задумались над тем, что не только писатель, поэт помогает музыке, но и музыкант-композитор помогает поэзии, литературе. Такой углубленный подход к музыке и литературе помогает ребятам выработать и более вдумчивое отношение к жизни.</a:t>
            </a:r>
          </a:p>
          <a:p>
            <a:pPr algn="just">
              <a:defRPr/>
            </a:pPr>
            <a:r>
              <a:rPr lang="ru-RU" dirty="0">
                <a:solidFill>
                  <a:srgbClr val="000000"/>
                </a:solidFill>
              </a:rPr>
              <a:t>Музыка, живопись, литература – искусства, разные по своим средствам выразительности, но всем им присуща  интонация.  Музыка чутко реагирует на интонацию  поэтической речи. Она часто заимствует у стихотворных строк выразительные оттенки и усиливает их. Вот</a:t>
            </a:r>
          </a:p>
        </p:txBody>
      </p:sp>
      <p:sp>
        <p:nvSpPr>
          <p:cNvPr id="3082" name="Прямоугольник 10"/>
          <p:cNvSpPr>
            <a:spLocks noChangeArrowheads="1"/>
          </p:cNvSpPr>
          <p:nvPr/>
        </p:nvSpPr>
        <p:spPr bwMode="auto">
          <a:xfrm>
            <a:off x="3671888" y="3992563"/>
            <a:ext cx="3071812" cy="61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</a:rPr>
              <a:t>как тонко и образно в стихах А. Ахматовой</a:t>
            </a:r>
          </a:p>
          <a:p>
            <a:pPr algn="just"/>
            <a:r>
              <a:rPr lang="ru-RU">
                <a:solidFill>
                  <a:srgbClr val="000000"/>
                </a:solidFill>
              </a:rPr>
              <a:t>выражена мысль о влиянии музыки на поэзию:</a:t>
            </a:r>
          </a:p>
          <a:p>
            <a:pPr lvl="1" algn="just"/>
            <a:r>
              <a:rPr lang="ru-RU">
                <a:solidFill>
                  <a:srgbClr val="000000"/>
                </a:solidFill>
              </a:rPr>
              <a:t>Подумаешь, тоже работа,</a:t>
            </a:r>
          </a:p>
          <a:p>
            <a:pPr lvl="1" algn="just"/>
            <a:r>
              <a:rPr lang="ru-RU">
                <a:solidFill>
                  <a:srgbClr val="000000"/>
                </a:solidFill>
              </a:rPr>
              <a:t>Беспечное это житье:</a:t>
            </a:r>
          </a:p>
          <a:p>
            <a:pPr lvl="1" algn="just"/>
            <a:r>
              <a:rPr lang="ru-RU">
                <a:solidFill>
                  <a:srgbClr val="000000"/>
                </a:solidFill>
              </a:rPr>
              <a:t>Подслушать у музыки что-то,</a:t>
            </a:r>
          </a:p>
          <a:p>
            <a:pPr lvl="1" algn="just"/>
            <a:r>
              <a:rPr lang="ru-RU">
                <a:solidFill>
                  <a:srgbClr val="000000"/>
                </a:solidFill>
              </a:rPr>
              <a:t>И выдать, шутя, за свое.</a:t>
            </a:r>
          </a:p>
          <a:p>
            <a:pPr lvl="1" algn="just"/>
            <a:r>
              <a:rPr lang="ru-RU">
                <a:solidFill>
                  <a:srgbClr val="000000"/>
                </a:solidFill>
              </a:rPr>
              <a:t>И чье-то веселое скерцо</a:t>
            </a:r>
          </a:p>
          <a:p>
            <a:pPr lvl="1" algn="just"/>
            <a:r>
              <a:rPr lang="ru-RU">
                <a:solidFill>
                  <a:srgbClr val="000000"/>
                </a:solidFill>
              </a:rPr>
              <a:t>В какие-то строки вложив,</a:t>
            </a:r>
          </a:p>
          <a:p>
            <a:pPr lvl="1" algn="just"/>
            <a:r>
              <a:rPr lang="ru-RU">
                <a:solidFill>
                  <a:srgbClr val="000000"/>
                </a:solidFill>
              </a:rPr>
              <a:t>Поклясться, что бедное сердце</a:t>
            </a:r>
          </a:p>
          <a:p>
            <a:pPr lvl="1" algn="just"/>
            <a:r>
              <a:rPr lang="ru-RU">
                <a:solidFill>
                  <a:srgbClr val="000000"/>
                </a:solidFill>
              </a:rPr>
              <a:t>Так стонет средь блещущих нив.</a:t>
            </a:r>
          </a:p>
          <a:p>
            <a:pPr lvl="1" algn="just"/>
            <a:r>
              <a:rPr lang="ru-RU">
                <a:solidFill>
                  <a:srgbClr val="000000"/>
                </a:solidFill>
              </a:rPr>
              <a:t>Благодаря интонации мы узнаем об отношении автора к своим героям, глубже понимаем идею, смысл произведения. 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>
                <a:solidFill>
                  <a:srgbClr val="000000"/>
                </a:solidFill>
              </a:rPr>
              <a:t>Это касается всех видов искусств. На этой особенности - сопоставлять звуковые и зрительные впечатления и основываются изобразительные возможности музыки. О взаимодействии зрительных и слуховых впечатлений хорошо сказал поэт В. Семернин: </a:t>
            </a:r>
          </a:p>
          <a:p>
            <a:pPr lvl="1" algn="just"/>
            <a:r>
              <a:rPr lang="ru-RU">
                <a:solidFill>
                  <a:srgbClr val="000000"/>
                </a:solidFill>
              </a:rPr>
              <a:t>Березовая роща – это арфа.</a:t>
            </a:r>
          </a:p>
          <a:p>
            <a:pPr lvl="1" algn="just"/>
            <a:r>
              <a:rPr lang="ru-RU">
                <a:solidFill>
                  <a:srgbClr val="000000"/>
                </a:solidFill>
              </a:rPr>
              <a:t>На ней играет набежавший ветер</a:t>
            </a:r>
          </a:p>
          <a:p>
            <a:pPr lvl="1" algn="just"/>
            <a:r>
              <a:rPr lang="ru-RU">
                <a:solidFill>
                  <a:srgbClr val="000000"/>
                </a:solidFill>
              </a:rPr>
              <a:t>Простую, незатейливую песню.</a:t>
            </a:r>
          </a:p>
          <a:p>
            <a:pPr lvl="1" algn="just"/>
            <a:r>
              <a:rPr lang="ru-RU">
                <a:solidFill>
                  <a:srgbClr val="000000"/>
                </a:solidFill>
              </a:rPr>
              <a:t>А бор сосновый – золотой орган,</a:t>
            </a:r>
          </a:p>
          <a:p>
            <a:pPr lvl="1" algn="just"/>
            <a:r>
              <a:rPr lang="ru-RU">
                <a:solidFill>
                  <a:srgbClr val="000000"/>
                </a:solidFill>
              </a:rPr>
              <a:t>И музыка его почти что зрима:</a:t>
            </a:r>
          </a:p>
          <a:p>
            <a:pPr lvl="1" algn="just"/>
            <a:r>
              <a:rPr lang="ru-RU">
                <a:solidFill>
                  <a:srgbClr val="000000"/>
                </a:solidFill>
              </a:rPr>
              <a:t>Она взлетает вверх движеньем кроны,</a:t>
            </a:r>
          </a:p>
          <a:p>
            <a:pPr lvl="1" algn="just"/>
            <a:r>
              <a:rPr lang="ru-RU">
                <a:solidFill>
                  <a:srgbClr val="000000"/>
                </a:solidFill>
              </a:rPr>
              <a:t>И убежавший в поле перелесок,</a:t>
            </a:r>
          </a:p>
          <a:p>
            <a:pPr lvl="1" algn="just"/>
            <a:r>
              <a:rPr lang="ru-RU">
                <a:solidFill>
                  <a:srgbClr val="000000"/>
                </a:solidFill>
              </a:rPr>
              <a:t>Как парень, растянул свою гармонь – </a:t>
            </a:r>
          </a:p>
          <a:p>
            <a:pPr lvl="1" algn="just"/>
            <a:r>
              <a:rPr lang="ru-RU">
                <a:solidFill>
                  <a:srgbClr val="000000"/>
                </a:solidFill>
              </a:rPr>
              <a:t>Застывшая мелодия Руси…</a:t>
            </a:r>
          </a:p>
          <a:p>
            <a:pPr algn="r"/>
            <a:r>
              <a:rPr lang="ru-RU" sz="1000">
                <a:solidFill>
                  <a:srgbClr val="000000"/>
                </a:solidFill>
                <a:latin typeface="Arial" charset="0"/>
                <a:ea typeface="Calibri" pitchFamily="34" charset="0"/>
                <a:cs typeface="Calibri" pitchFamily="34" charset="0"/>
              </a:rPr>
              <a:t>Продолжение на 4 стр.</a:t>
            </a:r>
            <a:endParaRPr lang="ru-RU" sz="1000"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83" name="Прямоугольник 15"/>
          <p:cNvSpPr>
            <a:spLocks noChangeArrowheads="1"/>
          </p:cNvSpPr>
          <p:nvPr/>
        </p:nvSpPr>
        <p:spPr bwMode="auto">
          <a:xfrm>
            <a:off x="600075" y="611188"/>
            <a:ext cx="6115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Музыка, живопись, литература.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Взаимосвязь,  взаимопроникновение трех искусств</a:t>
            </a:r>
          </a:p>
        </p:txBody>
      </p:sp>
      <p:pic>
        <p:nvPicPr>
          <p:cNvPr id="3084" name="Picture 25" descr="D:\газеты готовые\Неделя ОПК отчёт\к неделе искусств Горбулина\фотки март 11 250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3743325" y="1539875"/>
            <a:ext cx="30718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1" name="Group 21"/>
          <p:cNvGraphicFramePr>
            <a:graphicFrameLocks noGrp="1"/>
          </p:cNvGraphicFramePr>
          <p:nvPr>
            <p:ph/>
          </p:nvPr>
        </p:nvGraphicFramePr>
        <p:xfrm>
          <a:off x="501650" y="-144463"/>
          <a:ext cx="6483350" cy="692988"/>
        </p:xfrm>
        <a:graphic>
          <a:graphicData uri="http://schemas.openxmlformats.org/drawingml/2006/table">
            <a:tbl>
              <a:tblPr/>
              <a:tblGrid>
                <a:gridCol w="1414463"/>
                <a:gridCol w="4622800"/>
                <a:gridCol w="446087"/>
              </a:tblGrid>
              <a:tr h="531813">
                <a:tc>
                  <a:txBody>
                    <a:bodyPr/>
                    <a:lstStyle/>
                    <a:p>
                      <a:pPr marL="0" marR="0" lvl="0" indent="0" algn="l" defTabSz="9858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627" marR="98627" marT="49314" marB="49314" anchor="b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858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10 март, 2011 года </a:t>
                      </a:r>
                    </a:p>
                  </a:txBody>
                  <a:tcPr marL="98627" marR="98627" marT="49314" marB="49314" anchor="b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858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627" marR="98627" marT="49314" marB="49314" anchor="b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04" name="Picture 22" descr="Пятер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71438"/>
            <a:ext cx="1352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386004" y="539718"/>
            <a:ext cx="292895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Одаренные от Бога.</a:t>
            </a:r>
          </a:p>
        </p:txBody>
      </p:sp>
      <p:sp>
        <p:nvSpPr>
          <p:cNvPr id="4106" name="Rectangle 20"/>
          <p:cNvSpPr>
            <a:spLocks noChangeArrowheads="1"/>
          </p:cNvSpPr>
          <p:nvPr/>
        </p:nvSpPr>
        <p:spPr bwMode="auto">
          <a:xfrm>
            <a:off x="314325" y="3683000"/>
            <a:ext cx="3214688" cy="341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>
                <a:ea typeface="Calibri" pitchFamily="34" charset="0"/>
                <a:cs typeface="Times New Roman" pitchFamily="18" charset="0"/>
              </a:rPr>
              <a:t>В нашей школе много музыкально-одарённых учащихся. Благодаря их кропотливому труду, все мероприятия (праздники, вечера для старшеклассников, встречи, концерты и др.) проходят интересно, увлекательно, красочно. Это вполне естественно, что ни одно школьное или городское мероприятие не обходится без песни. Песня – самый демократичный жанр музыкального искусства.</a:t>
            </a:r>
            <a:endParaRPr lang="ru-RU" sz="600">
              <a:ea typeface="Calibri" pitchFamily="34" charset="0"/>
              <a:cs typeface="Times New Roman" pitchFamily="18" charset="0"/>
            </a:endParaRPr>
          </a:p>
          <a:p>
            <a:pPr lvl="1" algn="just" eaLnBrk="0" hangingPunct="0"/>
            <a:r>
              <a:rPr lang="ru-RU">
                <a:ea typeface="Calibri" pitchFamily="34" charset="0"/>
                <a:cs typeface="Times New Roman" pitchFamily="18" charset="0"/>
              </a:rPr>
              <a:t>Как много песен о любви!</a:t>
            </a:r>
            <a:endParaRPr lang="ru-RU" sz="600">
              <a:ea typeface="Calibri" pitchFamily="34" charset="0"/>
              <a:cs typeface="Times New Roman" pitchFamily="18" charset="0"/>
            </a:endParaRPr>
          </a:p>
          <a:p>
            <a:pPr lvl="1" algn="just" eaLnBrk="0" hangingPunct="0"/>
            <a:r>
              <a:rPr lang="ru-RU">
                <a:ea typeface="Calibri" pitchFamily="34" charset="0"/>
                <a:cs typeface="Calibri" pitchFamily="34" charset="0"/>
              </a:rPr>
              <a:t>Есть песни у надежды, у отваги! </a:t>
            </a:r>
            <a:endParaRPr lang="ru-RU" sz="600"/>
          </a:p>
          <a:p>
            <a:pPr lvl="1" algn="just" eaLnBrk="0" hangingPunct="0"/>
            <a:r>
              <a:rPr lang="ru-RU">
                <a:ea typeface="Calibri" pitchFamily="34" charset="0"/>
                <a:cs typeface="Calibri" pitchFamily="34" charset="0"/>
              </a:rPr>
              <a:t>У радости,  их только позови!</a:t>
            </a:r>
            <a:endParaRPr lang="ru-RU" sz="600"/>
          </a:p>
          <a:p>
            <a:pPr lvl="1" algn="just" eaLnBrk="0" hangingPunct="0"/>
            <a:r>
              <a:rPr lang="ru-RU">
                <a:ea typeface="Calibri" pitchFamily="34" charset="0"/>
                <a:cs typeface="Calibri" pitchFamily="34" charset="0"/>
              </a:rPr>
              <a:t>У мужества высокого, как флаги!</a:t>
            </a:r>
            <a:endParaRPr lang="ru-RU" sz="600"/>
          </a:p>
          <a:p>
            <a:pPr lvl="1" algn="just" eaLnBrk="0" hangingPunct="0"/>
            <a:r>
              <a:rPr lang="ru-RU">
                <a:ea typeface="Calibri" pitchFamily="34" charset="0"/>
                <a:cs typeface="Calibri" pitchFamily="34" charset="0"/>
              </a:rPr>
              <a:t>Есть песни горя, лад у них особый…</a:t>
            </a:r>
            <a:endParaRPr lang="ru-RU" sz="600"/>
          </a:p>
          <a:p>
            <a:pPr lvl="1" algn="just" eaLnBrk="0" hangingPunct="0"/>
            <a:r>
              <a:rPr lang="ru-RU">
                <a:ea typeface="Calibri" pitchFamily="34" charset="0"/>
                <a:cs typeface="Calibri" pitchFamily="34" charset="0"/>
              </a:rPr>
              <a:t>Все чувства можно песнями излить.</a:t>
            </a:r>
            <a:endParaRPr lang="ru-RU" sz="600"/>
          </a:p>
          <a:p>
            <a:pPr lvl="1" algn="just" eaLnBrk="0" hangingPunct="0"/>
            <a:r>
              <a:rPr lang="ru-RU">
                <a:ea typeface="Calibri" pitchFamily="34" charset="0"/>
                <a:cs typeface="Calibri" pitchFamily="34" charset="0"/>
              </a:rPr>
              <a:t>А вот у подлости и злобы нет песен,</a:t>
            </a:r>
            <a:endParaRPr lang="ru-RU" sz="600"/>
          </a:p>
          <a:p>
            <a:pPr lvl="1" algn="just" eaLnBrk="0" hangingPunct="0"/>
            <a:r>
              <a:rPr lang="ru-RU">
                <a:ea typeface="Calibri" pitchFamily="34" charset="0"/>
                <a:cs typeface="Calibri" pitchFamily="34" charset="0"/>
              </a:rPr>
              <a:t>И не может быть!</a:t>
            </a:r>
            <a:endParaRPr lang="ru-RU" sz="600"/>
          </a:p>
        </p:txBody>
      </p:sp>
      <p:sp>
        <p:nvSpPr>
          <p:cNvPr id="4107" name="Прямоугольник 15"/>
          <p:cNvSpPr>
            <a:spLocks noChangeArrowheads="1"/>
          </p:cNvSpPr>
          <p:nvPr/>
        </p:nvSpPr>
        <p:spPr bwMode="auto">
          <a:xfrm>
            <a:off x="3671888" y="3683000"/>
            <a:ext cx="32861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>
                <a:ea typeface="Calibri" pitchFamily="34" charset="0"/>
                <a:cs typeface="Times New Roman" pitchFamily="18" charset="0"/>
              </a:rPr>
              <a:t>Валентина, Гончарова Виктория, Бабаева Виктория, Блинова Дарья, Ефимова Маргарита, Белецкая Людмила, Серпуховити Кристина) становятся победителями в этой номинации второй год подряд. В номинации вокальное трио (старшая возрастная группа) 1 место у Гончаровой Виктории, Бабаевой Виктории, Блиновой Дарьи. В номинации солист-вокалист (средняя возрастная группа) 3 место у Буркова Дмитрия, в номинации солист-вокалист (старшая возрастная группа) 3 место у Гончаровой Виктории.</a:t>
            </a:r>
            <a:endParaRPr lang="ru-RU" sz="60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>
                <a:ea typeface="Calibri" pitchFamily="34" charset="0"/>
                <a:cs typeface="Times New Roman" pitchFamily="18" charset="0"/>
              </a:rPr>
              <a:t>Гордость школы – ученица 7 «В» класса Терзян Анжелика, которая являетсмя победителем многих городских, краевых и всероссийских конкурсов. Песни в исполнении Анжелики – украшение любого праздника.</a:t>
            </a:r>
            <a:endParaRPr lang="ru-RU" sz="600"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Заместитель директора </a:t>
            </a:r>
          </a:p>
          <a:p>
            <a:pPr algn="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по воспитательной работе Л.Н. Корнилова.</a:t>
            </a:r>
          </a:p>
        </p:txBody>
      </p:sp>
      <p:pic>
        <p:nvPicPr>
          <p:cNvPr id="4108" name="Picture 21" descr="D:\газеты готовые\Неделя ОПК отчёт\к неделе искусств Горбулина\IMG_0335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14325" y="1039813"/>
            <a:ext cx="38512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2" descr="D:\газеты готовые\Неделя ОПК отчёт\к неделе искусств Горбулина\IMG_0706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4823" t="21289" r="1279"/>
          <a:stretch>
            <a:fillRect/>
          </a:stretch>
        </p:blipFill>
        <p:spPr bwMode="auto">
          <a:xfrm>
            <a:off x="3028950" y="7265988"/>
            <a:ext cx="3862388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Прямоугольник 18"/>
          <p:cNvSpPr>
            <a:spLocks noChangeArrowheads="1"/>
          </p:cNvSpPr>
          <p:nvPr/>
        </p:nvSpPr>
        <p:spPr bwMode="auto">
          <a:xfrm>
            <a:off x="385763" y="7112000"/>
            <a:ext cx="264318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>
                <a:ea typeface="Calibri" pitchFamily="34" charset="0"/>
                <a:cs typeface="Times New Roman" pitchFamily="18" charset="0"/>
              </a:rPr>
              <a:t>Хочется отметить учащихся, которые с увлечением занимаются вокалом, под руководством учителя музыки Горбулиной Татьяны Геннадьевны, отдавая этому непростому делу, много личного времени и труда. Это: Бурков Дмитрий и Самохвалова Жанна -  уч-ся 6 «Г» класса, Корнилова Юлия и Блинова Дарья – уч-ся 9 «Б» класса, Бабаева Виктория, Нечаев Кирилл – уч-ся 9 «Г» класса, Войтович Валентина, Гончарова Виктория – уч-ся 10 «Г» класса. Эти ребята постоянные участники школьных и городских</a:t>
            </a:r>
          </a:p>
        </p:txBody>
      </p:sp>
      <p:sp>
        <p:nvSpPr>
          <p:cNvPr id="4111" name="Прямоугольник 19"/>
          <p:cNvSpPr>
            <a:spLocks noChangeArrowheads="1"/>
          </p:cNvSpPr>
          <p:nvPr/>
        </p:nvSpPr>
        <p:spPr bwMode="auto">
          <a:xfrm>
            <a:off x="4171950" y="896938"/>
            <a:ext cx="278606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>
                <a:ea typeface="Calibri" pitchFamily="34" charset="0"/>
                <a:cs typeface="Times New Roman" pitchFamily="18" charset="0"/>
              </a:rPr>
              <a:t>мероприятий, концертов, смотров-конкурсов. </a:t>
            </a:r>
          </a:p>
          <a:p>
            <a:pPr algn="just" eaLnBrk="0" hangingPunct="0"/>
            <a:r>
              <a:rPr lang="ru-RU">
                <a:ea typeface="Calibri" pitchFamily="34" charset="0"/>
                <a:cs typeface="Times New Roman" pitchFamily="18" charset="0"/>
              </a:rPr>
              <a:t>Ежегодно проводится районный Фестиваль–конкурс «Океан улыбок». Учащиеся нашей школы постоянные участники и призёры данного конкурса. </a:t>
            </a:r>
            <a:endParaRPr lang="ru-RU" sz="60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>
                <a:ea typeface="Calibri" pitchFamily="34" charset="0"/>
                <a:cs typeface="Times New Roman" pitchFamily="18" charset="0"/>
              </a:rPr>
              <a:t>28 - 29 марта 2011 года проходил очередной смотр «Океан улыбок», наши ученики вновь стали победителями и призёрами этого конкурса. В номинации академический ансамбль (старшая возрастная группа) 1 место. Участники ансамбля (Корнилова Юлия, Бабенко Алла, Бондаренко Ангелина, Войтович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477838" y="4689475"/>
            <a:ext cx="1447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ru-RU"/>
          </a:p>
        </p:txBody>
      </p:sp>
      <p:pic>
        <p:nvPicPr>
          <p:cNvPr id="5123" name="Picture 4" descr="Пятер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7038" y="58738"/>
            <a:ext cx="135255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272" name="Group 80"/>
          <p:cNvGraphicFramePr>
            <a:graphicFrameLocks noGrp="1"/>
          </p:cNvGraphicFramePr>
          <p:nvPr/>
        </p:nvGraphicFramePr>
        <p:xfrm>
          <a:off x="642938" y="-169863"/>
          <a:ext cx="6243637" cy="703263"/>
        </p:xfrm>
        <a:graphic>
          <a:graphicData uri="http://schemas.openxmlformats.org/drawingml/2006/table">
            <a:tbl>
              <a:tblPr/>
              <a:tblGrid>
                <a:gridCol w="309562"/>
                <a:gridCol w="4486275"/>
                <a:gridCol w="1447800"/>
              </a:tblGrid>
              <a:tr h="703263">
                <a:tc>
                  <a:txBody>
                    <a:bodyPr/>
                    <a:lstStyle/>
                    <a:p>
                      <a:pPr marL="0" marR="0" lvl="0" indent="0" algn="l" defTabSz="9858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627" marR="98627" marT="49314" marB="49314" anchor="b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858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10 март, 2011 года</a:t>
                      </a:r>
                    </a:p>
                  </a:txBody>
                  <a:tcPr marL="98627" marR="98627" marT="49314" marB="49314" anchor="b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858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8627" marR="98627" marT="49314" marB="49314" anchor="b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0" name="Rectangle 36"/>
          <p:cNvSpPr>
            <a:spLocks noChangeArrowheads="1"/>
          </p:cNvSpPr>
          <p:nvPr/>
        </p:nvSpPr>
        <p:spPr bwMode="auto">
          <a:xfrm>
            <a:off x="477838" y="4429125"/>
            <a:ext cx="17541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131" name="Picture 34" descr="Пятер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725" y="8928100"/>
            <a:ext cx="135413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335" name="Group 143"/>
          <p:cNvGraphicFramePr>
            <a:graphicFrameLocks noGrp="1"/>
          </p:cNvGraphicFramePr>
          <p:nvPr/>
        </p:nvGraphicFramePr>
        <p:xfrm>
          <a:off x="504825" y="8616950"/>
          <a:ext cx="6380163" cy="1556271"/>
        </p:xfrm>
        <a:graphic>
          <a:graphicData uri="http://schemas.openxmlformats.org/drawingml/2006/table">
            <a:tbl>
              <a:tblPr/>
              <a:tblGrid>
                <a:gridCol w="1890713"/>
                <a:gridCol w="2303462"/>
                <a:gridCol w="2185988"/>
              </a:tblGrid>
              <a:tr h="284163">
                <a:tc gridSpan="3">
                  <a:txBody>
                    <a:bodyPr/>
                    <a:lstStyle/>
                    <a:p>
                      <a:pPr marL="0" marR="0" lvl="0" indent="0" algn="l" defTabSz="9858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Электронный адрес сайта МОУ СОШ № 5 г. Белореченска: www.school5.bel.kubannet.ru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627" marR="98627" marT="49314" marB="493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858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858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858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ШУС, 8 «Б»</a:t>
                      </a:r>
                    </a:p>
                    <a:p>
                      <a:pPr marL="0" marR="0" lvl="0" indent="0" algn="l" defTabSz="9858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Выпускающий редактор:</a:t>
                      </a:r>
                    </a:p>
                    <a:p>
                      <a:pPr marL="0" marR="0" lvl="0" indent="0" algn="l" defTabSz="9858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Опаренко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Н.Ю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858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вёрстка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Барашихина Е.В.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858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627" marR="98627" marT="49314" marB="493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58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Издатель: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858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образовательное   учреждение средняя общеобразовательная школа № 5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858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Белореченска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627" marR="98627" marT="49314" marB="4931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58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школы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352630,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858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Белореченск, Краснодарского края, ул. Луначарского, 122,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858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тел.: (86155)3-37-15, 2-35-23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627" marR="98627" marT="49314" marB="4931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4" name="Rectangle 165"/>
          <p:cNvSpPr>
            <a:spLocks noChangeArrowheads="1"/>
          </p:cNvSpPr>
          <p:nvPr/>
        </p:nvSpPr>
        <p:spPr bwMode="auto">
          <a:xfrm>
            <a:off x="528638" y="3325813"/>
            <a:ext cx="3214687" cy="3754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000" dirty="0">
                <a:solidFill>
                  <a:srgbClr val="000000"/>
                </a:solidFill>
                <a:latin typeface="+mn-lt"/>
              </a:rPr>
              <a:t>Начало на 2 стр.</a:t>
            </a:r>
          </a:p>
          <a:p>
            <a:pPr lvl="1" algn="just">
              <a:defRPr/>
            </a:pPr>
            <a:r>
              <a:rPr lang="ru-RU" dirty="0">
                <a:solidFill>
                  <a:srgbClr val="000000"/>
                </a:solidFill>
              </a:rPr>
              <a:t>И вижу я в орешнике – рожок,</a:t>
            </a:r>
          </a:p>
          <a:p>
            <a:pPr lvl="1" algn="just">
              <a:defRPr/>
            </a:pPr>
            <a:r>
              <a:rPr lang="ru-RU" dirty="0">
                <a:solidFill>
                  <a:srgbClr val="000000"/>
                </a:solidFill>
              </a:rPr>
              <a:t>И клен звенит, как бубен настоящий!</a:t>
            </a:r>
          </a:p>
          <a:p>
            <a:pPr lvl="1" algn="just">
              <a:defRPr/>
            </a:pPr>
            <a:r>
              <a:rPr lang="ru-RU" dirty="0">
                <a:solidFill>
                  <a:srgbClr val="000000"/>
                </a:solidFill>
              </a:rPr>
              <a:t>И я теперь совсем не удивлюсь,</a:t>
            </a:r>
          </a:p>
          <a:p>
            <a:pPr lvl="1" algn="just">
              <a:defRPr/>
            </a:pPr>
            <a:r>
              <a:rPr lang="ru-RU" dirty="0">
                <a:solidFill>
                  <a:srgbClr val="000000"/>
                </a:solidFill>
              </a:rPr>
              <a:t>Как много музыкальных инструментов</a:t>
            </a:r>
          </a:p>
          <a:p>
            <a:pPr lvl="1" algn="just">
              <a:defRPr/>
            </a:pPr>
            <a:r>
              <a:rPr lang="ru-RU" dirty="0">
                <a:solidFill>
                  <a:srgbClr val="000000"/>
                </a:solidFill>
              </a:rPr>
              <a:t>Подслушал у природы человек.</a:t>
            </a:r>
          </a:p>
          <a:p>
            <a:pPr lvl="1" algn="just">
              <a:defRPr/>
            </a:pPr>
            <a:r>
              <a:rPr lang="ru-RU" dirty="0">
                <a:solidFill>
                  <a:srgbClr val="000000"/>
                </a:solidFill>
              </a:rPr>
              <a:t>Наблюдая и сравнивая поэтические и</a:t>
            </a:r>
          </a:p>
          <a:p>
            <a:pPr algn="just">
              <a:defRPr/>
            </a:pPr>
            <a:r>
              <a:rPr lang="ru-RU" dirty="0">
                <a:solidFill>
                  <a:srgbClr val="000000"/>
                </a:solidFill>
              </a:rPr>
              <a:t>музыкальные интонации, детям легко будет понять родство музыки и литературы.</a:t>
            </a:r>
          </a:p>
          <a:p>
            <a:pPr algn="just">
              <a:defRPr/>
            </a:pPr>
            <a:r>
              <a:rPr lang="ru-RU" dirty="0">
                <a:solidFill>
                  <a:srgbClr val="000000"/>
                </a:solidFill>
              </a:rPr>
              <a:t>Так же как и с литературой, музыка тесно связана с изобразительным искусством (живописью, скульптурой). Но связь эта проявляется совсем по-другому. Стихи можно петь, если на них написана музыка, музыку (её характер, содержание) можно выразить стихами или прозой. Связь музыки с  изобразительным искусством совсем иная: музыка может вызвать в нашем воображении какие-либо зрительные живописные образы, даже определенные картины. А всматриваясь</a:t>
            </a:r>
            <a:endParaRPr lang="ru-RU" sz="1800" dirty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45" name="Прямоугольник 32"/>
          <p:cNvSpPr>
            <a:spLocks noChangeArrowheads="1"/>
          </p:cNvSpPr>
          <p:nvPr/>
        </p:nvSpPr>
        <p:spPr bwMode="auto">
          <a:xfrm>
            <a:off x="3743325" y="3468688"/>
            <a:ext cx="3143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</a:rPr>
              <a:t>в картины и в скульптуры, мы можем услышать (в нашем воображении) ту или иную музыку. Во все времена классическая музыка давала художникам пищу для творчества, питала их фантазию и рождала художественные образы. Всматриваясь в пейзажи русских художников, мы начинаем слышать их песенную душу.</a:t>
            </a:r>
          </a:p>
          <a:p>
            <a:pPr algn="just"/>
            <a:r>
              <a:rPr lang="ru-RU">
                <a:solidFill>
                  <a:srgbClr val="000000"/>
                </a:solidFill>
              </a:rPr>
              <a:t>На протяжении всех занятий, посвященных связи и взаимопроникновению музыки, живописи и литературы, художественный и жизненный кругозор ребят будет расширяться, разные искусства начнут восприниматься ими как ветви единой художественной культуры, связанные общими корнями. Музыка будет все больше и больше раскрывать перед ребятами свои художественные богатства и жизненную содержательность.</a:t>
            </a:r>
          </a:p>
          <a:p>
            <a:pPr algn="r"/>
            <a:r>
              <a:rPr lang="ru-RU" i="1">
                <a:solidFill>
                  <a:srgbClr val="000000"/>
                </a:solidFill>
              </a:rPr>
              <a:t>Горбулина Т.Г., учитель музыки</a:t>
            </a:r>
            <a:endParaRPr lang="ru-RU" i="1">
              <a:solidFill>
                <a:srgbClr val="00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46" name="Прямоугольник 12"/>
          <p:cNvSpPr>
            <a:spLocks noChangeArrowheads="1"/>
          </p:cNvSpPr>
          <p:nvPr/>
        </p:nvSpPr>
        <p:spPr bwMode="auto">
          <a:xfrm>
            <a:off x="671513" y="617538"/>
            <a:ext cx="6115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Музыка, живопись, литература.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Взаимосвязь,  взаимопроникновение трех искусств</a:t>
            </a:r>
          </a:p>
        </p:txBody>
      </p:sp>
      <p:pic>
        <p:nvPicPr>
          <p:cNvPr id="5147" name="Picture 21" descr="D:\газеты готовые\Неделя ОПК отчёт\к неделе искусств Горбулина\P2220006.JPG"/>
          <p:cNvPicPr>
            <a:picLocks noChangeAspect="1" noChangeArrowheads="1"/>
          </p:cNvPicPr>
          <p:nvPr/>
        </p:nvPicPr>
        <p:blipFill>
          <a:blip r:embed="rId3">
            <a:lum bright="30000" contrast="20000"/>
          </a:blip>
          <a:srcRect l="4700" r="24303" b="4585"/>
          <a:stretch>
            <a:fillRect/>
          </a:stretch>
        </p:blipFill>
        <p:spPr bwMode="auto">
          <a:xfrm>
            <a:off x="3859213" y="1355725"/>
            <a:ext cx="13843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8" name="Picture 22" descr="D:\газеты готовые\Неделя ОПК отчёт\к неделе искусств Горбулина\IMG_0711.JPG"/>
          <p:cNvPicPr>
            <a:picLocks noChangeAspect="1" noChangeArrowheads="1"/>
          </p:cNvPicPr>
          <p:nvPr/>
        </p:nvPicPr>
        <p:blipFill>
          <a:blip r:embed="rId4">
            <a:lum bright="10000" contrast="30000"/>
          </a:blip>
          <a:srcRect/>
          <a:stretch>
            <a:fillRect/>
          </a:stretch>
        </p:blipFill>
        <p:spPr bwMode="auto">
          <a:xfrm>
            <a:off x="671513" y="1384300"/>
            <a:ext cx="300037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9" name="Picture 24" descr="D:\газеты готовые\Неделя ОПК отчёт\к неделе искусств Горбулина\фотки март 11 307.jpg"/>
          <p:cNvPicPr>
            <a:picLocks noChangeAspect="1" noChangeArrowheads="1"/>
          </p:cNvPicPr>
          <p:nvPr/>
        </p:nvPicPr>
        <p:blipFill>
          <a:blip r:embed="rId5">
            <a:lum bright="30000" contrast="20000"/>
          </a:blip>
          <a:srcRect/>
          <a:stretch>
            <a:fillRect/>
          </a:stretch>
        </p:blipFill>
        <p:spPr bwMode="auto">
          <a:xfrm>
            <a:off x="5284788" y="1357313"/>
            <a:ext cx="153035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528638" y="7254875"/>
            <a:ext cx="6343650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b="1" i="1">
                <a:ea typeface="Calibri" pitchFamily="34" charset="0"/>
                <a:cs typeface="Times New Roman" pitchFamily="18" charset="0"/>
              </a:rPr>
              <a:t>Музыка…Чудесное творение человеческого ума и сердца. Когда мы впервые встречаемся с ней в детстве, нам кажется, что её никто не создавал, что она жила всегда и только ждала встречи с нами. Музыка так глубоко вторгается в нашу жизнь, так тесно с ней сливается, что зачастую она кажется нам уже и не искусством, а просто частицей нашей жизни, такой обычной и естественной, как и всё, из чего состоит наша жизнь.</a:t>
            </a:r>
          </a:p>
          <a:p>
            <a:pPr indent="450850" algn="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Бабаева Анастасия, уч-ся 8 «Б» класса.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1719</Words>
  <Application>Microsoft Office PowerPoint</Application>
  <PresentationFormat>Произвольный</PresentationFormat>
  <Paragraphs>101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Times New Roman</vt:lpstr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</vt:vector>
  </TitlesOfParts>
  <Company>МОУ СОШ 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Барашихина</dc:creator>
  <cp:lastModifiedBy>Valued Acer Customer</cp:lastModifiedBy>
  <cp:revision>72</cp:revision>
  <dcterms:created xsi:type="dcterms:W3CDTF">2009-03-12T10:26:47Z</dcterms:created>
  <dcterms:modified xsi:type="dcterms:W3CDTF">2013-04-19T21:33:50Z</dcterms:modified>
</cp:coreProperties>
</file>