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D9CEBBD-1202-4B97-BC06-3CD59FE57ED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D9CEBBD-1202-4B97-BC06-3CD59FE57ED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D9CEBBD-1202-4B97-BC06-3CD59FE57ED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0;&#1080;&#1088;&#1080;&#1083;&#1083;\Desktop\&#1051;&#1091;&#1085;&#1085;&#1072;&#1103;%20&#1089;&#1086;&#1085;&#1072;&#1090;&#1072;%20&#1051;&#1102;&#1076;&#1074;&#1080;&#1075;%20&#1074;&#1072;&#1085;%20&#1041;&#1077;&#1090;&#1093;&#1086;&#1074;&#1077;&#1085;%20(SD).mp4" TargetMode="External"/><Relationship Id="rId4" Type="http://schemas.openxmlformats.org/officeDocument/2006/relationships/hyperlink" Target="http://www.moi-mummi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oshero.ru/portfolio/andrej-kubanov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heroes.ru/roman-minkin-spasal-lyudej-v-avarii-i-pogib-sam/" TargetMode="External"/><Relationship Id="rId7" Type="http://schemas.openxmlformats.org/officeDocument/2006/relationships/hyperlink" Target="http://ruheroes.ru/voditel-elitnogo-vnedorozhnika-ostanovilsya-sredi-dorogi-chtoby-pomoch-babushke-perejti-ulicu-video/" TargetMode="External"/><Relationship Id="rId2" Type="http://schemas.openxmlformats.org/officeDocument/2006/relationships/hyperlink" Target="http://ruheroes.ru/marsel-xajrullin-16-letnij-paren-uspel-vytashhit-malchika-a-sam-ushel-pod-vo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heroes.ru/rajan-kennedi-9-letnij-geroj-pozhertvoval-bolshuyu-denezhnuyu-summu-neznakomym-detyam/" TargetMode="External"/><Relationship Id="rId5" Type="http://schemas.openxmlformats.org/officeDocument/2006/relationships/hyperlink" Target="http://ruheroes.ru/vladimir-shumilo-spas-ot-gibeli-troix-detej/" TargetMode="External"/><Relationship Id="rId4" Type="http://schemas.openxmlformats.org/officeDocument/2006/relationships/hyperlink" Target="http://ruheroes.ru/nursultan-zhunusov-spas-detej-iz-pozhar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i-mummi.ru/" TargetMode="External"/><Relationship Id="rId3" Type="http://schemas.openxmlformats.org/officeDocument/2006/relationships/hyperlink" Target="http://&#1074;&#1077;&#1082;&#1090;&#1086;&#1088;-&#1091;&#1089;&#1087;&#1077;&#1093;&#1072;.&#1088;&#1092;/stuff/70-1-0-5799" TargetMode="External"/><Relationship Id="rId7" Type="http://schemas.openxmlformats.org/officeDocument/2006/relationships/hyperlink" Target="http://roshero.ru/" TargetMode="External"/><Relationship Id="rId2" Type="http://schemas.openxmlformats.org/officeDocument/2006/relationships/hyperlink" Target="http://vk.com/heroes_of_the_tim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brary146.ucoz.ru/publ/o_podvige_i_geroizme/1-1-0-9" TargetMode="External"/><Relationship Id="rId5" Type="http://schemas.openxmlformats.org/officeDocument/2006/relationships/hyperlink" Target="http://ahuman.ru/geroicheskie-postupki-v-nashej-zhizni/" TargetMode="External"/><Relationship Id="rId4" Type="http://schemas.openxmlformats.org/officeDocument/2006/relationships/hyperlink" Target="http://ruheroes.ru/geroicheskij-postupok-zaliny-arsanovoj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heroes.ru/wp-content/uploads/2012/10/%D0%97%D0%B0%D0%BB%D0%B8%D0%BD%D0%B0-%D0%90%D1%80%D1%81%D0%B0%D0%B5%D0%B2%D0%B0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oshero.ru/portfolio/nikita-terexin/" TargetMode="External"/><Relationship Id="rId2" Type="http://schemas.openxmlformats.org/officeDocument/2006/relationships/hyperlink" Target="http://roshero.ru/portfolio/sergej-krivov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1643050"/>
            <a:ext cx="68996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Герой </a:t>
            </a:r>
            <a:r>
              <a:rPr lang="ru-RU" sz="5400" b="1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latin typeface="Monotype Corsiva" pitchFamily="66" charset="0"/>
              </a:rPr>
              <a:t>нашего  времени…</a:t>
            </a:r>
            <a:endParaRPr lang="ru-RU" sz="5400" dirty="0">
              <a:ln>
                <a:solidFill>
                  <a:srgbClr val="00B0F0"/>
                </a:solidFill>
              </a:ln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6" name="Лунная соната Людвиг ван Бетховен (SD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165304"/>
            <a:ext cx="576064" cy="5120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71736" y="142852"/>
            <a:ext cx="403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Мой университет - </a:t>
            </a:r>
            <a:r>
              <a:rPr lang="en-US" u="sng" dirty="0" smtClean="0">
                <a:hlinkClick r:id="rId4"/>
              </a:rPr>
              <a:t>www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moi</a:t>
            </a:r>
            <a:r>
              <a:rPr lang="ru-RU" u="sng" dirty="0" smtClean="0">
                <a:hlinkClick r:id="rId4"/>
              </a:rPr>
              <a:t>-</a:t>
            </a:r>
            <a:r>
              <a:rPr lang="en-US" u="sng" dirty="0" err="1" smtClean="0">
                <a:hlinkClick r:id="rId4"/>
              </a:rPr>
              <a:t>mummi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Калининградцы</a:t>
            </a:r>
            <a:r>
              <a:rPr lang="ru-RU" sz="2400" dirty="0"/>
              <a:t>  </a:t>
            </a:r>
            <a:r>
              <a:rPr lang="ru-RU" sz="2400" i="1" dirty="0"/>
              <a:t>семиклассник </a:t>
            </a:r>
            <a:r>
              <a:rPr lang="ru-RU" sz="2400" b="1" i="1" u="sng" dirty="0"/>
              <a:t>Максим Левицкий,  </a:t>
            </a:r>
            <a:r>
              <a:rPr lang="ru-RU" sz="2400" i="1" dirty="0"/>
              <a:t>десятиклассник</a:t>
            </a:r>
            <a:r>
              <a:rPr lang="ru-RU" sz="2400" b="1" i="1" u="sng" dirty="0"/>
              <a:t> Виктор Ващенко и </a:t>
            </a:r>
            <a:r>
              <a:rPr lang="ru-RU" sz="2400" i="1" dirty="0"/>
              <a:t>1-й </a:t>
            </a:r>
            <a:r>
              <a:rPr lang="ru-RU" sz="2400" i="1" dirty="0" err="1"/>
              <a:t>курсник</a:t>
            </a:r>
            <a:r>
              <a:rPr lang="ru-RU" sz="2400" i="1" dirty="0"/>
              <a:t> Калининградского морского рыбопромышленного колледжа</a:t>
            </a:r>
            <a:r>
              <a:rPr lang="ru-RU" sz="2400" b="1" i="1" u="sng" dirty="0"/>
              <a:t> Илья Овчаренко</a:t>
            </a:r>
            <a:r>
              <a:rPr lang="ru-RU" sz="2400" dirty="0"/>
              <a:t> в конце августа этого года задержали преступника, укравшего мобильник в салоне связи. Им оказался 26-летний уже судимый за кражи рецидивист.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73016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285749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– Вместе мы сила, – говорят парни, – так что всегда готовы прийти на помощь.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12 сентября 2012 года в Севастополе, 24-летний </a:t>
            </a:r>
            <a:r>
              <a:rPr lang="ru-RU" sz="2400" b="1" u="sng" dirty="0"/>
              <a:t>Павел Бондарев</a:t>
            </a:r>
            <a:r>
              <a:rPr lang="ru-RU" sz="2400" dirty="0"/>
              <a:t>, увидев, как на него и двух восьмилетних детей на большой скорости несется машина, оттолкнул мальчика Артёма </a:t>
            </a:r>
            <a:r>
              <a:rPr lang="ru-RU" sz="2400" dirty="0" err="1"/>
              <a:t>Костюкова</a:t>
            </a:r>
            <a:r>
              <a:rPr lang="ru-RU" sz="2400" dirty="0"/>
              <a:t>, а девочку, Диану Василевскую, в момент столкновения с автомобилем прикрыл собой. В результате ДТП </a:t>
            </a:r>
            <a:r>
              <a:rPr lang="ru-RU" sz="2400" i="1" dirty="0"/>
              <a:t>Павел трагически погиб. Дети </a:t>
            </a:r>
            <a:r>
              <a:rPr lang="ru-RU" sz="2400" i="1" dirty="0" smtClean="0"/>
              <a:t>выжили.  Молодой </a:t>
            </a:r>
            <a:r>
              <a:rPr lang="ru-RU" sz="2400" i="1" dirty="0"/>
              <a:t>человек всего месяц не дожил до своего дня рождения </a:t>
            </a:r>
            <a:r>
              <a:rPr lang="ru-RU" sz="2400" i="1" dirty="0" smtClean="0"/>
              <a:t>—</a:t>
            </a:r>
          </a:p>
          <a:p>
            <a:r>
              <a:rPr lang="ru-RU" sz="2400" i="1" dirty="0" smtClean="0"/>
              <a:t> </a:t>
            </a:r>
            <a:r>
              <a:rPr lang="ru-RU" sz="2400" i="1" dirty="0"/>
              <a:t>12 октября ему должно было исполниться </a:t>
            </a:r>
            <a:r>
              <a:rPr lang="ru-RU" sz="2400" i="1" dirty="0" smtClean="0"/>
              <a:t>25 лет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12976"/>
            <a:ext cx="48965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/>
              <a:t>Молодой рабочий спал на открытом воздухе на стройплощадке в Крымске 7 июля 2012 года. Проснувшись от шума в три часа ночи, он увидел быстро прибывающую воду и стал сначала кричать, а затем бегать по улице и бросать камни в окна, стремясь разбудить местных жителей. Раздобыв надувной матрас, он смог спасти шесть человек. Пытался вытащить из дома ещё одну старушку, но это ему не удалось: окна были зарешечены, а дверь уже была под водой. Об этом рассказали очевидцы, сам герой плохо изъясняется на русском языке, родом или из Таджикистана, или из Узбекистана, и стесняется говорить о своем подвиге</a:t>
            </a:r>
            <a:r>
              <a:rPr lang="ru-RU" sz="2200" dirty="0"/>
              <a:t>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645024"/>
            <a:ext cx="24482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Эти четырех молодых парней стали настоящими героями, проявив завидное мужество во время наводнения в Геленджике. Они спасли от обрушившегося селевого потока 9 человек.  </a:t>
            </a:r>
          </a:p>
          <a:p>
            <a:r>
              <a:rPr lang="ru-RU" sz="2400" dirty="0"/>
              <a:t>По словам ребят, были и те, кто во время бедствия отсиживался на лавочках. Возможно, эти люди были напуганы, хотя первый Алан </a:t>
            </a:r>
            <a:r>
              <a:rPr lang="ru-RU" sz="2400" dirty="0" err="1"/>
              <a:t>Алборов</a:t>
            </a:r>
            <a:r>
              <a:rPr lang="ru-RU" sz="2400" dirty="0"/>
              <a:t> сказал, что во время спасательных операций страшно не было, осознание опасности пришло уже после происшествия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645024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23928" y="260648"/>
            <a:ext cx="4968552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2" tooltip="Permanent Link to Андрей Кубанов"/>
              </a:rPr>
              <a:t>Андрей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2" tooltip="Permanent Link to Андрей Кубанов"/>
              </a:rPr>
              <a:t>Кубанов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ea typeface="Times New Roman" pitchFamily="18" charset="0"/>
                <a:cs typeface="Arial" pitchFamily="34" charset="0"/>
              </a:rPr>
              <a:t>27 ноября 2012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Хабаровске молодой хирург спас 70-летнего пациента в ходе уникальной операции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Андрей Кубанов">
            <a:hlinkClick r:id="rId2" tooltip="&quot;Permanent Link to Андрей Кубанов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672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3455401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Представьте себе метровую железную балку, которая пробивает насквозь грудную клетку. Можно ли после такого выжить? Оказывается, можно!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15 апреля в страшное ДТП попал 30-летний </a:t>
            </a:r>
            <a:r>
              <a:rPr kumimoji="0" lang="ru-RU" sz="2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калининградец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Ян </a:t>
            </a:r>
            <a:r>
              <a:rPr kumimoji="0" lang="ru-RU" sz="2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Кожечкин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Бригада врачей – </a:t>
            </a:r>
            <a:r>
              <a:rPr kumimoji="0" lang="ru-RU" sz="2200" b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хирурги Евгений Медведев, Руслан </a:t>
            </a:r>
            <a:r>
              <a:rPr kumimoji="0" lang="ru-RU" sz="2200" b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Джумасатов</a:t>
            </a:r>
            <a:r>
              <a:rPr kumimoji="0" lang="ru-RU" sz="2200" b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, Борис Фомин, анестезиолог Александр </a:t>
            </a:r>
            <a:r>
              <a:rPr kumimoji="0" lang="ru-RU" sz="2200" b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Мицких</a:t>
            </a:r>
            <a:r>
              <a:rPr kumimoji="0" lang="ru-RU" sz="2200" b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, а также операционный брат Сергей Курышев 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шесть часов спасали парня. 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60648"/>
            <a:ext cx="8678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Среди тех немногих, кто и в мирное время совершает подвиги, часто называют пожарных. Вступая в поединок с огнем, эти люди часто проявляют качества, которые мы называем героизмом. А они в ответ: мы просто выполняем свою работу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0430" y="2643182"/>
            <a:ext cx="547260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– </a:t>
            </a:r>
            <a:r>
              <a:rPr lang="ru-RU" sz="2000" dirty="0"/>
              <a:t>Сотрудники Госавтоинспекции в тот трагический момент помогали грузить поврежденный автомобиль жительницы </a:t>
            </a:r>
            <a:r>
              <a:rPr lang="ru-RU" sz="2000" dirty="0" err="1"/>
              <a:t>Кемерова</a:t>
            </a:r>
            <a:r>
              <a:rPr lang="ru-RU" sz="2000" dirty="0"/>
              <a:t> на </a:t>
            </a:r>
            <a:r>
              <a:rPr lang="ru-RU" sz="2000" dirty="0" err="1"/>
              <a:t>автоэвакуатор</a:t>
            </a:r>
            <a:r>
              <a:rPr lang="ru-RU" sz="2000" dirty="0"/>
              <a:t>. Лейтенант полиции </a:t>
            </a:r>
            <a:r>
              <a:rPr lang="ru-RU" sz="2400" b="1" dirty="0"/>
              <a:t>Сергей </a:t>
            </a:r>
            <a:r>
              <a:rPr lang="ru-RU" sz="2400" b="1" dirty="0" err="1"/>
              <a:t>Шаманаев</a:t>
            </a:r>
            <a:r>
              <a:rPr lang="ru-RU" sz="2400" b="1" dirty="0"/>
              <a:t> </a:t>
            </a:r>
            <a:r>
              <a:rPr lang="ru-RU" sz="2000" dirty="0"/>
              <a:t>заметил движущийся на них </a:t>
            </a:r>
            <a:r>
              <a:rPr lang="ru-RU" sz="2000" dirty="0" smtClean="0"/>
              <a:t>автомобиль. Сотрудник </a:t>
            </a:r>
            <a:r>
              <a:rPr lang="ru-RU" sz="2000" dirty="0"/>
              <a:t>полиции в последнюю секунду успел оттолкнуть на обочину стоявшую рядом девушку. </a:t>
            </a:r>
            <a:endParaRPr lang="ru-RU" sz="2000" dirty="0" smtClean="0"/>
          </a:p>
          <a:p>
            <a:pPr algn="ctr"/>
            <a:r>
              <a:rPr lang="ru-RU" sz="2000" dirty="0" smtClean="0"/>
              <a:t>От </a:t>
            </a:r>
            <a:r>
              <a:rPr lang="ru-RU" sz="2000" dirty="0"/>
              <a:t>полученных травм </a:t>
            </a:r>
            <a:r>
              <a:rPr lang="ru-RU" sz="2000" dirty="0" err="1"/>
              <a:t>Шаманаев</a:t>
            </a:r>
            <a:r>
              <a:rPr lang="ru-RU" sz="2000" dirty="0"/>
              <a:t> погиб на </a:t>
            </a:r>
            <a:r>
              <a:rPr lang="ru-RU" sz="2000" dirty="0" smtClean="0"/>
              <a:t>месте.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286256"/>
            <a:ext cx="3721616" cy="224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969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машинном отделении  миноносца </a:t>
            </a:r>
            <a:r>
              <a:rPr lang="ru-RU" dirty="0"/>
              <a:t>«Быстрый» </a:t>
            </a:r>
            <a:r>
              <a:rPr lang="ru-RU" dirty="0" smtClean="0"/>
              <a:t>прорвало топливный трубопровод. </a:t>
            </a:r>
            <a:r>
              <a:rPr lang="ru-RU" dirty="0"/>
              <a:t>На борту были все триста членов экипажа. </a:t>
            </a:r>
            <a:r>
              <a:rPr lang="ru-RU" dirty="0" smtClean="0"/>
              <a:t>Горючее </a:t>
            </a:r>
            <a:r>
              <a:rPr lang="ru-RU" dirty="0"/>
              <a:t>под огромным давлением вырвалось наружу. Появилась искра – и мгновенно вспыхнул пожар.</a:t>
            </a:r>
            <a:br>
              <a:rPr lang="ru-RU" dirty="0"/>
            </a:br>
            <a:r>
              <a:rPr lang="ru-RU" dirty="0" smtClean="0"/>
              <a:t>19 – летний машинист </a:t>
            </a:r>
            <a:r>
              <a:rPr lang="ru-RU" dirty="0"/>
              <a:t>котельной команды </a:t>
            </a:r>
            <a:r>
              <a:rPr lang="ru-RU" sz="2400" b="1" dirty="0" err="1"/>
              <a:t>Алдар</a:t>
            </a:r>
            <a:r>
              <a:rPr lang="ru-RU" sz="2400" b="1" dirty="0"/>
              <a:t> </a:t>
            </a:r>
            <a:r>
              <a:rPr lang="ru-RU" sz="2400" b="1" dirty="0" err="1"/>
              <a:t>Цыденжапов</a:t>
            </a:r>
            <a:r>
              <a:rPr lang="ru-RU" sz="2400" b="1" dirty="0"/>
              <a:t> </a:t>
            </a:r>
            <a:r>
              <a:rPr lang="ru-RU" dirty="0" smtClean="0"/>
              <a:t>, поняв</a:t>
            </a:r>
            <a:r>
              <a:rPr lang="ru-RU" dirty="0"/>
              <a:t>, что через секунду корабль взлетит на воздух, </a:t>
            </a:r>
            <a:r>
              <a:rPr lang="ru-RU" dirty="0" smtClean="0"/>
              <a:t>кинулся </a:t>
            </a:r>
            <a:r>
              <a:rPr lang="ru-RU" dirty="0"/>
              <a:t>в самое пекло, чтобы перекрыть топливо и предотвратить взрыв. На парне горела и плавилась одежда, дышать было нечем, но он продолжал закручивать вентиль. Матрос начал выбираться из отсека, только когда пламя ослабело. </a:t>
            </a:r>
            <a:r>
              <a:rPr lang="ru-RU" dirty="0" smtClean="0"/>
              <a:t> Позже </a:t>
            </a:r>
            <a:r>
              <a:rPr lang="ru-RU" dirty="0"/>
              <a:t>медики установили, что у матроса ожог </a:t>
            </a:r>
            <a:r>
              <a:rPr lang="ru-RU" dirty="0" smtClean="0"/>
              <a:t>100 % поверхности </a:t>
            </a:r>
            <a:r>
              <a:rPr lang="ru-RU" dirty="0"/>
              <a:t>тела.</a:t>
            </a:r>
            <a:br>
              <a:rPr lang="ru-RU" dirty="0"/>
            </a:br>
            <a:r>
              <a:rPr lang="ru-RU" dirty="0" smtClean="0"/>
              <a:t>Врачи 4 </a:t>
            </a:r>
            <a:r>
              <a:rPr lang="ru-RU" dirty="0"/>
              <a:t>дня боролись за </a:t>
            </a:r>
            <a:r>
              <a:rPr lang="ru-RU" dirty="0" smtClean="0"/>
              <a:t>жизнь </a:t>
            </a:r>
            <a:r>
              <a:rPr lang="ru-RU" dirty="0" err="1" smtClean="0"/>
              <a:t>Алдара</a:t>
            </a:r>
            <a:r>
              <a:rPr lang="ru-RU" dirty="0" smtClean="0"/>
              <a:t> . </a:t>
            </a:r>
            <a:r>
              <a:rPr lang="ru-RU" dirty="0"/>
              <a:t>Но 28 сентября 2010 года </a:t>
            </a:r>
            <a:r>
              <a:rPr lang="ru-RU" dirty="0" err="1"/>
              <a:t>Алдара</a:t>
            </a:r>
            <a:r>
              <a:rPr lang="ru-RU" dirty="0"/>
              <a:t> </a:t>
            </a:r>
            <a:r>
              <a:rPr lang="ru-RU" dirty="0" err="1"/>
              <a:t>Цыденжапова</a:t>
            </a:r>
            <a:r>
              <a:rPr lang="ru-RU" dirty="0"/>
              <a:t> не стало</a:t>
            </a:r>
            <a:r>
              <a:rPr lang="ru-RU" dirty="0" smtClean="0"/>
              <a:t>.  </a:t>
            </a:r>
            <a:r>
              <a:rPr lang="ru-RU" dirty="0"/>
              <a:t>До </a:t>
            </a:r>
            <a:r>
              <a:rPr lang="ru-RU" dirty="0" err="1"/>
              <a:t>дембеля</a:t>
            </a:r>
            <a:r>
              <a:rPr lang="ru-RU" dirty="0"/>
              <a:t> он не дожил месяц.</a:t>
            </a:r>
            <a:br>
              <a:rPr lang="ru-RU" dirty="0"/>
            </a:br>
            <a:r>
              <a:rPr lang="ru-RU" dirty="0"/>
              <a:t>Каждый котел в трюме, где возник пожар, вырабатывает 115 тонн пара в час при температуре в 470 градусов. К тому же там гигантское давление. Если б рвануло, выжили бы единицы.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61048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820891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27 января 2012 года </a:t>
            </a:r>
            <a:r>
              <a:rPr lang="ru-RU" dirty="0"/>
              <a:t>группа спецназовцев прочёсывала лес в поисках банды вооруженных боевиков. Сержант </a:t>
            </a:r>
            <a:r>
              <a:rPr lang="ru-RU" sz="2400" b="1" dirty="0"/>
              <a:t>Евгений </a:t>
            </a:r>
            <a:r>
              <a:rPr lang="ru-RU" sz="2400" b="1" dirty="0" err="1"/>
              <a:t>Эпов</a:t>
            </a:r>
            <a:r>
              <a:rPr lang="ru-RU" sz="2400" b="1" dirty="0"/>
              <a:t> </a:t>
            </a:r>
            <a:r>
              <a:rPr lang="ru-RU" dirty="0"/>
              <a:t>был в роли командира бокового дозора. Один из подчиненных </a:t>
            </a:r>
            <a:r>
              <a:rPr lang="ru-RU" dirty="0" err="1"/>
              <a:t>Эпова</a:t>
            </a:r>
            <a:r>
              <a:rPr lang="ru-RU" dirty="0"/>
              <a:t> находит люк </a:t>
            </a:r>
            <a:r>
              <a:rPr lang="ru-RU" dirty="0" err="1"/>
              <a:t>схрона</a:t>
            </a:r>
            <a:r>
              <a:rPr lang="ru-RU" dirty="0"/>
              <a:t> и приподнимает его. Из люка неожиданно летят гранаты и раздаются автоматные очереди. Обнаруженные бандиты вырываются из нор и группируются в одном месте за укрытием. С их стороны десятками летят гранаты. Два спецназовца погибают, еще трое получают тяжелые осколочные ранения. Бандиты пытаются вырваться из окружения через позиции раненых спецназовцев. Одна ручная граната падает рядом с ранеными спецназовцами.</a:t>
            </a:r>
            <a:r>
              <a:rPr lang="ru-RU" sz="2000" dirty="0"/>
              <a:t> Сержант </a:t>
            </a:r>
            <a:r>
              <a:rPr lang="ru-RU" sz="2000" dirty="0" err="1"/>
              <a:t>Эпов</a:t>
            </a:r>
            <a:r>
              <a:rPr lang="ru-RU" sz="2000" dirty="0"/>
              <a:t> крикнул «Граната!» и накрыл ее своим телом. </a:t>
            </a:r>
            <a:r>
              <a:rPr lang="ru-RU" dirty="0"/>
              <a:t>В следующее мгновенье раздался взрыв… Подоспевшие на помощь спецназовцы полностью уничтожили </a:t>
            </a:r>
            <a:r>
              <a:rPr lang="ru-RU" dirty="0" err="1"/>
              <a:t>бандгруппу</a:t>
            </a:r>
            <a:r>
              <a:rPr lang="ru-RU" dirty="0"/>
              <a:t>. Только после боя стало понятно, что сержант Евгений </a:t>
            </a:r>
            <a:r>
              <a:rPr lang="ru-RU" dirty="0" err="1"/>
              <a:t>Эпов</a:t>
            </a:r>
            <a:r>
              <a:rPr lang="ru-RU" dirty="0"/>
              <a:t> ценой своей жизни обеспечил выполнение боевой задачи и спас от смерти товарищей.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Наши земляки </a:t>
            </a:r>
            <a:r>
              <a:rPr lang="ru-RU" sz="2400" b="1" dirty="0"/>
              <a:t>Наталья </a:t>
            </a:r>
            <a:r>
              <a:rPr lang="ru-RU" sz="2400" b="1" dirty="0" err="1"/>
              <a:t>Алещенко</a:t>
            </a:r>
            <a:r>
              <a:rPr lang="ru-RU" sz="2400" b="1" dirty="0"/>
              <a:t>, Михаил </a:t>
            </a:r>
            <a:r>
              <a:rPr lang="ru-RU" sz="2400" b="1" dirty="0" err="1"/>
              <a:t>Быстров</a:t>
            </a:r>
            <a:r>
              <a:rPr lang="ru-RU" sz="2400" b="1" dirty="0"/>
              <a:t> </a:t>
            </a:r>
            <a:r>
              <a:rPr lang="ru-RU" sz="2400" dirty="0"/>
              <a:t>и</a:t>
            </a:r>
            <a:r>
              <a:rPr lang="ru-RU" sz="2400" b="1" dirty="0"/>
              <a:t> Игорь </a:t>
            </a:r>
            <a:r>
              <a:rPr lang="ru-RU" sz="2400" b="1" dirty="0" err="1"/>
              <a:t>Гудович</a:t>
            </a:r>
            <a:r>
              <a:rPr lang="ru-RU" sz="2400" b="1" dirty="0"/>
              <a:t> </a:t>
            </a:r>
            <a:r>
              <a:rPr lang="ru-RU" sz="2400" dirty="0"/>
              <a:t>переплыли пролив Босфор, соединяющий Черное и Мраморное моря. Глубина его 100 метров, дистанция – 6,5 км. Наталья </a:t>
            </a:r>
            <a:r>
              <a:rPr lang="ru-RU" sz="2400" dirty="0" err="1"/>
              <a:t>Алещенко</a:t>
            </a:r>
            <a:r>
              <a:rPr lang="ru-RU" sz="2400" dirty="0"/>
              <a:t> в возрастной категории 50–60 лет взяла «золото» и стала первой россиянкой, завоевавшей в этих международных соревнованиях такую высокую награду. Михаил отважился, имея плохое зрение</a:t>
            </a:r>
            <a:r>
              <a:rPr lang="ru-RU" dirty="0"/>
              <a:t>.</a:t>
            </a:r>
          </a:p>
        </p:txBody>
      </p:sp>
      <p:pic>
        <p:nvPicPr>
          <p:cNvPr id="3" name="Рисунок 2" descr="http://www.klops.ru/upload/strana_kaliningrad/1a0d536b2e35768c17fd770ea33baea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53285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8101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u="sng" dirty="0">
                <a:hlinkClick r:id="rId2" tooltip="Марсель Хайруллин 16-летний парень успел вытащить мальчика, а сам ушел под воду."/>
              </a:rPr>
              <a:t>Марсель </a:t>
            </a:r>
            <a:r>
              <a:rPr lang="ru-RU" sz="2400" u="sng" dirty="0" err="1">
                <a:hlinkClick r:id="rId2" tooltip="Марсель Хайруллин 16-летний парень успел вытащить мальчика, а сам ушел под воду."/>
              </a:rPr>
              <a:t>Хайруллин</a:t>
            </a:r>
            <a:r>
              <a:rPr lang="ru-RU" sz="2400" u="sng" dirty="0">
                <a:hlinkClick r:id="rId2" tooltip="Марсель Хайруллин 16-летний парень успел вытащить мальчика, а сам ушел под воду."/>
              </a:rPr>
              <a:t> 16-летний парень успел вытащить мальчика, а сам ушел под воду</a:t>
            </a:r>
            <a:r>
              <a:rPr lang="ru-RU" sz="2400" u="sng" dirty="0" smtClean="0">
                <a:hlinkClick r:id="rId2" tooltip="Марсель Хайруллин 16-летний парень успел вытащить мальчика, а сам ушел под воду."/>
              </a:rPr>
              <a:t>.</a:t>
            </a:r>
            <a:endParaRPr lang="ru-RU" sz="2400" u="sng" dirty="0" smtClean="0"/>
          </a:p>
          <a:p>
            <a:pPr lvl="0"/>
            <a:endParaRPr lang="ru-RU" sz="2400" dirty="0"/>
          </a:p>
          <a:p>
            <a:pPr lvl="0">
              <a:buFont typeface="Wingdings" pitchFamily="2" charset="2"/>
              <a:buChar char="Ø"/>
            </a:pPr>
            <a:r>
              <a:rPr lang="ru-RU" sz="2400" u="sng" dirty="0">
                <a:hlinkClick r:id="rId3" tooltip="Роман Минкин — спасал людей в аварии и погиб сам"/>
              </a:rPr>
              <a:t>Роман Минкин — спасал людей в аварии и погиб </a:t>
            </a:r>
            <a:r>
              <a:rPr lang="ru-RU" sz="2400" u="sng" dirty="0" smtClean="0">
                <a:hlinkClick r:id="rId3" tooltip="Роман Минкин — спасал людей в аварии и погиб сам"/>
              </a:rPr>
              <a:t>сам</a:t>
            </a:r>
            <a:endParaRPr lang="ru-RU" sz="2400" u="sng" dirty="0" smtClean="0"/>
          </a:p>
          <a:p>
            <a:pPr lvl="0"/>
            <a:endParaRPr lang="ru-RU" sz="2400" dirty="0"/>
          </a:p>
          <a:p>
            <a:pPr lvl="0">
              <a:buFont typeface="Wingdings" pitchFamily="2" charset="2"/>
              <a:buChar char="Ø"/>
            </a:pPr>
            <a:r>
              <a:rPr lang="ru-RU" sz="2400" u="sng" dirty="0" smtClean="0">
                <a:hlinkClick r:id="rId4" tooltip="Нурсултан Жунусов спас детей из пожара"/>
              </a:rPr>
              <a:t>Нурсултан </a:t>
            </a:r>
            <a:r>
              <a:rPr lang="ru-RU" sz="2400" u="sng" dirty="0">
                <a:hlinkClick r:id="rId4" tooltip="Нурсултан Жунусов спас детей из пожара"/>
              </a:rPr>
              <a:t>Жунусов спас детей из </a:t>
            </a:r>
            <a:r>
              <a:rPr lang="ru-RU" sz="2400" u="sng" dirty="0" smtClean="0">
                <a:hlinkClick r:id="rId4" tooltip="Нурсултан Жунусов спас детей из пожара"/>
              </a:rPr>
              <a:t>пожара</a:t>
            </a:r>
            <a:endParaRPr lang="ru-RU" sz="2400" u="sng" dirty="0" smtClean="0"/>
          </a:p>
          <a:p>
            <a:pPr lvl="0"/>
            <a:endParaRPr lang="ru-RU" sz="2400" dirty="0"/>
          </a:p>
          <a:p>
            <a:pPr lvl="0">
              <a:buFont typeface="Wingdings" pitchFamily="2" charset="2"/>
              <a:buChar char="Ø"/>
            </a:pPr>
            <a:r>
              <a:rPr lang="ru-RU" sz="2400" u="sng" dirty="0">
                <a:hlinkClick r:id="rId5" tooltip="Владимир Шумило спас от гибели троих детей"/>
              </a:rPr>
              <a:t>Владимир </a:t>
            </a:r>
            <a:r>
              <a:rPr lang="ru-RU" sz="2400" u="sng" dirty="0" err="1">
                <a:hlinkClick r:id="rId5" tooltip="Владимир Шумило спас от гибели троих детей"/>
              </a:rPr>
              <a:t>Шумило</a:t>
            </a:r>
            <a:r>
              <a:rPr lang="ru-RU" sz="2400" u="sng" dirty="0">
                <a:hlinkClick r:id="rId5" tooltip="Владимир Шумило спас от гибели троих детей"/>
              </a:rPr>
              <a:t> спас от гибели троих </a:t>
            </a:r>
            <a:r>
              <a:rPr lang="ru-RU" sz="2400" u="sng" dirty="0" smtClean="0">
                <a:hlinkClick r:id="rId5" tooltip="Владимир Шумило спас от гибели троих детей"/>
              </a:rPr>
              <a:t>детей</a:t>
            </a:r>
            <a:endParaRPr lang="ru-RU" sz="2400" u="sng" dirty="0" smtClean="0"/>
          </a:p>
          <a:p>
            <a:pPr lvl="0"/>
            <a:endParaRPr lang="ru-RU" sz="2400" dirty="0"/>
          </a:p>
          <a:p>
            <a:pPr lvl="0">
              <a:buFont typeface="Wingdings" pitchFamily="2" charset="2"/>
              <a:buChar char="Ø"/>
            </a:pPr>
            <a:r>
              <a:rPr lang="ru-RU" sz="2400" u="sng" dirty="0" err="1">
                <a:hlinkClick r:id="rId6" tooltip="Райан Кеннеди 9-летний герой пожертвовал большую денежную сумму незнакомым детям"/>
              </a:rPr>
              <a:t>Райан</a:t>
            </a:r>
            <a:r>
              <a:rPr lang="ru-RU" sz="2400" u="sng" dirty="0">
                <a:hlinkClick r:id="rId6" tooltip="Райан Кеннеди 9-летний герой пожертвовал большую денежную сумму незнакомым детям"/>
              </a:rPr>
              <a:t> Кеннеди 9-летний герой пожертвовал большую денежную сумму незнакомым </a:t>
            </a:r>
            <a:r>
              <a:rPr lang="ru-RU" sz="2400" u="sng" dirty="0" smtClean="0">
                <a:hlinkClick r:id="rId6" tooltip="Райан Кеннеди 9-летний герой пожертвовал большую денежную сумму незнакомым детям"/>
              </a:rPr>
              <a:t>детям</a:t>
            </a:r>
            <a:endParaRPr lang="ru-RU" sz="2400" u="sng" dirty="0" smtClean="0"/>
          </a:p>
          <a:p>
            <a:pPr lvl="0"/>
            <a:endParaRPr lang="ru-RU" sz="2400" dirty="0"/>
          </a:p>
          <a:p>
            <a:pPr lvl="0">
              <a:buFont typeface="Wingdings" pitchFamily="2" charset="2"/>
              <a:buChar char="Ø"/>
            </a:pPr>
            <a:r>
              <a:rPr lang="ru-RU" sz="2400" u="sng" dirty="0" smtClean="0">
                <a:hlinkClick r:id="rId7" tooltip="Водитель дорогой машины остановился и помог бабушке перейти дорогу (Видео)"/>
              </a:rPr>
              <a:t>Водитель </a:t>
            </a:r>
            <a:r>
              <a:rPr lang="ru-RU" sz="2400" u="sng" dirty="0">
                <a:hlinkClick r:id="rId7" tooltip="Водитель дорогой машины остановился и помог бабушке перейти дорогу (Видео)"/>
              </a:rPr>
              <a:t>дорогой машины остановился и помог бабушке перейти дорогу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060848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подвиг</a:t>
            </a:r>
            <a:r>
              <a:rPr lang="ru-RU" sz="2400" dirty="0"/>
              <a:t> – </a:t>
            </a:r>
            <a:r>
              <a:rPr lang="ru-RU" sz="2400" dirty="0">
                <a:solidFill>
                  <a:srgbClr val="000099"/>
                </a:solidFill>
              </a:rPr>
              <a:t>это героический поступок </a:t>
            </a:r>
            <a:r>
              <a:rPr lang="ru-RU" sz="2400" dirty="0" smtClean="0">
                <a:solidFill>
                  <a:srgbClr val="000099"/>
                </a:solidFill>
              </a:rPr>
              <a:t>человека; совершая </a:t>
            </a:r>
            <a:r>
              <a:rPr lang="ru-RU" sz="2400" dirty="0">
                <a:solidFill>
                  <a:srgbClr val="000099"/>
                </a:solidFill>
              </a:rPr>
              <a:t>подвиг, человек проявляет смелость, </a:t>
            </a:r>
            <a:r>
              <a:rPr lang="ru-RU" sz="2400" dirty="0" smtClean="0">
                <a:solidFill>
                  <a:srgbClr val="000099"/>
                </a:solidFill>
              </a:rPr>
              <a:t>самоотверженность.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подвиг</a:t>
            </a:r>
            <a:r>
              <a:rPr lang="ru-RU" sz="2400" dirty="0"/>
              <a:t> - </a:t>
            </a:r>
            <a:r>
              <a:rPr lang="ru-RU" sz="2300" dirty="0"/>
              <a:t>это когда чувство любви к родине, семье и просто дорогим людям, заглушает в тебе чувство страха, боли и мысли о смерти и толкает тебя на смелые поступки, при этом не задумываясь о последствиях, которые могут случиться с тобой!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92494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самый </a:t>
            </a:r>
            <a:r>
              <a:rPr lang="ru-RU" sz="2400" b="1" i="1" dirty="0">
                <a:solidFill>
                  <a:srgbClr val="C00000"/>
                </a:solidFill>
              </a:rPr>
              <a:t>большой подвиг </a:t>
            </a:r>
            <a:r>
              <a:rPr lang="ru-RU" sz="2400" dirty="0"/>
              <a:t>состоит в том, чтобы всегда оставаться верным своим убеждениям, своей мечте, уметь отстаивать свои убеждения, бороться за эту мечту</a:t>
            </a:r>
            <a:r>
              <a:rPr lang="ru-RU" dirty="0"/>
              <a:t>.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4149080"/>
            <a:ext cx="90364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ea typeface="Times New Roman" pitchFamily="18" charset="0"/>
                <a:cs typeface="Arial" pitchFamily="34" charset="0"/>
              </a:rPr>
              <a:t>Есть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подвиг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ea typeface="Times New Roman" pitchFamily="18" charset="0"/>
                <a:cs typeface="Arial" pitchFamily="34" charset="0"/>
              </a:rPr>
              <a:t>, как вспышка , как яркий факел, но есть и другой подвиг, внешне не броский, повседневный. И длится он не секунды, минуты, а недели, месяцы, годы. И проявляется в самоотверженном труде, требующем от человека высочайшего напряжения духовных и физических сил, нередко сопряжённого с опасностью, риском.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Подвиг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ea typeface="Times New Roman" pitchFamily="18" charset="0"/>
                <a:cs typeface="Arial" pitchFamily="34" charset="0"/>
              </a:rPr>
              <a:t>это мера добра, любви, внутренней честности перед собой и людьми.</a:t>
            </a:r>
            <a:endParaRPr kumimoji="0" lang="ru-RU" sz="2200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16632"/>
            <a:ext cx="300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 </a:t>
            </a:r>
            <a:r>
              <a:rPr lang="ru-RU" sz="2800" b="1" dirty="0">
                <a:solidFill>
                  <a:srgbClr val="C00000"/>
                </a:solidFill>
              </a:rPr>
              <a:t>такое подвиг?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Какие же качества характера необходимо воспитать в себе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052736"/>
            <a:ext cx="5087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чтобы быть готовым к подвигу?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72816"/>
            <a:ext cx="712879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«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Для того,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кто 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не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знает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,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куда  ему  плыть 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–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 никогда  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нет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попутного 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ветра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».</a:t>
            </a:r>
          </a:p>
          <a:p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                                                   </a:t>
            </a:r>
            <a:r>
              <a:rPr lang="ru-RU" sz="2800" dirty="0" smtClean="0">
                <a:solidFill>
                  <a:srgbClr val="000099"/>
                </a:solidFill>
                <a:latin typeface="Monotype Corsiva" pitchFamily="66" charset="0"/>
              </a:rPr>
              <a:t>Восточная мудрость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29000"/>
            <a:ext cx="8532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99"/>
                </a:solidFill>
              </a:rPr>
              <a:t>Подвиг</a:t>
            </a:r>
            <a:r>
              <a:rPr lang="ru-RU" sz="2000" i="1" dirty="0"/>
              <a:t> – </a:t>
            </a:r>
            <a:r>
              <a:rPr lang="ru-RU" sz="2000" dirty="0"/>
              <a:t>это всегда преодоление трудностей, а преодолеть трудности можно лишь тогда, когда знаешь во имя чего ты это делаешь.</a:t>
            </a:r>
            <a:br>
              <a:rPr lang="ru-RU" sz="2000" dirty="0"/>
            </a:br>
            <a:r>
              <a:rPr lang="ru-RU" sz="2400" b="1" i="1" dirty="0">
                <a:solidFill>
                  <a:srgbClr val="000099"/>
                </a:solidFill>
              </a:rPr>
              <a:t> Мужество </a:t>
            </a:r>
            <a:r>
              <a:rPr lang="ru-RU" sz="2000" dirty="0"/>
              <a:t>– тоже не врождённое качество. Нет людей, совершенно чуждых чувству страха, и смел не тот, кто от «природы» не знает страха, а тот, кто научился подавлять в себе чувство страха, и подчинять его своей воле и долгу. </a:t>
            </a:r>
            <a:br>
              <a:rPr lang="ru-RU" sz="2000" dirty="0"/>
            </a:br>
            <a:r>
              <a:rPr lang="ru-RU" sz="2400" b="1" i="1" dirty="0">
                <a:solidFill>
                  <a:srgbClr val="000099"/>
                </a:solidFill>
              </a:rPr>
              <a:t>Воля</a:t>
            </a:r>
            <a:r>
              <a:rPr lang="ru-RU" sz="2000" dirty="0"/>
              <a:t> – проявляется в выдержке, умении владеть собой. Не опускать руки в трудных условиях, умении подавить свои трудные мысли – эти качества сопутствуют подвигу.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4837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</a:rPr>
              <a:t>Высказывания </a:t>
            </a:r>
            <a:r>
              <a:rPr lang="ru-RU" sz="2800" dirty="0" smtClean="0">
                <a:solidFill>
                  <a:srgbClr val="000099"/>
                </a:solidFill>
              </a:rPr>
              <a:t>  сверстников </a:t>
            </a:r>
            <a:r>
              <a:rPr lang="ru-RU" sz="2800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1052736"/>
            <a:ext cx="86409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Подвиг можно совершить и в мирной жизни. Есть много героев в истории науки. Это, например, полярники, подолгу находящиеся во льдах. Известны и герои-врачи, нарочно заражавшие себя опасными болезнями, чтобы научиться лечить их. А герои космоса или подводного мира? Кто знает, не подстерегает ли их непредвиденное и на этот раз? И всё же они уходят на задание, чтобы открыть человечеству новые тайны...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77072"/>
            <a:ext cx="310306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692696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Я считаю подвигом, что ветераны войны, несмотря на свой преклонный возраст, превозмогая немощь и болезни, выходят на парад в честь Дня Победы. Это требует от них огромных сил. Сколько подвигов они совершили в годы войны! И сейчас, в мирное время, снова показывают нам, молодым, настоящую стойкость.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310306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221088"/>
            <a:ext cx="310306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Увы, сейчас молодежь больше ориентируется на кумиров, на звезд эстрады и кино, а про настоящих героев знает мало. Может, потому что о них почти не говорят по телевизору и радио, мало пишут в газетах? Многие мужественные поступки обычных людей остаются неизвестными. Нас, молодых, лишили возможности знать, кто сегодня настоящий герой. И всё же, если говорить об обычной жизни, есть люди героических профессий, для которых ежедневные подвиги — это работа. Это военные, спасатели, пожарные, врачи… И если мы, современные мальчишки и девчонки, выбираем эти профессии, учимся на них, значит, в наших сердцах тоже есть место подвигу…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Неравнодушие сегодня — редкость. Мне героями кажутся люди, которые откликаются на чужую беду, жертвуют деньги для помощи больным людям, особенно детям. Я знаю, что многие из них и сами вовсе не богаты, а порой отдают последнее. Зачастую их имена неизвестны, но они — настоящие герои. Благодаря их пожертвованиям кто-то, быть может, уже отчаявшийся, получает шанс на жизнь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40968"/>
            <a:ext cx="353511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353511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И сегодня людей, которые живут по законам чести и совести, можно назвать героями. Такие люди, порой жертвуя своими интересами, всегда готовы прийти на помощь другим. И пусть об их скромном героизме никогда не напишут в газетах, но сотни людей, которым в течение жизни довелось с ними общаться, сохранят о них добрую память.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5085184"/>
            <a:ext cx="3335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 что думаете вы?...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071942"/>
            <a:ext cx="1728192" cy="17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7544" y="260648"/>
            <a:ext cx="82089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    </a:t>
            </a:r>
            <a:r>
              <a:rPr kumimoji="0" lang="ru-RU" sz="2600" b="1" i="1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Заставьте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себя добросовестно учиться и работать, приобретите трудовые навыки - это тоже путь </a:t>
            </a:r>
            <a:r>
              <a:rPr kumimoji="0" lang="ru-RU" sz="2600" b="1" i="1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подвигу!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600" b="1" i="1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огорчайтесь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вам сразу не представится случая совершить что-то необычное. </a:t>
            </a:r>
            <a:b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600" b="1" i="1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Сумейте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сделать так, чтобы будничное, повседневное дело горело в ваших руках – и рано или поздно вы совершите подвиг!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Успехов   вам!</a:t>
            </a: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25922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14818"/>
            <a:ext cx="3168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83568" y="1052736"/>
            <a:ext cx="80648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Используемые ресурсы: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2"/>
              </a:rPr>
              <a:t>http://vk.com/heroes_of_the_time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http://вектор-успеха.рф/stuff/70-1-0-5799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4"/>
              </a:rPr>
              <a:t>http://ruheroes.ru/geroicheskij-postupok-zaliny-arsanovoj/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5"/>
              </a:rPr>
              <a:t>http://ahuman.ru/geroicheskie-postupki-v-nashej-zhizni/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6"/>
              </a:rPr>
              <a:t>http://library146.ucoz.ru/publ/o_podvige_i_geroizme/1-1-0-9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7"/>
              </a:rPr>
              <a:t>http://</a:t>
            </a:r>
            <a:r>
              <a:rPr kumimoji="0" lang="ru-RU" sz="2400" b="0" i="0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7"/>
              </a:rPr>
              <a:t>roshero.ru/</a:t>
            </a:r>
            <a:r>
              <a:rPr kumimoji="0" lang="ru-RU" sz="2400" b="0" i="0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85728"/>
            <a:ext cx="403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Мой университет - </a:t>
            </a:r>
            <a:r>
              <a:rPr lang="en-US" u="sng" dirty="0" smtClean="0">
                <a:hlinkClick r:id="rId8"/>
              </a:rPr>
              <a:t>www</a:t>
            </a:r>
            <a:r>
              <a:rPr lang="ru-RU" u="sng" dirty="0" smtClean="0">
                <a:hlinkClick r:id="rId8"/>
              </a:rPr>
              <a:t>.</a:t>
            </a:r>
            <a:r>
              <a:rPr lang="en-US" u="sng" dirty="0" err="1" smtClean="0">
                <a:hlinkClick r:id="rId8"/>
              </a:rPr>
              <a:t>moi</a:t>
            </a:r>
            <a:r>
              <a:rPr lang="ru-RU" u="sng" dirty="0" smtClean="0">
                <a:hlinkClick r:id="rId8"/>
              </a:rPr>
              <a:t>-</a:t>
            </a:r>
            <a:r>
              <a:rPr lang="en-US" u="sng" dirty="0" err="1" smtClean="0">
                <a:hlinkClick r:id="rId8"/>
              </a:rPr>
              <a:t>mummi</a:t>
            </a:r>
            <a:r>
              <a:rPr lang="ru-RU" u="sng" dirty="0" smtClean="0">
                <a:hlinkClick r:id="rId8"/>
              </a:rPr>
              <a:t>.</a:t>
            </a:r>
            <a:r>
              <a:rPr lang="en-US" u="sng" dirty="0" err="1" smtClean="0">
                <a:hlinkClick r:id="rId8"/>
              </a:rPr>
              <a:t>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660066"/>
                </a:solidFill>
                <a:latin typeface="Monotype Corsiva" pitchFamily="66" charset="0"/>
              </a:rPr>
              <a:t>В разные времена понятие о подвиге 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были </a:t>
            </a:r>
            <a:r>
              <a:rPr lang="ru-RU" sz="2800" b="1" i="1" dirty="0">
                <a:solidFill>
                  <a:srgbClr val="660066"/>
                </a:solidFill>
                <a:latin typeface="Monotype Corsiva" pitchFamily="66" charset="0"/>
              </a:rPr>
              <a:t>различными:</a:t>
            </a:r>
            <a:endParaRPr lang="ru-RU" sz="28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В </a:t>
            </a:r>
            <a:r>
              <a:rPr lang="ru-RU" sz="2400" b="1" i="1" dirty="0"/>
              <a:t>рабовладельческом строе </a:t>
            </a:r>
            <a:r>
              <a:rPr lang="ru-RU" sz="2400" dirty="0"/>
              <a:t>героями считали полководцев, которые покоряли другие страны, завоёвывали рабов обогащали господствующий класс. </a:t>
            </a:r>
            <a:endParaRPr lang="ru-RU" sz="2400" dirty="0" smtClean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99"/>
                </a:solidFill>
              </a:rPr>
              <a:t>В эпоху </a:t>
            </a:r>
            <a:r>
              <a:rPr lang="ru-RU" sz="2400" b="1" i="1" dirty="0"/>
              <a:t>феодализма</a:t>
            </a:r>
            <a:r>
              <a:rPr lang="ru-RU" sz="2400" dirty="0"/>
              <a:t> – </a:t>
            </a:r>
            <a:r>
              <a:rPr lang="ru-RU" sz="2400" dirty="0">
                <a:solidFill>
                  <a:srgbClr val="000099"/>
                </a:solidFill>
              </a:rPr>
              <a:t>это смелый рыцарь, в совершенстве владеющий оружием, жестокий и доблестный в бою, до конца верный своим союзникам и друзьям. </a:t>
            </a:r>
            <a:endParaRPr lang="ru-RU" sz="2400" dirty="0" smtClean="0">
              <a:solidFill>
                <a:srgbClr val="000099"/>
              </a:solidFill>
            </a:endParaRPr>
          </a:p>
          <a:p>
            <a:endParaRPr lang="ru-RU" sz="2400" dirty="0">
              <a:solidFill>
                <a:srgbClr val="000099"/>
              </a:solidFill>
            </a:endParaRPr>
          </a:p>
          <a:p>
            <a:r>
              <a:rPr lang="ru-RU" sz="2400" b="1" i="1" dirty="0"/>
              <a:t>Буржуазия</a:t>
            </a:r>
            <a:r>
              <a:rPr lang="ru-RU" sz="2400" dirty="0"/>
              <a:t> создаёт своих героев – это решительные купцы-мореходы, пересекающие океаны и хорошо владеющие оружием, наёмные капитаны, </a:t>
            </a:r>
            <a:r>
              <a:rPr lang="ru-RU" sz="2400" dirty="0" err="1" smtClean="0"/>
              <a:t>полупираты</a:t>
            </a:r>
            <a:r>
              <a:rPr lang="ru-RU" sz="2400" dirty="0" smtClean="0"/>
              <a:t> , </a:t>
            </a:r>
            <a:r>
              <a:rPr lang="ru-RU" sz="2400" dirty="0" err="1" smtClean="0"/>
              <a:t>полуразбойники</a:t>
            </a:r>
            <a:r>
              <a:rPr lang="ru-RU" sz="2400" dirty="0"/>
              <a:t>, добывающие своим хозяевам новые земли, новые богатства</a:t>
            </a:r>
            <a:r>
              <a:rPr lang="ru-RU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085184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085184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157192"/>
            <a:ext cx="2190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25144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9442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3728" y="548680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Многих героев Великой Отечественной войны мы не знаем, а ещё больше осталось неизвестных в тылу врага</a:t>
            </a:r>
            <a:r>
              <a:rPr lang="ru-RU" sz="2400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Эти люди совершили подвиг </a:t>
            </a:r>
            <a:r>
              <a:rPr lang="ru-RU" sz="2400" dirty="0" smtClean="0">
                <a:solidFill>
                  <a:srgbClr val="C00000"/>
                </a:solidFill>
              </a:rPr>
              <a:t>во </a:t>
            </a:r>
            <a:r>
              <a:rPr lang="ru-RU" sz="2400" dirty="0">
                <a:solidFill>
                  <a:srgbClr val="C00000"/>
                </a:solidFill>
              </a:rPr>
              <a:t>имя спасения жизни других </a:t>
            </a:r>
            <a:r>
              <a:rPr lang="ru-RU" sz="2400" dirty="0" smtClean="0">
                <a:solidFill>
                  <a:srgbClr val="C00000"/>
                </a:solidFill>
              </a:rPr>
              <a:t>людей, своей Родины!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2812286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Фашистская мораль при подносит нам куда более страшный облик: человек-зверь, убивающий «по праву сильного» всех, кто слабее: женщин, детей, стариков. В этом «герое» нет ничего человеческого. Сильным он оказывается лишь со слабыми, а в трудных условиях становится жалок и отвратителен.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260648"/>
            <a:ext cx="84249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Трудно переоценить героизм советских людей, идущих в авангарде человечества. Героизм этот лишён блеска и проявляется в буднях жизни. Подвиги совершали наши юноши и девушки, строя в далёких сибирских необжитых районах новые горда, и подвиги эти заключались в будничном труде по вырубке леса, постройке бараков… Холод, перебои с продуктами, скупой отдых в неуютных бараках, где с потолка капала вода – всё это буднично и неприглядно. А тем не менее, в этих буднях совершался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трудовой героизм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люди работали не по принуждению, а по зову своих сердец.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05064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4"/>
            <a:ext cx="29523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Один мальчик неполных шести лет очень ждал маленькую сестрёнку. Сестрёнка родилась в срок, но с очень большими проблемами. Срочно потребовалась кровь редкой группы для переливания новорожденной, которую удобней всего было взять у старшего братишки. Родители спросили малыша:</a:t>
            </a:r>
            <a:br>
              <a:rPr lang="ru-RU" i="1" dirty="0"/>
            </a:br>
            <a:r>
              <a:rPr lang="ru-RU" i="1" dirty="0"/>
              <a:t>– Ты смог бы отдать свою кровь для маленькой сестрёнки?</a:t>
            </a:r>
            <a:br>
              <a:rPr lang="ru-RU" i="1" dirty="0"/>
            </a:br>
            <a:r>
              <a:rPr lang="ru-RU" i="1" dirty="0"/>
              <a:t>Мальчик стал не по-детски серьёзным, задумался и потом сказал:</a:t>
            </a:r>
            <a:br>
              <a:rPr lang="ru-RU" i="1" dirty="0"/>
            </a:br>
            <a:r>
              <a:rPr lang="ru-RU" i="1" dirty="0"/>
              <a:t>– А это поможет ей остаться живой?</a:t>
            </a:r>
            <a:br>
              <a:rPr lang="ru-RU" i="1" dirty="0"/>
            </a:br>
            <a:r>
              <a:rPr lang="ru-RU" i="1" dirty="0"/>
              <a:t>– Да, тогда она будет жить.</a:t>
            </a:r>
            <a:br>
              <a:rPr lang="ru-RU" i="1" dirty="0"/>
            </a:br>
            <a:r>
              <a:rPr lang="ru-RU" i="1" dirty="0"/>
              <a:t>– А можно я подумаю до вечера?</a:t>
            </a:r>
            <a:br>
              <a:rPr lang="ru-RU" i="1" dirty="0"/>
            </a:br>
            <a:r>
              <a:rPr lang="ru-RU" i="1" dirty="0"/>
              <a:t>– Конечно, можно.</a:t>
            </a:r>
            <a:br>
              <a:rPr lang="ru-RU" i="1" dirty="0"/>
            </a:br>
            <a:r>
              <a:rPr lang="ru-RU" i="1" dirty="0"/>
              <a:t>Вечером малыш решительно объявил:</a:t>
            </a:r>
            <a:br>
              <a:rPr lang="ru-RU" i="1" dirty="0"/>
            </a:br>
            <a:r>
              <a:rPr lang="ru-RU" i="1" dirty="0"/>
              <a:t>– Я согласен.</a:t>
            </a:r>
            <a:br>
              <a:rPr lang="ru-RU" i="1" dirty="0"/>
            </a:br>
            <a:r>
              <a:rPr lang="ru-RU" i="1" dirty="0"/>
              <a:t>Когда в больнице у мальчика взяли кровь, он выглядел очень напуганным. Медсестра заботливо укрыла его одеяльцем:</a:t>
            </a:r>
            <a:br>
              <a:rPr lang="ru-RU" i="1" dirty="0"/>
            </a:br>
            <a:r>
              <a:rPr lang="ru-RU" i="1" dirty="0"/>
              <a:t>– Ты молодец! Полежи пока.</a:t>
            </a:r>
            <a:br>
              <a:rPr lang="ru-RU" i="1" dirty="0"/>
            </a:br>
            <a:r>
              <a:rPr lang="ru-RU" i="1" dirty="0"/>
              <a:t>– Тётя, а через сколько минут я умру?</a:t>
            </a:r>
            <a:br>
              <a:rPr lang="ru-RU" i="1" dirty="0"/>
            </a:br>
            <a:r>
              <a:rPr lang="ru-RU" i="1" dirty="0"/>
              <a:t>Оказалось, мальчик думал, что нужна вся его кровь и, отдав её, он сразу умрёт. Маленький герой с Большой Душой решился умереть ради долгожданной сестры.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17032"/>
            <a:ext cx="33843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1003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/>
              <a:t>Летом 2010 года восьмилетний </a:t>
            </a:r>
            <a:r>
              <a:rPr lang="ru-RU" sz="2200" dirty="0"/>
              <a:t>Кирилл </a:t>
            </a:r>
            <a:r>
              <a:rPr lang="ru-RU" sz="2200" i="1" dirty="0"/>
              <a:t>плавал в пруду со своим дядей. Взрослый родственник катал ребенка на спине. Внезапно мужчине стало плохо. Услышав крики о помощи, 12-летний </a:t>
            </a:r>
            <a:r>
              <a:rPr lang="ru-RU" sz="2400" b="1" i="1" u="sng" dirty="0">
                <a:solidFill>
                  <a:srgbClr val="C00000"/>
                </a:solidFill>
              </a:rPr>
              <a:t>Игорь </a:t>
            </a:r>
            <a:r>
              <a:rPr lang="ru-RU" sz="2400" b="1" i="1" u="sng" dirty="0" err="1">
                <a:solidFill>
                  <a:srgbClr val="C00000"/>
                </a:solidFill>
              </a:rPr>
              <a:t>Подкопалов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200" i="1" dirty="0"/>
              <a:t>не раздумывая бросился в воду. Имея третий разряд по плаванию, Игорь спас малыша без труда, но не решился сразу броситься за мужчиной, так как место было глубокое. Но мужчина никак не выплывал, и мальчик поплыл за ним. Когда его удалось вытащить на берег, то пульс ещё прощупывался. Но до приезда скорой мужчина не дожил.</a:t>
            </a:r>
            <a:br>
              <a:rPr lang="ru-RU" sz="2200" i="1" dirty="0"/>
            </a:br>
            <a:r>
              <a:rPr lang="ru-RU" sz="2200" i="1" dirty="0"/>
              <a:t>Игоря теперь зовут не иначе как спасателем или героем.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214482"/>
            <a:ext cx="853244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результате преступных действий, совершенных 18 августа 2012 года в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г.Малгобек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Ингушетия, трагически погиб участковый, а также была тяжело ранена случайная прохожая  - 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12-летняя  </a:t>
            </a:r>
            <a:r>
              <a:rPr kumimoji="0" lang="ru-RU" sz="2400" b="1" i="1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Залина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Арсанова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субботу вечером девочка с младшим братом направлялась к тете, которая проживает на соседней улице.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Залина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как только услышала выстрелы, не растерялась: отбросила в сторону брата и прикрыла его своим телом.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З.Арсанова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была доставлена в Малгобекскую городскую клиническую больницу №1, где ей была проведена операция после установления следующего диагноза: «слепое огнестрельное ранение передней стенки живота с множественными сквозными повреждениями, травматический шок 2 степени».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настоящее время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Залина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находится на лечении в детской больнице имени Сперанского, куда была доставлена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спецбортом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МЧС.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Смелость и самоотверженность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Залины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заслуживает уважения. Благодаря ее уверенным действиям в экстремальной ситуации спасена жизнь ее младшего брата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Алихана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Арсанова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http://ruheroes.ru/wp-content/uploads/2012/10/%D0%97%D0%B0%D0%BB%D0%B8%D0%BD%D0%B0-%D0%90%D1%80%D1%81%D0%B0%D0%B5%D0%B2%D0%B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21088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476672"/>
            <a:ext cx="81724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2" tooltip="Permanent Link to Сергей Кривов"/>
              </a:rPr>
              <a:t>Сергей Кривов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ea typeface="Times New Roman" pitchFamily="18" charset="0"/>
                <a:cs typeface="Arial" pitchFamily="34" charset="0"/>
              </a:rPr>
              <a:t>29 ноября 2012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Хабаровский пятиклассник спас жизнь другу, провалившемуся в ледяную воду Амур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3" tooltip="Permanent Link to Никита Терехин"/>
              </a:rPr>
              <a:t>Никита Терехин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ea typeface="Times New Roman" pitchFamily="18" charset="0"/>
                <a:cs typeface="Arial" pitchFamily="34" charset="0"/>
              </a:rPr>
              <a:t>23 ноября 2012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(Неман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Калининградская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область)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9-летний школьник спас друга, упавшего с моста в ледяную воду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28803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">
            <a:hlinkClick r:id="rId3" tooltip="&quot;Permanent Link to Никита Терехин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212976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183</TotalTime>
  <Words>1973</Words>
  <Application>Microsoft Office PowerPoint</Application>
  <PresentationFormat>Экран (4:3)</PresentationFormat>
  <Paragraphs>79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User</cp:lastModifiedBy>
  <cp:revision>23</cp:revision>
  <dcterms:created xsi:type="dcterms:W3CDTF">2012-12-02T14:04:12Z</dcterms:created>
  <dcterms:modified xsi:type="dcterms:W3CDTF">2013-03-10T13:40:31Z</dcterms:modified>
</cp:coreProperties>
</file>