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60" d="100"/>
          <a:sy n="60" d="100"/>
        </p:scale>
        <p:origin x="-2076" y="15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6523" y="1828800"/>
            <a:ext cx="6172200" cy="24384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06C5-F5A9-4792-9C8C-D789B482DEAB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BED2F-88B8-4A74-9E02-CDF752DE2E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028700" y="4442264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06C5-F5A9-4792-9C8C-D789B482DEAB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BED2F-88B8-4A74-9E02-CDF752DE2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06C5-F5A9-4792-9C8C-D789B482DEAB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BED2F-88B8-4A74-9E02-CDF752DE2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06C5-F5A9-4792-9C8C-D789B482DEAB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BED2F-88B8-4A74-9E02-CDF752DE2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150" y="812800"/>
            <a:ext cx="5314950" cy="24384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00150" y="3343715"/>
            <a:ext cx="5314950" cy="2012949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06C5-F5A9-4792-9C8C-D789B482DEAB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943600" y="8555568"/>
            <a:ext cx="571500" cy="486833"/>
          </a:xfrm>
        </p:spPr>
        <p:txBody>
          <a:bodyPr/>
          <a:lstStyle/>
          <a:p>
            <a:fld id="{5AABED2F-88B8-4A74-9E02-CDF752DE2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06C5-F5A9-4792-9C8C-D789B482DEAB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BED2F-88B8-4A74-9E02-CDF752DE2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69" y="2046817"/>
            <a:ext cx="303133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3149601"/>
            <a:ext cx="303014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3149601"/>
            <a:ext cx="303133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06C5-F5A9-4792-9C8C-D789B482DEAB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BED2F-88B8-4A74-9E02-CDF752DE2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06C5-F5A9-4792-9C8C-D789B482DEAB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BED2F-88B8-4A74-9E02-CDF752DE2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06C5-F5A9-4792-9C8C-D789B482DEAB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BED2F-88B8-4A74-9E02-CDF752DE2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2032001"/>
            <a:ext cx="2256235" cy="6136217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06C5-F5A9-4792-9C8C-D789B482DEAB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BED2F-88B8-4A74-9E02-CDF752DE2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812800"/>
            <a:ext cx="4114800" cy="696384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71600" y="2442633"/>
            <a:ext cx="4114800" cy="52832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1600" y="1555716"/>
            <a:ext cx="4114800" cy="707136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06C5-F5A9-4792-9C8C-D789B482DEAB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BED2F-88B8-4A74-9E02-CDF752DE2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2788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342900" y="8555568"/>
            <a:ext cx="16002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0D806C5-F5A9-4792-9C8C-D789B482DEAB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343150" y="8555568"/>
            <a:ext cx="2171700" cy="486833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943600" y="8555568"/>
            <a:ext cx="571500" cy="486833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AABED2F-88B8-4A74-9E02-CDF752DE2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6523" y="2143108"/>
            <a:ext cx="6172200" cy="257176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effectLst/>
                <a:latin typeface="+mn-lt"/>
              </a:rPr>
              <a:t>Тема проекта: </a:t>
            </a:r>
            <a:br>
              <a:rPr lang="ru-RU" sz="28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  <a:latin typeface="+mn-lt"/>
              </a:rPr>
              <a:t>« Охрана природы».</a:t>
            </a:r>
            <a:r>
              <a:rPr lang="ru-RU" sz="1200" dirty="0" smtClean="0">
                <a:solidFill>
                  <a:schemeClr val="bg1"/>
                </a:solidFill>
                <a:effectLst/>
                <a:latin typeface="+mn-lt"/>
              </a:rPr>
              <a:t/>
            </a:r>
            <a:br>
              <a:rPr lang="ru-RU" sz="1200" dirty="0" smtClean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1200" dirty="0" smtClean="0">
                <a:solidFill>
                  <a:schemeClr val="bg1"/>
                </a:solidFill>
                <a:effectLst/>
                <a:latin typeface="+mn-lt"/>
              </a:rPr>
              <a:t/>
            </a:r>
            <a:br>
              <a:rPr lang="ru-RU" sz="1200" dirty="0" smtClean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 </a:t>
            </a:r>
            <a:endParaRPr lang="ru-RU" sz="12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028700" y="5500694"/>
            <a:ext cx="4800600" cy="3357586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/>
              <a:t>Авторы: Ефремова Л.В.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г. </a:t>
            </a:r>
            <a:r>
              <a:rPr lang="ru-RU" dirty="0" err="1" smtClean="0"/>
              <a:t>Тольятии</a:t>
            </a:r>
            <a:r>
              <a:rPr lang="ru-RU" dirty="0" smtClean="0"/>
              <a:t> 2012 г.</a:t>
            </a:r>
          </a:p>
          <a:p>
            <a:endParaRPr lang="ru-RU" dirty="0"/>
          </a:p>
        </p:txBody>
      </p: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0" y="0"/>
            <a:ext cx="2487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68580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ГБС(К)ОУ школа-интернат №3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600" dirty="0">
              <a:solidFill>
                <a:srgbClr val="333333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600" dirty="0">
              <a:solidFill>
                <a:srgbClr val="333333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600" dirty="0">
              <a:solidFill>
                <a:srgbClr val="333333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600" dirty="0">
              <a:solidFill>
                <a:srgbClr val="333333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8492096"/>
          </a:xfrm>
        </p:spPr>
        <p:txBody>
          <a:bodyPr>
            <a:normAutofit/>
          </a:bodyPr>
          <a:lstStyle/>
          <a:p>
            <a:r>
              <a:rPr lang="ru-RU" sz="7200" b="0" dirty="0" smtClean="0">
                <a:solidFill>
                  <a:schemeClr val="tx1"/>
                </a:solidFill>
                <a:latin typeface="+mn-lt"/>
              </a:rPr>
              <a:t>Спасибо</a:t>
            </a:r>
            <a:br>
              <a:rPr lang="ru-RU" sz="7200" b="0" dirty="0" smtClean="0">
                <a:solidFill>
                  <a:schemeClr val="tx1"/>
                </a:solidFill>
                <a:latin typeface="+mn-lt"/>
              </a:rPr>
            </a:br>
            <a:r>
              <a:rPr lang="ru-RU" sz="7200" b="0" dirty="0" smtClean="0">
                <a:solidFill>
                  <a:schemeClr val="tx1"/>
                </a:solidFill>
                <a:latin typeface="+mn-lt"/>
              </a:rPr>
              <a:t> за внимание!</a:t>
            </a:r>
            <a:endParaRPr lang="ru-RU" sz="72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3482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Актуальный вопрос:</a:t>
            </a:r>
            <a:b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Судьба природы - наша судьба?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Проблемные вопросы:</a:t>
            </a:r>
          </a:p>
          <a:p>
            <a:pPr lvl="0"/>
            <a:r>
              <a:rPr lang="ru-RU" dirty="0" smtClean="0"/>
              <a:t>Что такое природа?</a:t>
            </a:r>
          </a:p>
          <a:p>
            <a:pPr lvl="0"/>
            <a:r>
              <a:rPr lang="ru-RU" dirty="0" smtClean="0"/>
              <a:t>Что природа дает человеку?</a:t>
            </a:r>
          </a:p>
          <a:p>
            <a:pPr lvl="0"/>
            <a:r>
              <a:rPr lang="ru-RU" dirty="0" smtClean="0"/>
              <a:t>Чем мы можем помочь природе родного края?</a:t>
            </a:r>
          </a:p>
          <a:p>
            <a:pPr lvl="0"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dirty="0" smtClean="0"/>
              <a:t>Цели и задачи:</a:t>
            </a:r>
            <a:r>
              <a:rPr lang="ru-RU" dirty="0" smtClean="0"/>
              <a:t> Формировать у детей с умеренной умственной отсталостью познавательных интересов. Учить получать информацию из различных источников,  анализировать и систематизировать её; развивать словесно- логическое мышление, воспитывать любознательность, бережное отношение к окружающему миру, наблюдательность, любовь к своей Родине.</a:t>
            </a:r>
          </a:p>
          <a:p>
            <a:pPr lvl="0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776792"/>
          </a:xfrm>
        </p:spPr>
        <p:txBody>
          <a:bodyPr>
            <a:normAutofit fontScale="90000"/>
          </a:bodyPr>
          <a:lstStyle/>
          <a:p>
            <a:r>
              <a:rPr lang="ru-RU" sz="4000" b="0" dirty="0" smtClean="0">
                <a:solidFill>
                  <a:schemeClr val="tx1"/>
                </a:solidFill>
                <a:effectLst/>
                <a:latin typeface="+mn-lt"/>
              </a:rPr>
              <a:t>Этапы: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342900" y="1142976"/>
            <a:ext cx="6172200" cy="726950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1.Подготовительный.</a:t>
            </a:r>
          </a:p>
          <a:p>
            <a:pPr>
              <a:buNone/>
            </a:pPr>
            <a:r>
              <a:rPr lang="ru-RU" dirty="0" smtClean="0"/>
              <a:t> Экскурсия «Природа родного края».</a:t>
            </a:r>
          </a:p>
          <a:p>
            <a:pPr>
              <a:buNone/>
            </a:pPr>
            <a:r>
              <a:rPr lang="ru-RU" dirty="0" smtClean="0"/>
              <a:t> Подготовка необходимых информационных носителей.</a:t>
            </a:r>
          </a:p>
          <a:p>
            <a:pPr marL="360000">
              <a:spcBef>
                <a:spcPts val="0"/>
              </a:spcBef>
              <a:buNone/>
            </a:pPr>
            <a:endParaRPr lang="ru-RU" b="1" dirty="0" smtClean="0"/>
          </a:p>
          <a:p>
            <a:pPr marL="360000">
              <a:spcBef>
                <a:spcPts val="0"/>
              </a:spcBef>
              <a:buNone/>
            </a:pPr>
            <a:r>
              <a:rPr lang="ru-RU" b="1" dirty="0" smtClean="0"/>
              <a:t>2. Планируемая работа с проектом.</a:t>
            </a:r>
          </a:p>
          <a:p>
            <a:pPr marL="360000">
              <a:spcBef>
                <a:spcPts val="0"/>
              </a:spcBef>
              <a:buNone/>
            </a:pPr>
            <a:r>
              <a:rPr lang="ru-RU" dirty="0" smtClean="0"/>
              <a:t>   Просмотр собранного материала и рекомендации по дальнейшей работе.</a:t>
            </a:r>
          </a:p>
          <a:p>
            <a:pPr marL="360000">
              <a:spcBef>
                <a:spcPts val="0"/>
              </a:spcBef>
              <a:buNone/>
            </a:pPr>
            <a:r>
              <a:rPr lang="ru-RU" dirty="0" smtClean="0"/>
              <a:t>   Работа с дидактическим материалом.</a:t>
            </a:r>
          </a:p>
          <a:p>
            <a:pPr marL="360000">
              <a:spcBef>
                <a:spcPts val="0"/>
              </a:spcBef>
              <a:buNone/>
            </a:pPr>
            <a:r>
              <a:rPr lang="ru-RU" dirty="0" smtClean="0"/>
              <a:t>   Обсуждение с учащимися формы представления        результатов работы.</a:t>
            </a:r>
          </a:p>
          <a:p>
            <a:pPr marL="360000">
              <a:spcBef>
                <a:spcPts val="0"/>
              </a:spcBef>
              <a:buNone/>
            </a:pPr>
            <a:r>
              <a:rPr lang="ru-RU" dirty="0" smtClean="0"/>
              <a:t>   Оценка проведенной работы.</a:t>
            </a:r>
          </a:p>
          <a:p>
            <a:pPr marL="360000">
              <a:spcBef>
                <a:spcPts val="0"/>
              </a:spcBef>
              <a:buNone/>
            </a:pPr>
            <a:r>
              <a:rPr lang="ru-RU" dirty="0" smtClean="0"/>
              <a:t> </a:t>
            </a:r>
            <a:r>
              <a:rPr lang="ru-RU" b="1" dirty="0" smtClean="0"/>
              <a:t>3. Заключительный.</a:t>
            </a:r>
          </a:p>
          <a:p>
            <a:pPr marL="360000">
              <a:spcBef>
                <a:spcPts val="0"/>
              </a:spcBef>
              <a:buNone/>
            </a:pPr>
            <a:r>
              <a:rPr lang="ru-RU" dirty="0" smtClean="0"/>
              <a:t>     Защита проекта.</a:t>
            </a:r>
          </a:p>
          <a:p>
            <a:pPr marL="360000">
              <a:spcBef>
                <a:spcPts val="0"/>
              </a:spcBef>
              <a:buNone/>
            </a:pPr>
            <a:r>
              <a:rPr lang="ru-RU" dirty="0" smtClean="0"/>
              <a:t>    Демонстрация буклета.</a:t>
            </a:r>
          </a:p>
          <a:p>
            <a:pPr marL="360000">
              <a:spcBef>
                <a:spcPts val="0"/>
              </a:spcBef>
              <a:buNone/>
            </a:pPr>
            <a:r>
              <a:rPr lang="ru-RU" dirty="0" smtClean="0"/>
              <a:t>    Выставка рисунков.</a:t>
            </a:r>
          </a:p>
          <a:p>
            <a:pPr marL="360000">
              <a:spcBef>
                <a:spcPts val="0"/>
              </a:spcBef>
              <a:buNone/>
            </a:pPr>
            <a:r>
              <a:rPr lang="ru-RU" dirty="0" smtClean="0"/>
              <a:t>    Награждение участников проекта.</a:t>
            </a:r>
          </a:p>
          <a:p>
            <a:pPr>
              <a:buNone/>
            </a:pPr>
            <a:r>
              <a:rPr lang="ru-RU" b="1" dirty="0" smtClean="0"/>
              <a:t>Краткая </a:t>
            </a:r>
            <a:r>
              <a:rPr lang="ru-RU" b="1" dirty="0" err="1" smtClean="0"/>
              <a:t>анатация</a:t>
            </a:r>
            <a:r>
              <a:rPr lang="ru-RU" b="1" dirty="0" smtClean="0"/>
              <a:t> проекта: </a:t>
            </a:r>
          </a:p>
          <a:p>
            <a:pPr>
              <a:buNone/>
            </a:pPr>
            <a:r>
              <a:rPr lang="ru-RU" dirty="0" smtClean="0"/>
              <a:t>Данный проект </a:t>
            </a:r>
            <a:r>
              <a:rPr lang="ru-RU" dirty="0" err="1" smtClean="0"/>
              <a:t>расчитан</a:t>
            </a:r>
            <a:r>
              <a:rPr lang="ru-RU" dirty="0" smtClean="0"/>
              <a:t> на детей 3-4 классов. Он позволяет детям использовать новейшие информационные технологии при подготовке к урокам природоведения, развивает творческую активность, помогает детям осмыслить своё место в окружающем мире.</a:t>
            </a:r>
          </a:p>
          <a:p>
            <a:pPr>
              <a:buNone/>
            </a:pPr>
            <a:r>
              <a:rPr lang="ru-RU" dirty="0" smtClean="0"/>
              <a:t>Учебные предметы: рисование, развитие речи.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276858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tx1"/>
                </a:solidFill>
                <a:latin typeface="+mn-lt"/>
              </a:rPr>
              <a:t>Необходимые дидактические и организационные материалы.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1428728"/>
            <a:ext cx="6172200" cy="735811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Задание № 1. </a:t>
            </a:r>
            <a:r>
              <a:rPr lang="ru-RU" sz="2000" dirty="0" smtClean="0"/>
              <a:t>Продолжи предложение.</a:t>
            </a:r>
          </a:p>
          <a:p>
            <a:pPr marL="594360" lvl="0" indent="-457200">
              <a:buFont typeface="+mj-lt"/>
              <a:buAutoNum type="arabicParenR"/>
            </a:pPr>
            <a:r>
              <a:rPr lang="ru-RU" sz="2000" dirty="0" smtClean="0"/>
              <a:t>Природа это-...</a:t>
            </a:r>
          </a:p>
          <a:p>
            <a:pPr marL="594360" lvl="0" indent="-457200">
              <a:buFont typeface="+mj-lt"/>
              <a:buAutoNum type="arabicParenR"/>
            </a:pPr>
            <a:r>
              <a:rPr lang="ru-RU" sz="2000" dirty="0" smtClean="0"/>
              <a:t>Медведь, кабан, лось, тигр, лисица, волк-...</a:t>
            </a:r>
          </a:p>
          <a:p>
            <a:pPr marL="594360" lvl="0" indent="-457200">
              <a:buFont typeface="+mj-lt"/>
              <a:buAutoNum type="arabicParenR"/>
            </a:pPr>
            <a:r>
              <a:rPr lang="ru-RU" sz="2000" dirty="0" smtClean="0"/>
              <a:t>Дуб, береза, орешник, кувшинка, роза-...</a:t>
            </a:r>
          </a:p>
          <a:p>
            <a:pPr marL="594360" lvl="0" indent="-457200">
              <a:buFont typeface="+mj-lt"/>
              <a:buAutoNum type="arabicParenR"/>
            </a:pPr>
            <a:r>
              <a:rPr lang="ru-RU" sz="2000" dirty="0" smtClean="0"/>
              <a:t>В природе одно зависит от другого, поэтому говорят, что существует природное-...</a:t>
            </a:r>
          </a:p>
          <a:p>
            <a:pPr marL="594360" lvl="0" indent="-457200">
              <a:buFont typeface="+mj-lt"/>
              <a:buAutoNum type="arabicParenR"/>
            </a:pPr>
            <a:r>
              <a:rPr lang="ru-RU" sz="2000" dirty="0" smtClean="0"/>
              <a:t>«Природное сообщество»-это...</a:t>
            </a:r>
          </a:p>
          <a:p>
            <a:pPr marL="594360" lvl="0" indent="-457200">
              <a:buFont typeface="+mj-lt"/>
              <a:buAutoNum type="arabicParenR"/>
            </a:pPr>
            <a:r>
              <a:rPr lang="ru-RU" sz="2000" dirty="0" smtClean="0"/>
              <a:t>Луг - это природное...</a:t>
            </a:r>
          </a:p>
          <a:p>
            <a:pPr>
              <a:buNone/>
            </a:pPr>
            <a:r>
              <a:rPr lang="ru-RU" sz="2000" b="1" dirty="0" smtClean="0"/>
              <a:t> Задание №2</a:t>
            </a:r>
            <a:r>
              <a:rPr lang="ru-RU" sz="2000" dirty="0" smtClean="0"/>
              <a:t>. Составь пищевые цепочки.</a:t>
            </a:r>
          </a:p>
          <a:p>
            <a:pPr>
              <a:buNone/>
            </a:pPr>
            <a:r>
              <a:rPr lang="ru-RU" sz="2000" dirty="0" smtClean="0"/>
              <a:t>Из данных слов выбери подходящие и составь пищевые цепочки : волк, рябина, птица, заяц, морковь, змея, мышь, орел.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000" b="1" dirty="0" smtClean="0"/>
              <a:t>Организационные материалы.</a:t>
            </a:r>
          </a:p>
          <a:p>
            <a:pPr>
              <a:buNone/>
            </a:pPr>
            <a:r>
              <a:rPr lang="ru-RU" sz="2000" b="1" dirty="0" smtClean="0"/>
              <a:t>Задание №3</a:t>
            </a:r>
            <a:r>
              <a:rPr lang="ru-RU" sz="2000" dirty="0" smtClean="0"/>
              <a:t>. Тест по природоведению.</a:t>
            </a:r>
          </a:p>
          <a:p>
            <a:pPr>
              <a:buNone/>
            </a:pPr>
            <a:r>
              <a:rPr lang="ru-RU" sz="2000" dirty="0" smtClean="0"/>
              <a:t>1.Что такое природа?</a:t>
            </a:r>
          </a:p>
          <a:p>
            <a:pPr marL="594360" indent="-457200">
              <a:buFont typeface="+mj-lt"/>
              <a:buAutoNum type="alphaUcPeriod"/>
            </a:pPr>
            <a:r>
              <a:rPr lang="ru-RU" sz="2000" dirty="0" smtClean="0"/>
              <a:t>Города и села.                     </a:t>
            </a:r>
          </a:p>
          <a:p>
            <a:pPr marL="594360" indent="-457200">
              <a:buFont typeface="+mj-lt"/>
              <a:buAutoNum type="alphaUcPeriod"/>
            </a:pPr>
            <a:r>
              <a:rPr lang="ru-RU" sz="2000" dirty="0" smtClean="0"/>
              <a:t>Окружающий мир, не созданный человеком.</a:t>
            </a:r>
          </a:p>
          <a:p>
            <a:pPr>
              <a:buNone/>
            </a:pPr>
            <a:endParaRPr lang="ru-RU" sz="2200" dirty="0" smtClean="0"/>
          </a:p>
          <a:p>
            <a:endParaRPr lang="ru-RU" sz="2200" dirty="0" smtClean="0"/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endParaRPr lang="ru-RU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428604" y="5643570"/>
            <a:ext cx="6000792" cy="428628"/>
            <a:chOff x="428604" y="5857884"/>
            <a:chExt cx="6000792" cy="42862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28604" y="5857884"/>
              <a:ext cx="107157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071678" y="5857884"/>
              <a:ext cx="107157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714752" y="5857884"/>
              <a:ext cx="107157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357826" y="5857884"/>
              <a:ext cx="107157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Стрелка вправо 7"/>
            <p:cNvSpPr/>
            <p:nvPr/>
          </p:nvSpPr>
          <p:spPr>
            <a:xfrm>
              <a:off x="1500174" y="5929322"/>
              <a:ext cx="571504" cy="21431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Стрелка вправо 8"/>
            <p:cNvSpPr/>
            <p:nvPr/>
          </p:nvSpPr>
          <p:spPr>
            <a:xfrm>
              <a:off x="3143248" y="5929322"/>
              <a:ext cx="571504" cy="21431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Стрелка вправо 9"/>
            <p:cNvSpPr/>
            <p:nvPr/>
          </p:nvSpPr>
          <p:spPr>
            <a:xfrm>
              <a:off x="4786322" y="5929322"/>
              <a:ext cx="571504" cy="21431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8420658"/>
          </a:xfr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r>
              <a:rPr lang="ru-RU" sz="2000" i="1" dirty="0" smtClean="0">
                <a:solidFill>
                  <a:schemeClr val="tx1"/>
                </a:solidFill>
                <a:effectLst/>
                <a:latin typeface="+mn-lt"/>
              </a:rPr>
              <a:t>2.Какие предметы не являются частью природы?</a:t>
            </a:r>
            <a:br>
              <a:rPr lang="ru-RU" sz="2000" i="1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> Животные.                                           Человек.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> Растения.                                                Мебель.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> Здания.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i="1" dirty="0" smtClean="0">
                <a:solidFill>
                  <a:schemeClr val="tx1"/>
                </a:solidFill>
                <a:effectLst/>
                <a:latin typeface="+mn-lt"/>
              </a:rPr>
              <a:t>3. В природе самое главное?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>   Насекомые.                      Человек.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>   Растения.                          Все взаимосвязано.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i="1" dirty="0" smtClean="0">
                <a:solidFill>
                  <a:schemeClr val="tx1"/>
                </a:solidFill>
                <a:effectLst/>
                <a:latin typeface="+mn-lt"/>
              </a:rPr>
              <a:t>4.Как человек может помогать природе?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>    Вырубить леса.                Создать заповедник.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> Загрязнить атмосферу.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i="1" dirty="0" smtClean="0">
                <a:solidFill>
                  <a:schemeClr val="tx1"/>
                </a:solidFill>
                <a:effectLst/>
                <a:latin typeface="+mn-lt"/>
              </a:rPr>
              <a:t>5.Что произойдет в природе, если человек вырубит лес?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> Природа не изменится.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> Нарушится природное равновесие.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i="1" dirty="0" smtClean="0">
                <a:solidFill>
                  <a:schemeClr val="tx1"/>
                </a:solidFill>
                <a:effectLst/>
                <a:latin typeface="+mn-lt"/>
              </a:rPr>
              <a:t>6. Какой вклад ты можешь внести в дело охраны природы?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> Делать скворечники.        Разорять гнезда.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>   Посадить дерево.           Делать кормушки для птиц.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>Убивать животных.            Рвать редкие растения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> </a:t>
            </a:r>
            <a:r>
              <a:rPr lang="ru-RU" sz="2000" b="0" dirty="0" smtClean="0"/>
              <a:t/>
            </a:r>
            <a:br>
              <a:rPr lang="ru-RU" sz="2000" b="0" dirty="0" smtClean="0"/>
            </a:br>
            <a:endParaRPr lang="ru-RU" sz="2000" b="0" dirty="0">
              <a:latin typeface="+mn-lt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2918" y="785786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2918" y="1071538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86058" y="1357290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43446" y="1071538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43446" y="785786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29000" y="2643174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4356" y="2643174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000504" y="2285984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285860" y="235742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285860" y="5357818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928802" y="5072066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57232" y="3500430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500438" y="3500430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000240" y="3857620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643314" y="6572264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357562" y="7143768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000372" y="6858016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71480" y="7215206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28604" y="6858016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928670" y="664370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8420658"/>
          </a:xfrm>
        </p:spPr>
        <p:txBody>
          <a:bodyPr anchor="t">
            <a:norm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  <a:t>Содержание работы.</a:t>
            </a:r>
            <a:b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>Сбор информации из различных источников,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>Анализ полученной информации,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>Подбор рисунков и фотографий.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> 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  <a:t>Что такое природа?</a:t>
            </a:r>
            <a:b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>Природа - видимый зеленый мир, составляющий определенную среду и основу человеческой жизни первоначально данного, а не созданного человеком.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>Природа - в широком смысле этого слова - все сущее, весь мир в многообразии ее форм.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> 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  <a:t>Природа:</a:t>
            </a:r>
            <a:b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>       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  <a:t>Живая                                             Неживая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> 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>лес  люди  рыбки                                 вода    горы 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>бабочки   животные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</a:br>
            <a:endParaRPr lang="ru-RU" sz="2000" b="0" dirty="0"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785794" y="6429388"/>
            <a:ext cx="1214446" cy="1143008"/>
            <a:chOff x="714356" y="5643570"/>
            <a:chExt cx="1214446" cy="1143008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5400000" flipH="1" flipV="1">
              <a:off x="607199" y="5750727"/>
              <a:ext cx="571504" cy="3571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16200000" flipV="1">
              <a:off x="892951" y="5893603"/>
              <a:ext cx="500066" cy="1428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10800000">
              <a:off x="1071546" y="5643570"/>
              <a:ext cx="857256" cy="5715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 flipH="1" flipV="1">
              <a:off x="357166" y="6000760"/>
              <a:ext cx="1071570" cy="3571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857232" y="5857884"/>
              <a:ext cx="1143008" cy="714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Группа 25"/>
          <p:cNvGrpSpPr/>
          <p:nvPr/>
        </p:nvGrpSpPr>
        <p:grpSpPr>
          <a:xfrm>
            <a:off x="4714884" y="6500826"/>
            <a:ext cx="714380" cy="642942"/>
            <a:chOff x="4572008" y="5572132"/>
            <a:chExt cx="714380" cy="642942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 rot="5400000" flipH="1" flipV="1">
              <a:off x="4393413" y="5750727"/>
              <a:ext cx="642942" cy="2857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6200000" flipV="1">
              <a:off x="4750603" y="5679289"/>
              <a:ext cx="642942" cy="4286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Все ли в природе взаимосвязано?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Живая и неживая природа, растения и животные - одно зависит от другого. Поэтому и говорят, что в природе существует природное равновесие. Люди должны очень хорошо знать, как все связано в природе. Тогда они смогут предвидеть последствия своих поступков и поступать так, чтобы не нарушать природное равновесие. Если по вине людей нарушается равновесие в природе, это оборачивается против самих людей. Ведь природа и человек неразрывно связаны между собой.</a:t>
            </a:r>
          </a:p>
          <a:p>
            <a:endParaRPr lang="ru-RU" sz="2400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+mn-lt"/>
              </a:rPr>
              <a:t>Природе нужны все.</a:t>
            </a:r>
            <a:endParaRPr lang="ru-RU" sz="4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Представь себе, что на земле исчезли все живые существа: растения, птицы, звери.</a:t>
            </a:r>
          </a:p>
          <a:p>
            <a:pPr lvl="0"/>
            <a:r>
              <a:rPr lang="ru-RU" dirty="0" smtClean="0"/>
              <a:t> Ни запаха цветов.</a:t>
            </a:r>
          </a:p>
          <a:p>
            <a:pPr lvl="0"/>
            <a:r>
              <a:rPr lang="ru-RU" dirty="0" smtClean="0"/>
              <a:t>Ни шума лесов.</a:t>
            </a:r>
          </a:p>
          <a:p>
            <a:pPr lvl="0"/>
            <a:r>
              <a:rPr lang="ru-RU" dirty="0" smtClean="0"/>
              <a:t> Ни пения птиц.</a:t>
            </a:r>
          </a:p>
          <a:p>
            <a:pPr lvl="0"/>
            <a:r>
              <a:rPr lang="ru-RU" dirty="0" smtClean="0"/>
              <a:t>Чтобы осталось? Голая земля, камни, песок, ветер.</a:t>
            </a:r>
          </a:p>
          <a:p>
            <a:pPr lvl="0"/>
            <a:r>
              <a:rPr lang="ru-RU" dirty="0" smtClean="0"/>
              <a:t>Разве смог бы человек жить на голой, мертвой земле?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Вывод.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Природа - это окружающий нас первозданный мир, а человек- часть природы.</a:t>
            </a:r>
          </a:p>
          <a:p>
            <a:pPr lvl="0"/>
            <a:r>
              <a:rPr lang="ru-RU" dirty="0" smtClean="0"/>
              <a:t>Природа дает человеку свет, тепло, воздух, пищу, жилье.</a:t>
            </a:r>
          </a:p>
          <a:p>
            <a:pPr lvl="0"/>
            <a:r>
              <a:rPr lang="ru-RU" dirty="0" smtClean="0"/>
              <a:t>В природе </a:t>
            </a:r>
            <a:r>
              <a:rPr lang="ru-RU" dirty="0" err="1" smtClean="0"/>
              <a:t>сущестаует</a:t>
            </a:r>
            <a:r>
              <a:rPr lang="ru-RU" dirty="0" smtClean="0"/>
              <a:t> равновесие, которое человек должен сохранять.</a:t>
            </a:r>
          </a:p>
          <a:p>
            <a:pPr lvl="0"/>
            <a:r>
              <a:rPr lang="ru-RU" dirty="0" smtClean="0"/>
              <a:t>Природа и человек неразрывно связаны между </a:t>
            </a:r>
            <a:r>
              <a:rPr lang="ru-RU" dirty="0" err="1" smtClean="0"/>
              <a:t>со-бой</a:t>
            </a:r>
            <a:r>
              <a:rPr lang="ru-RU" dirty="0" smtClean="0"/>
              <a:t>, а это значит, что судьба природы — наша судьба!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540</Words>
  <Application>Microsoft Office PowerPoint</Application>
  <PresentationFormat>Экран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Тема проекта:  « Охрана природы».    </vt:lpstr>
      <vt:lpstr> Актуальный вопрос: Судьба природы - наша судьба?</vt:lpstr>
      <vt:lpstr>Этапы: </vt:lpstr>
      <vt:lpstr>Необходимые дидактические и организационные материалы. </vt:lpstr>
      <vt:lpstr>2.Какие предметы не являются частью природы?  Животные.                                           Человек.  Растения.                                                Мебель.  Здания.  3. В природе самое главное?    Насекомые.                      Человек.    Растения.                          Все взаимосвязано.  4.Как человек может помогать природе?     Вырубить леса.                Создать заповедник.  Загрязнить атмосферу.  5.Что произойдет в природе, если человек вырубит лес?  Природа не изменится.  Нарушится природное равновесие.  6. Какой вклад ты можешь внести в дело охраны природы?  Делать скворечники.        Разорять гнезда.    Посадить дерево.           Делать кормушки для птиц. Убивать животных.            Рвать редкие растения   </vt:lpstr>
      <vt:lpstr> Содержание работы.  Сбор информации из различных источников, Анализ полученной информации, Подбор рисунков и фотографий.    Что такое природа?  Природа - видимый зеленый мир, составляющий определенную среду и основу человеческой жизни первоначально данного, а не созданного человеком. Природа - в широком смысле этого слова - все сущее, весь мир в многообразии ее форм.    Природа:          Живая                                             Неживая    лес  люди  рыбки                                 вода    горы   бабочки   животные </vt:lpstr>
      <vt:lpstr> Все ли в природе взаимосвязано? </vt:lpstr>
      <vt:lpstr>Природе нужны все.</vt:lpstr>
      <vt:lpstr>Вывод.</vt:lpstr>
      <vt:lpstr>Спасибо 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проекта:  « Охрана природы».</dc:title>
  <dc:creator>Люба</dc:creator>
  <cp:lastModifiedBy>Люба</cp:lastModifiedBy>
  <cp:revision>10</cp:revision>
  <dcterms:created xsi:type="dcterms:W3CDTF">2012-02-21T10:33:31Z</dcterms:created>
  <dcterms:modified xsi:type="dcterms:W3CDTF">2013-03-16T09:34:01Z</dcterms:modified>
</cp:coreProperties>
</file>