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3333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029C8-7F59-4F40-A37D-0341B6911591}" type="datetimeFigureOut">
              <a:rPr lang="ru-RU" smtClean="0"/>
              <a:t>12.01.2013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FC879-CFE1-460B-8E83-EAFAD1358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88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http://viki.rdf.ru/item/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FC879-CFE1-460B-8E83-EAFAD135852F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47CF-FB68-4621-99C6-CFF840FD6B55}" type="datetime1">
              <a:rPr lang="ru-RU" smtClean="0"/>
              <a:t>12.01.2013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4CF9-47A5-4CE7-9D86-447DFC30004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F0CC-0FE8-42CF-A942-E39AC97CB823}" type="datetime1">
              <a:rPr lang="ru-RU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4CF9-47A5-4CE7-9D86-447DFC3000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4B27-E386-4380-94A3-C768926565F8}" type="datetime1">
              <a:rPr lang="ru-RU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4CF9-47A5-4CE7-9D86-447DFC3000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9773-95E3-4954-B110-E9847008470C}" type="datetime1">
              <a:rPr lang="ru-RU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4CF9-47A5-4CE7-9D86-447DFC3000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5302-F236-4D00-92C0-9CD121853746}" type="datetime1">
              <a:rPr lang="ru-RU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4CF9-47A5-4CE7-9D86-447DFC30004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E43F-E236-45C1-A78F-A45325AE3B01}" type="datetime1">
              <a:rPr lang="ru-RU" smtClean="0"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4CF9-47A5-4CE7-9D86-447DFC3000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E018-C853-4EB0-BA53-2F37422DD12D}" type="datetime1">
              <a:rPr lang="ru-RU" smtClean="0"/>
              <a:t>12.01.2013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4CF9-47A5-4CE7-9D86-447DFC3000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85B0-915E-41DD-90B5-E2C54ED2830E}" type="datetime1">
              <a:rPr lang="ru-RU" smtClean="0"/>
              <a:t>12.01.2013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4CF9-47A5-4CE7-9D86-447DFC3000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A343-3FFE-4CE4-AC20-5A87B37E3B8B}" type="datetime1">
              <a:rPr lang="ru-RU" smtClean="0"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4CF9-47A5-4CE7-9D86-447DFC3000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626E-2290-482F-B159-11CBA0BAD9A6}" type="datetime1">
              <a:rPr lang="ru-RU" smtClean="0"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4CF9-47A5-4CE7-9D86-447DFC3000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EA87-C706-4AD0-BAC6-79FFAE5DBBD6}" type="datetime1">
              <a:rPr lang="ru-RU" smtClean="0"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1E4CF9-47A5-4CE7-9D86-447DFC30004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842B55-2FE1-4379-9821-16E339D65D37}" type="datetime1">
              <a:rPr lang="ru-RU" smtClean="0"/>
              <a:t>12.01.2013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1E4CF9-47A5-4CE7-9D86-447DFC30004B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717032"/>
            <a:ext cx="7851648" cy="96470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Кроссворд по ПДД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085184"/>
            <a:ext cx="7854696" cy="648072"/>
          </a:xfrm>
        </p:spPr>
        <p:txBody>
          <a:bodyPr/>
          <a:lstStyle/>
          <a:p>
            <a:r>
              <a:rPr lang="ru-RU" dirty="0" smtClean="0"/>
              <a:t>учитель: </a:t>
            </a:r>
            <a:r>
              <a:rPr lang="ru-RU" dirty="0" err="1" smtClean="0"/>
              <a:t>Токбалинова</a:t>
            </a:r>
            <a:r>
              <a:rPr lang="ru-RU" dirty="0" smtClean="0"/>
              <a:t> </a:t>
            </a:r>
            <a:r>
              <a:rPr lang="ru-RU" dirty="0" err="1" smtClean="0"/>
              <a:t>Карлыгаш</a:t>
            </a:r>
            <a:r>
              <a:rPr lang="ru-RU" dirty="0" smtClean="0"/>
              <a:t> </a:t>
            </a:r>
            <a:r>
              <a:rPr lang="ru-RU" dirty="0" err="1" smtClean="0"/>
              <a:t>Коменовна</a:t>
            </a:r>
            <a:endParaRPr lang="ru-RU" dirty="0"/>
          </a:p>
        </p:txBody>
      </p:sp>
      <p:pic>
        <p:nvPicPr>
          <p:cNvPr id="4" name="Picture 10" descr="D:\Program Files\Common Files\Microsoft Shared\Clipart\cagcat50\BD07304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32656"/>
            <a:ext cx="2520280" cy="250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4CF9-47A5-4CE7-9D86-447DFC30004B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1403648" y="620688"/>
          <a:ext cx="6048672" cy="5688634"/>
        </p:xfrm>
        <a:graphic>
          <a:graphicData uri="http://schemas.openxmlformats.org/drawingml/2006/table">
            <a:tbl>
              <a:tblPr/>
              <a:tblGrid>
                <a:gridCol w="504056"/>
                <a:gridCol w="432048"/>
                <a:gridCol w="432048"/>
                <a:gridCol w="432048"/>
                <a:gridCol w="432048"/>
                <a:gridCol w="469301"/>
                <a:gridCol w="391776"/>
                <a:gridCol w="435067"/>
                <a:gridCol w="430358"/>
                <a:gridCol w="433738"/>
                <a:gridCol w="432048"/>
                <a:gridCol w="360040"/>
                <a:gridCol w="432048"/>
                <a:gridCol w="432048"/>
              </a:tblGrid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wordArt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203848" y="1052736"/>
          <a:ext cx="295232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п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е 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ш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е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х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</a:t>
                      </a:r>
                      <a:r>
                        <a:rPr lang="ru-RU" sz="1800" b="1" baseline="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о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д</a:t>
                      </a:r>
                      <a:endParaRPr lang="ru-RU" b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4CF9-47A5-4CE7-9D86-447DFC30004B}" type="slidenum">
              <a:rPr lang="ru-RU" smtClean="0"/>
              <a:t>10</a:t>
            </a:fld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3995936" y="836712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843808" y="1916832"/>
          <a:ext cx="3312368" cy="288032"/>
        </p:xfrm>
        <a:graphic>
          <a:graphicData uri="http://schemas.openxmlformats.org/drawingml/2006/table">
            <a:tbl>
              <a:tblPr/>
              <a:tblGrid>
                <a:gridCol w="3312368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С   в    е    т     о    </a:t>
                      </a:r>
                      <a:r>
                        <a:rPr lang="ru-RU" sz="16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ф</a:t>
                      </a: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6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6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843808" y="3140968"/>
          <a:ext cx="3744416" cy="315468"/>
        </p:xfrm>
        <a:graphic>
          <a:graphicData uri="http://schemas.openxmlformats.org/drawingml/2006/table">
            <a:tbl>
              <a:tblPr/>
              <a:tblGrid>
                <a:gridCol w="3744416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в   е     л   о   </a:t>
                      </a:r>
                      <a:r>
                        <a:rPr lang="ru-RU" sz="1800" b="1" baseline="0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с    и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 е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8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275856" y="3933056"/>
          <a:ext cx="2520280" cy="315468"/>
        </p:xfrm>
        <a:graphic>
          <a:graphicData uri="http://schemas.openxmlformats.org/drawingml/2006/table">
            <a:tbl>
              <a:tblPr/>
              <a:tblGrid>
                <a:gridCol w="2520280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о 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800" b="1" baseline="0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г    а</a:t>
                      </a:r>
                      <a:endParaRPr lang="ru-RU" sz="18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572000" y="4725144"/>
          <a:ext cx="2808312" cy="315468"/>
        </p:xfrm>
        <a:graphic>
          <a:graphicData uri="http://schemas.openxmlformats.org/drawingml/2006/table">
            <a:tbl>
              <a:tblPr/>
              <a:tblGrid>
                <a:gridCol w="2808312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т 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о    т    у    а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8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755576" y="1052736"/>
          <a:ext cx="2232248" cy="1800200"/>
        </p:xfrm>
        <a:graphic>
          <a:graphicData uri="http://schemas.openxmlformats.org/drawingml/2006/table">
            <a:tbl>
              <a:tblPr/>
              <a:tblGrid>
                <a:gridCol w="2232248"/>
              </a:tblGrid>
              <a:tr h="1800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Дорожный знак, который устанавливают вблизи школ? «Осторожно…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1403648" y="5157192"/>
          <a:ext cx="3456384" cy="315468"/>
        </p:xfrm>
        <a:graphic>
          <a:graphicData uri="http://schemas.openxmlformats.org/drawingml/2006/table">
            <a:tbl>
              <a:tblPr/>
              <a:tblGrid>
                <a:gridCol w="3456384"/>
              </a:tblGrid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в   о 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и    т    е    л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ь</a:t>
                      </a:r>
                      <a:endParaRPr lang="ru-RU" sz="18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907704" y="3429000"/>
          <a:ext cx="432048" cy="2448272"/>
        </p:xfrm>
        <a:graphic>
          <a:graphicData uri="http://schemas.openxmlformats.org/drawingml/2006/table">
            <a:tbl>
              <a:tblPr/>
              <a:tblGrid>
                <a:gridCol w="432048"/>
              </a:tblGrid>
              <a:tr h="2448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Телефо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wordArtVer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3635896" y="4725144"/>
          <a:ext cx="432048" cy="1503784"/>
        </p:xfrm>
        <a:graphic>
          <a:graphicData uri="http://schemas.openxmlformats.org/drawingml/2006/table">
            <a:tbl>
              <a:tblPr/>
              <a:tblGrid>
                <a:gridCol w="432048"/>
              </a:tblGrid>
              <a:tr h="1503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дет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8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wordArtVer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4499992" y="548680"/>
          <a:ext cx="504056" cy="5112568"/>
        </p:xfrm>
        <a:graphic>
          <a:graphicData uri="http://schemas.openxmlformats.org/drawingml/2006/table">
            <a:tbl>
              <a:tblPr/>
              <a:tblGrid>
                <a:gridCol w="504056"/>
              </a:tblGrid>
              <a:tr h="5112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безопасность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Без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езопасность</a:t>
                      </a:r>
                      <a:endParaRPr lang="ru-RU" sz="1800" b="1" dirty="0" smtClean="0">
                        <a:solidFill>
                          <a:srgbClr val="FFFFFF"/>
                        </a:solidFill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wordArtVer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1259631" y="620685"/>
          <a:ext cx="6240672" cy="5688634"/>
        </p:xfrm>
        <a:graphic>
          <a:graphicData uri="http://schemas.openxmlformats.org/drawingml/2006/table">
            <a:tbl>
              <a:tblPr/>
              <a:tblGrid>
                <a:gridCol w="462147"/>
                <a:gridCol w="462147"/>
                <a:gridCol w="462147"/>
                <a:gridCol w="462147"/>
                <a:gridCol w="462147"/>
                <a:gridCol w="462823"/>
                <a:gridCol w="391776"/>
                <a:gridCol w="479739"/>
                <a:gridCol w="385686"/>
                <a:gridCol w="479739"/>
                <a:gridCol w="386047"/>
                <a:gridCol w="360040"/>
                <a:gridCol w="505024"/>
                <a:gridCol w="479063"/>
              </a:tblGrid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Стрелка вправо 12"/>
          <p:cNvSpPr/>
          <p:nvPr/>
        </p:nvSpPr>
        <p:spPr>
          <a:xfrm>
            <a:off x="2483768" y="1196752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331640" y="1988840"/>
          <a:ext cx="1872208" cy="2016224"/>
        </p:xfrm>
        <a:graphic>
          <a:graphicData uri="http://schemas.openxmlformats.org/drawingml/2006/table">
            <a:tbl>
              <a:tblPr/>
              <a:tblGrid>
                <a:gridCol w="1872208"/>
              </a:tblGrid>
              <a:tr h="2016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Человек, находящийся вне транспортного средства, участник движения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131840" y="1052736"/>
          <a:ext cx="30243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п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 е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ш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е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х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о 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д</a:t>
                      </a:r>
                      <a:endParaRPr lang="ru-RU" b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4CF9-47A5-4CE7-9D86-447DFC30004B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1259631" y="620685"/>
          <a:ext cx="6240672" cy="5688634"/>
        </p:xfrm>
        <a:graphic>
          <a:graphicData uri="http://schemas.openxmlformats.org/drawingml/2006/table">
            <a:tbl>
              <a:tblPr/>
              <a:tblGrid>
                <a:gridCol w="462147"/>
                <a:gridCol w="462147"/>
                <a:gridCol w="462147"/>
                <a:gridCol w="462147"/>
                <a:gridCol w="462147"/>
                <a:gridCol w="462823"/>
                <a:gridCol w="391776"/>
                <a:gridCol w="479739"/>
                <a:gridCol w="385686"/>
                <a:gridCol w="479739"/>
                <a:gridCol w="386047"/>
                <a:gridCol w="360040"/>
                <a:gridCol w="505024"/>
                <a:gridCol w="479063"/>
              </a:tblGrid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131840" y="1052736"/>
          <a:ext cx="30243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п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 е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ш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е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х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о 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д</a:t>
                      </a:r>
                      <a:endParaRPr lang="ru-RU" b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4CF9-47A5-4CE7-9D86-447DFC30004B}" type="slidenum">
              <a:rPr lang="ru-RU" smtClean="0"/>
              <a:t>3</a:t>
            </a:fld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1979712" y="1988840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03648" y="2492896"/>
          <a:ext cx="2088231" cy="1472184"/>
        </p:xfrm>
        <a:graphic>
          <a:graphicData uri="http://schemas.openxmlformats.org/drawingml/2006/table">
            <a:tbl>
              <a:tblPr/>
              <a:tblGrid>
                <a:gridCol w="2088231"/>
              </a:tblGrid>
              <a:tr h="1296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Техническое средство, </a:t>
                      </a:r>
                      <a:r>
                        <a:rPr lang="ru-RU" sz="1400" b="1" dirty="0" err="1" smtClean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регулирую-щее</a:t>
                      </a:r>
                      <a:r>
                        <a:rPr lang="ru-RU" sz="1400" b="1" dirty="0" smtClean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дорожное движение на перекрёстке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699792" y="1916832"/>
          <a:ext cx="3456384" cy="288032"/>
        </p:xfrm>
        <a:graphic>
          <a:graphicData uri="http://schemas.openxmlformats.org/drawingml/2006/table">
            <a:tbl>
              <a:tblPr/>
              <a:tblGrid>
                <a:gridCol w="3456384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С    в      е     т    о    </a:t>
                      </a:r>
                      <a:r>
                        <a:rPr lang="ru-RU" sz="16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ф</a:t>
                      </a: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6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6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1259631" y="620685"/>
          <a:ext cx="6120681" cy="5688634"/>
        </p:xfrm>
        <a:graphic>
          <a:graphicData uri="http://schemas.openxmlformats.org/drawingml/2006/table">
            <a:tbl>
              <a:tblPr/>
              <a:tblGrid>
                <a:gridCol w="462147"/>
                <a:gridCol w="462147"/>
                <a:gridCol w="462147"/>
                <a:gridCol w="462147"/>
                <a:gridCol w="462147"/>
                <a:gridCol w="462823"/>
                <a:gridCol w="391776"/>
                <a:gridCol w="435067"/>
                <a:gridCol w="430358"/>
                <a:gridCol w="479739"/>
                <a:gridCol w="386047"/>
                <a:gridCol w="360040"/>
                <a:gridCol w="432048"/>
                <a:gridCol w="432048"/>
              </a:tblGrid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131840" y="1052736"/>
          <a:ext cx="30243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п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 е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ш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е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х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о 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д</a:t>
                      </a:r>
                      <a:endParaRPr lang="ru-RU" b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4CF9-47A5-4CE7-9D86-447DFC30004B}" type="slidenum">
              <a:rPr lang="ru-RU" smtClean="0"/>
              <a:t>4</a:t>
            </a:fld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2267744" y="314096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699792" y="1916832"/>
          <a:ext cx="3456384" cy="288032"/>
        </p:xfrm>
        <a:graphic>
          <a:graphicData uri="http://schemas.openxmlformats.org/drawingml/2006/table">
            <a:tbl>
              <a:tblPr/>
              <a:tblGrid>
                <a:gridCol w="3456384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С    в      е     т    о    </a:t>
                      </a:r>
                      <a:r>
                        <a:rPr lang="ru-RU" sz="16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ф</a:t>
                      </a: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6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6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67545" y="1124744"/>
          <a:ext cx="2736303" cy="1584176"/>
        </p:xfrm>
        <a:graphic>
          <a:graphicData uri="http://schemas.openxmlformats.org/drawingml/2006/table">
            <a:tbl>
              <a:tblPr/>
              <a:tblGrid>
                <a:gridCol w="2736303"/>
              </a:tblGrid>
              <a:tr h="1584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У него два колеса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И седло на раме,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Две педали есть внизу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Крутят их ногами. 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699792" y="3140968"/>
          <a:ext cx="3816424" cy="315468"/>
        </p:xfrm>
        <a:graphic>
          <a:graphicData uri="http://schemas.openxmlformats.org/drawingml/2006/table">
            <a:tbl>
              <a:tblPr/>
              <a:tblGrid>
                <a:gridCol w="3816424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В   е     л    о   с    и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е 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8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1259631" y="620685"/>
          <a:ext cx="6120681" cy="5688634"/>
        </p:xfrm>
        <a:graphic>
          <a:graphicData uri="http://schemas.openxmlformats.org/drawingml/2006/table">
            <a:tbl>
              <a:tblPr/>
              <a:tblGrid>
                <a:gridCol w="462147"/>
                <a:gridCol w="462147"/>
                <a:gridCol w="587875"/>
                <a:gridCol w="432048"/>
                <a:gridCol w="432048"/>
                <a:gridCol w="397293"/>
                <a:gridCol w="391776"/>
                <a:gridCol w="435067"/>
                <a:gridCol w="430358"/>
                <a:gridCol w="479739"/>
                <a:gridCol w="386047"/>
                <a:gridCol w="360040"/>
                <a:gridCol w="432048"/>
                <a:gridCol w="432048"/>
              </a:tblGrid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203848" y="1052736"/>
          <a:ext cx="295232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п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е 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ш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е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х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</a:t>
                      </a:r>
                      <a:r>
                        <a:rPr lang="ru-RU" sz="1800" b="1" baseline="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о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д</a:t>
                      </a:r>
                      <a:endParaRPr lang="ru-RU" b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4CF9-47A5-4CE7-9D86-447DFC30004B}" type="slidenum">
              <a:rPr lang="ru-RU" smtClean="0"/>
              <a:t>5</a:t>
            </a:fld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2483768" y="3933056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843808" y="1916832"/>
          <a:ext cx="3312368" cy="288032"/>
        </p:xfrm>
        <a:graphic>
          <a:graphicData uri="http://schemas.openxmlformats.org/drawingml/2006/table">
            <a:tbl>
              <a:tblPr/>
              <a:tblGrid>
                <a:gridCol w="3312368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С   в    е    т    о     </a:t>
                      </a:r>
                      <a:r>
                        <a:rPr lang="ru-RU" sz="16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ф</a:t>
                      </a: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6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6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67545" y="908720"/>
          <a:ext cx="2376264" cy="1892808"/>
        </p:xfrm>
        <a:graphic>
          <a:graphicData uri="http://schemas.openxmlformats.org/drawingml/2006/table">
            <a:tbl>
              <a:tblPr/>
              <a:tblGrid>
                <a:gridCol w="2376264"/>
              </a:tblGrid>
              <a:tr h="1584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Полоса земли чаще покрытая асфальтом для движения транспортных средств 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843808" y="3140968"/>
          <a:ext cx="3672408" cy="315468"/>
        </p:xfrm>
        <a:graphic>
          <a:graphicData uri="http://schemas.openxmlformats.org/drawingml/2006/table">
            <a:tbl>
              <a:tblPr/>
              <a:tblGrid>
                <a:gridCol w="3672408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В   е    л   о   </a:t>
                      </a:r>
                      <a:r>
                        <a:rPr lang="ru-RU" sz="1800" b="1" baseline="0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с    и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е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8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275856" y="3933056"/>
          <a:ext cx="2448272" cy="315468"/>
        </p:xfrm>
        <a:graphic>
          <a:graphicData uri="http://schemas.openxmlformats.org/drawingml/2006/table">
            <a:tbl>
              <a:tblPr/>
              <a:tblGrid>
                <a:gridCol w="2448272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 о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 г    а</a:t>
                      </a:r>
                      <a:endParaRPr lang="ru-RU" sz="18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1259631" y="620685"/>
          <a:ext cx="6120681" cy="5688634"/>
        </p:xfrm>
        <a:graphic>
          <a:graphicData uri="http://schemas.openxmlformats.org/drawingml/2006/table">
            <a:tbl>
              <a:tblPr/>
              <a:tblGrid>
                <a:gridCol w="462147"/>
                <a:gridCol w="462147"/>
                <a:gridCol w="587875"/>
                <a:gridCol w="432048"/>
                <a:gridCol w="432048"/>
                <a:gridCol w="397293"/>
                <a:gridCol w="391776"/>
                <a:gridCol w="435067"/>
                <a:gridCol w="430358"/>
                <a:gridCol w="433738"/>
                <a:gridCol w="432048"/>
                <a:gridCol w="360040"/>
                <a:gridCol w="432048"/>
                <a:gridCol w="432048"/>
              </a:tblGrid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203848" y="1052736"/>
          <a:ext cx="295232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п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е 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ш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е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х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</a:t>
                      </a:r>
                      <a:r>
                        <a:rPr lang="ru-RU" sz="1800" b="1" baseline="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о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д</a:t>
                      </a:r>
                      <a:endParaRPr lang="ru-RU" b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4CF9-47A5-4CE7-9D86-447DFC30004B}" type="slidenum">
              <a:rPr lang="ru-RU" smtClean="0"/>
              <a:t>6</a:t>
            </a:fld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4067944" y="4797152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843808" y="1916832"/>
          <a:ext cx="3312368" cy="288032"/>
        </p:xfrm>
        <a:graphic>
          <a:graphicData uri="http://schemas.openxmlformats.org/drawingml/2006/table">
            <a:tbl>
              <a:tblPr/>
              <a:tblGrid>
                <a:gridCol w="3312368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С   в    е    т    о     </a:t>
                      </a:r>
                      <a:r>
                        <a:rPr lang="ru-RU" sz="16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ф</a:t>
                      </a: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6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6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843808" y="3140968"/>
          <a:ext cx="3672408" cy="315468"/>
        </p:xfrm>
        <a:graphic>
          <a:graphicData uri="http://schemas.openxmlformats.org/drawingml/2006/table">
            <a:tbl>
              <a:tblPr/>
              <a:tblGrid>
                <a:gridCol w="3672408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в   е    л   о   </a:t>
                      </a:r>
                      <a:r>
                        <a:rPr lang="ru-RU" sz="1800" b="1" baseline="0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с    и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е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8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275856" y="3933056"/>
          <a:ext cx="2376264" cy="315468"/>
        </p:xfrm>
        <a:graphic>
          <a:graphicData uri="http://schemas.openxmlformats.org/drawingml/2006/table">
            <a:tbl>
              <a:tblPr/>
              <a:tblGrid>
                <a:gridCol w="2376264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о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800" b="1" baseline="0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г    а</a:t>
                      </a:r>
                      <a:endParaRPr lang="ru-RU" sz="18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156176" y="2708920"/>
          <a:ext cx="2376264" cy="1440160"/>
        </p:xfrm>
        <a:graphic>
          <a:graphicData uri="http://schemas.openxmlformats.org/drawingml/2006/table">
            <a:tbl>
              <a:tblPr/>
              <a:tblGrid>
                <a:gridCol w="2376264"/>
              </a:tblGrid>
              <a:tr h="1440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Часть дороги для передвижения пешеходов 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572000" y="4725144"/>
          <a:ext cx="2736304" cy="315468"/>
        </p:xfrm>
        <a:graphic>
          <a:graphicData uri="http://schemas.openxmlformats.org/drawingml/2006/table">
            <a:tbl>
              <a:tblPr/>
              <a:tblGrid>
                <a:gridCol w="2736304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т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о    т    у   а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8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1403648" y="620688"/>
          <a:ext cx="6048672" cy="5688634"/>
        </p:xfrm>
        <a:graphic>
          <a:graphicData uri="http://schemas.openxmlformats.org/drawingml/2006/table">
            <a:tbl>
              <a:tblPr/>
              <a:tblGrid>
                <a:gridCol w="504056"/>
                <a:gridCol w="432048"/>
                <a:gridCol w="432048"/>
                <a:gridCol w="432048"/>
                <a:gridCol w="432048"/>
                <a:gridCol w="469301"/>
                <a:gridCol w="391776"/>
                <a:gridCol w="435067"/>
                <a:gridCol w="430358"/>
                <a:gridCol w="433738"/>
                <a:gridCol w="432048"/>
                <a:gridCol w="360040"/>
                <a:gridCol w="432048"/>
                <a:gridCol w="432048"/>
              </a:tblGrid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203848" y="1052736"/>
          <a:ext cx="295232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п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е 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ш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е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х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</a:t>
                      </a:r>
                      <a:r>
                        <a:rPr lang="ru-RU" sz="1800" b="1" baseline="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о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д</a:t>
                      </a:r>
                      <a:endParaRPr lang="ru-RU" b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4CF9-47A5-4CE7-9D86-447DFC30004B}" type="slidenum">
              <a:rPr lang="ru-RU" smtClean="0"/>
              <a:t>7</a:t>
            </a:fld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827584" y="5229200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843808" y="1916832"/>
          <a:ext cx="3312368" cy="288032"/>
        </p:xfrm>
        <a:graphic>
          <a:graphicData uri="http://schemas.openxmlformats.org/drawingml/2006/table">
            <a:tbl>
              <a:tblPr/>
              <a:tblGrid>
                <a:gridCol w="3312368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С   в    е    т     о    </a:t>
                      </a:r>
                      <a:r>
                        <a:rPr lang="ru-RU" sz="16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ф</a:t>
                      </a: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6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6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843808" y="3140968"/>
          <a:ext cx="3744416" cy="315468"/>
        </p:xfrm>
        <a:graphic>
          <a:graphicData uri="http://schemas.openxmlformats.org/drawingml/2006/table">
            <a:tbl>
              <a:tblPr/>
              <a:tblGrid>
                <a:gridCol w="3744416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в   е     л   о   </a:t>
                      </a:r>
                      <a:r>
                        <a:rPr lang="ru-RU" sz="1800" b="1" baseline="0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с    и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 е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8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275856" y="3933056"/>
          <a:ext cx="2520280" cy="315468"/>
        </p:xfrm>
        <a:graphic>
          <a:graphicData uri="http://schemas.openxmlformats.org/drawingml/2006/table">
            <a:tbl>
              <a:tblPr/>
              <a:tblGrid>
                <a:gridCol w="2520280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о 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800" b="1" baseline="0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г    а</a:t>
                      </a:r>
                      <a:endParaRPr lang="ru-RU" sz="18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572000" y="4725144"/>
          <a:ext cx="2808312" cy="315468"/>
        </p:xfrm>
        <a:graphic>
          <a:graphicData uri="http://schemas.openxmlformats.org/drawingml/2006/table">
            <a:tbl>
              <a:tblPr/>
              <a:tblGrid>
                <a:gridCol w="2808312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т 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о    т    у    а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8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868144" y="2420888"/>
          <a:ext cx="2232248" cy="1944216"/>
        </p:xfrm>
        <a:graphic>
          <a:graphicData uri="http://schemas.openxmlformats.org/drawingml/2006/table">
            <a:tbl>
              <a:tblPr/>
              <a:tblGrid>
                <a:gridCol w="2232248"/>
              </a:tblGrid>
              <a:tr h="1944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Человек, управляющий каким-либо транспортным средством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1403648" y="5157192"/>
          <a:ext cx="3456384" cy="315468"/>
        </p:xfrm>
        <a:graphic>
          <a:graphicData uri="http://schemas.openxmlformats.org/drawingml/2006/table">
            <a:tbl>
              <a:tblPr/>
              <a:tblGrid>
                <a:gridCol w="3456384"/>
              </a:tblGrid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в   о 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и    т    е    л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ь</a:t>
                      </a:r>
                      <a:endParaRPr lang="ru-RU" sz="18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1403648" y="620688"/>
          <a:ext cx="6048672" cy="5688634"/>
        </p:xfrm>
        <a:graphic>
          <a:graphicData uri="http://schemas.openxmlformats.org/drawingml/2006/table">
            <a:tbl>
              <a:tblPr/>
              <a:tblGrid>
                <a:gridCol w="504056"/>
                <a:gridCol w="432048"/>
                <a:gridCol w="432048"/>
                <a:gridCol w="432048"/>
                <a:gridCol w="432048"/>
                <a:gridCol w="469301"/>
                <a:gridCol w="391776"/>
                <a:gridCol w="435067"/>
                <a:gridCol w="430358"/>
                <a:gridCol w="433738"/>
                <a:gridCol w="432048"/>
                <a:gridCol w="360040"/>
                <a:gridCol w="432048"/>
                <a:gridCol w="432048"/>
              </a:tblGrid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203848" y="1052736"/>
          <a:ext cx="295232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п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е 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ш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е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х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</a:t>
                      </a:r>
                      <a:r>
                        <a:rPr lang="ru-RU" sz="1800" b="1" baseline="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о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д</a:t>
                      </a:r>
                      <a:endParaRPr lang="ru-RU" b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4CF9-47A5-4CE7-9D86-447DFC30004B}" type="slidenum">
              <a:rPr lang="ru-RU" smtClean="0"/>
              <a:t>8</a:t>
            </a:fld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1547664" y="3645024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843808" y="1916832"/>
          <a:ext cx="3312368" cy="288032"/>
        </p:xfrm>
        <a:graphic>
          <a:graphicData uri="http://schemas.openxmlformats.org/drawingml/2006/table">
            <a:tbl>
              <a:tblPr/>
              <a:tblGrid>
                <a:gridCol w="3312368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С   в    е    т     о    </a:t>
                      </a:r>
                      <a:r>
                        <a:rPr lang="ru-RU" sz="16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ф</a:t>
                      </a: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6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6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843808" y="3140968"/>
          <a:ext cx="3744416" cy="315468"/>
        </p:xfrm>
        <a:graphic>
          <a:graphicData uri="http://schemas.openxmlformats.org/drawingml/2006/table">
            <a:tbl>
              <a:tblPr/>
              <a:tblGrid>
                <a:gridCol w="3744416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в   е     л   о   </a:t>
                      </a:r>
                      <a:r>
                        <a:rPr lang="ru-RU" sz="1800" b="1" baseline="0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с    и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 е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8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275856" y="3933056"/>
          <a:ext cx="2520280" cy="315468"/>
        </p:xfrm>
        <a:graphic>
          <a:graphicData uri="http://schemas.openxmlformats.org/drawingml/2006/table">
            <a:tbl>
              <a:tblPr/>
              <a:tblGrid>
                <a:gridCol w="2520280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о 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800" b="1" baseline="0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г    а</a:t>
                      </a:r>
                      <a:endParaRPr lang="ru-RU" sz="18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572000" y="4725144"/>
          <a:ext cx="2808312" cy="315468"/>
        </p:xfrm>
        <a:graphic>
          <a:graphicData uri="http://schemas.openxmlformats.org/drawingml/2006/table">
            <a:tbl>
              <a:tblPr/>
              <a:tblGrid>
                <a:gridCol w="2808312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т 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о    т    у    а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8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771800" y="2420888"/>
          <a:ext cx="2232248" cy="1872208"/>
        </p:xfrm>
        <a:graphic>
          <a:graphicData uri="http://schemas.openxmlformats.org/drawingml/2006/table">
            <a:tbl>
              <a:tblPr/>
              <a:tblGrid>
                <a:gridCol w="2232248"/>
              </a:tblGrid>
              <a:tr h="1872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Аппарат для передачи информации на расстоянии. (мобильный</a:t>
                      </a: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1403648" y="5157192"/>
          <a:ext cx="3456384" cy="315468"/>
        </p:xfrm>
        <a:graphic>
          <a:graphicData uri="http://schemas.openxmlformats.org/drawingml/2006/table">
            <a:tbl>
              <a:tblPr/>
              <a:tblGrid>
                <a:gridCol w="3456384"/>
              </a:tblGrid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в   о 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и    т    е    л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ь</a:t>
                      </a:r>
                      <a:endParaRPr lang="ru-RU" sz="18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907704" y="3429000"/>
          <a:ext cx="432048" cy="2448272"/>
        </p:xfrm>
        <a:graphic>
          <a:graphicData uri="http://schemas.openxmlformats.org/drawingml/2006/table">
            <a:tbl>
              <a:tblPr/>
              <a:tblGrid>
                <a:gridCol w="432048"/>
              </a:tblGrid>
              <a:tr h="2448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Телефо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wordArtVer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1403648" y="620688"/>
          <a:ext cx="6048672" cy="5688634"/>
        </p:xfrm>
        <a:graphic>
          <a:graphicData uri="http://schemas.openxmlformats.org/drawingml/2006/table">
            <a:tbl>
              <a:tblPr/>
              <a:tblGrid>
                <a:gridCol w="504056"/>
                <a:gridCol w="432048"/>
                <a:gridCol w="432048"/>
                <a:gridCol w="432048"/>
                <a:gridCol w="432048"/>
                <a:gridCol w="469301"/>
                <a:gridCol w="391776"/>
                <a:gridCol w="435067"/>
                <a:gridCol w="430358"/>
                <a:gridCol w="433738"/>
                <a:gridCol w="432048"/>
                <a:gridCol w="360040"/>
                <a:gridCol w="432048"/>
                <a:gridCol w="432048"/>
              </a:tblGrid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wordArt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203848" y="1052736"/>
          <a:ext cx="295232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п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е 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ш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е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х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   </a:t>
                      </a:r>
                      <a:r>
                        <a:rPr lang="ru-RU" sz="1800" b="1" baseline="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ru-RU" sz="1800" b="1" dirty="0" smtClean="0">
                          <a:latin typeface="Arial Black" pitchFamily="34" charset="0"/>
                        </a:rPr>
                        <a:t>о   </a:t>
                      </a:r>
                      <a:r>
                        <a:rPr lang="ru-RU" sz="1800" b="1" dirty="0" err="1" smtClean="0">
                          <a:latin typeface="Arial Black" pitchFamily="34" charset="0"/>
                        </a:rPr>
                        <a:t>д</a:t>
                      </a:r>
                      <a:endParaRPr lang="ru-RU" b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4CF9-47A5-4CE7-9D86-447DFC30004B}" type="slidenum">
              <a:rPr lang="ru-RU" smtClean="0"/>
              <a:t>9</a:t>
            </a:fld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3203848" y="4797152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843808" y="1916832"/>
          <a:ext cx="3312368" cy="288032"/>
        </p:xfrm>
        <a:graphic>
          <a:graphicData uri="http://schemas.openxmlformats.org/drawingml/2006/table">
            <a:tbl>
              <a:tblPr/>
              <a:tblGrid>
                <a:gridCol w="3312368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С   в    е    т     о    </a:t>
                      </a:r>
                      <a:r>
                        <a:rPr lang="ru-RU" sz="16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ф</a:t>
                      </a: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6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6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843808" y="3140968"/>
          <a:ext cx="3744416" cy="315468"/>
        </p:xfrm>
        <a:graphic>
          <a:graphicData uri="http://schemas.openxmlformats.org/drawingml/2006/table">
            <a:tbl>
              <a:tblPr/>
              <a:tblGrid>
                <a:gridCol w="3744416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в   е     л   о   </a:t>
                      </a:r>
                      <a:r>
                        <a:rPr lang="ru-RU" sz="1800" b="1" baseline="0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с    и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 е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8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275856" y="3933056"/>
          <a:ext cx="2520280" cy="315468"/>
        </p:xfrm>
        <a:graphic>
          <a:graphicData uri="http://schemas.openxmlformats.org/drawingml/2006/table">
            <a:tbl>
              <a:tblPr/>
              <a:tblGrid>
                <a:gridCol w="2520280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о 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800" b="1" baseline="0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г    а</a:t>
                      </a:r>
                      <a:endParaRPr lang="ru-RU" sz="18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572000" y="4725144"/>
          <a:ext cx="2808312" cy="315468"/>
        </p:xfrm>
        <a:graphic>
          <a:graphicData uri="http://schemas.openxmlformats.org/drawingml/2006/table">
            <a:tbl>
              <a:tblPr/>
              <a:tblGrid>
                <a:gridCol w="2808312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т 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о    т    у    а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8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4499992" y="2564904"/>
          <a:ext cx="2232248" cy="1800200"/>
        </p:xfrm>
        <a:graphic>
          <a:graphicData uri="http://schemas.openxmlformats.org/drawingml/2006/table">
            <a:tbl>
              <a:tblPr/>
              <a:tblGrid>
                <a:gridCol w="2232248"/>
              </a:tblGrid>
              <a:tr h="1800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Дорожный знак, который устанавливают вблизи школ? «Осторожно…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1403648" y="5157192"/>
          <a:ext cx="3456384" cy="315468"/>
        </p:xfrm>
        <a:graphic>
          <a:graphicData uri="http://schemas.openxmlformats.org/drawingml/2006/table">
            <a:tbl>
              <a:tblPr/>
              <a:tblGrid>
                <a:gridCol w="3456384"/>
              </a:tblGrid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в   о 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  и    т    е    л   </a:t>
                      </a:r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ь</a:t>
                      </a:r>
                      <a:endParaRPr lang="ru-RU" sz="18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907704" y="3429000"/>
          <a:ext cx="432048" cy="2448272"/>
        </p:xfrm>
        <a:graphic>
          <a:graphicData uri="http://schemas.openxmlformats.org/drawingml/2006/table">
            <a:tbl>
              <a:tblPr/>
              <a:tblGrid>
                <a:gridCol w="432048"/>
              </a:tblGrid>
              <a:tr h="2448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Телефо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wordArtVer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3635896" y="4725144"/>
          <a:ext cx="432048" cy="1503784"/>
        </p:xfrm>
        <a:graphic>
          <a:graphicData uri="http://schemas.openxmlformats.org/drawingml/2006/table">
            <a:tbl>
              <a:tblPr/>
              <a:tblGrid>
                <a:gridCol w="432048"/>
              </a:tblGrid>
              <a:tr h="1503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дет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8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wordArtVer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</TotalTime>
  <Words>429</Words>
  <Application>Microsoft Office PowerPoint</Application>
  <PresentationFormat>Экран (4:3)</PresentationFormat>
  <Paragraphs>73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Кроссворд по ПДД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Кроссворд по ПДД</dc:title>
  <dc:creator>сарсен</dc:creator>
  <cp:lastModifiedBy>сарсен</cp:lastModifiedBy>
  <cp:revision>37</cp:revision>
  <dcterms:created xsi:type="dcterms:W3CDTF">2013-01-11T17:52:26Z</dcterms:created>
  <dcterms:modified xsi:type="dcterms:W3CDTF">2013-01-11T20:24:12Z</dcterms:modified>
</cp:coreProperties>
</file>