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71" r:id="rId4"/>
    <p:sldId id="279" r:id="rId5"/>
    <p:sldId id="280" r:id="rId6"/>
    <p:sldId id="281" r:id="rId7"/>
    <p:sldId id="283" r:id="rId8"/>
    <p:sldId id="282" r:id="rId9"/>
    <p:sldId id="258" r:id="rId10"/>
    <p:sldId id="276" r:id="rId11"/>
    <p:sldId id="277" r:id="rId12"/>
    <p:sldId id="264" r:id="rId13"/>
    <p:sldId id="270" r:id="rId14"/>
    <p:sldId id="268" r:id="rId15"/>
    <p:sldId id="261" r:id="rId16"/>
    <p:sldId id="278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33CC33"/>
    <a:srgbClr val="990033"/>
    <a:srgbClr val="3399FF"/>
    <a:srgbClr val="FF0000"/>
    <a:srgbClr val="99FFCC"/>
    <a:srgbClr val="00FF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2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199CC-AE0A-49DC-A59D-26DDC2FE48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E75D6-64DC-4B48-8CBB-8D71F2169E6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7BD3F-840E-4BD0-9C2B-86DB1988C97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3318418-FFCC-4729-8A49-0CD780EE258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BD7D3D8-CECF-4ED0-B03E-91DBF97541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0C750F-466C-43EB-AABC-F1C9BD8E72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B3D828-07ED-44B9-B3D4-F466976D9A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3BEB9-D07C-4CF1-946A-EE6A628CAB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80D2B-A5A1-4FBC-95C9-6FCBCD713A6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85F98-8628-47B9-BBF0-F8A9ECCD55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A1E5D8-1996-443B-B731-3FAD45EA91B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0EADB6-0457-45F9-A1A8-C1BCE226C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CBE32-5D0B-47F0-8777-32C097701D5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61CC320-116F-4EB7-A64A-A1501A4FC144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 spd="slow">
    <p:cover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wsru.com/pict/big/491772.html" TargetMode="External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3;&#1086;&#1074;&#1072;&#1103;%20&#1087;&#1072;&#1087;&#1082;&#1072;\iz_filma_osenniy_marafon.mp3" TargetMode="External"/><Relationship Id="rId6" Type="http://schemas.openxmlformats.org/officeDocument/2006/relationships/hyperlink" Target="http://www.newsru.com/pict/big/491771.htm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2.jpeg"/><Relationship Id="rId10" Type="http://schemas.openxmlformats.org/officeDocument/2006/relationships/image" Target="../media/image5.jpeg"/><Relationship Id="rId4" Type="http://schemas.openxmlformats.org/officeDocument/2006/relationships/hyperlink" Target="http://www.newsru.com/pict/big/491760.html" TargetMode="External"/><Relationship Id="rId9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18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9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guneshli.chatz.ru/img/juju.gif" TargetMode="External"/><Relationship Id="rId2" Type="http://schemas.openxmlformats.org/officeDocument/2006/relationships/image" Target="http://www.tns-counter.ru/V13a****yandex_ru/ru/CP1251/tmsec=yandex_serp/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hyperlink" Target="http://www.sovsibir.ru/dynamic/cnews/imagelib/870/005-30.jpg" TargetMode="External"/><Relationship Id="rId4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hyperlink" Target="http://www.valenki.promsherst.ru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8.jpeg"/><Relationship Id="rId7" Type="http://schemas.openxmlformats.org/officeDocument/2006/relationships/image" Target="../media/image31.jpeg"/><Relationship Id="rId2" Type="http://schemas.openxmlformats.org/officeDocument/2006/relationships/hyperlink" Target="http://promsherst.ru/valenki/index.php?page=shop.product_details&amp;category_id=2&amp;flypage=shop.flypage&amp;product_id=46&amp;option=com_virtuemart&amp;Itemid=20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11.jpeg"/><Relationship Id="rId4" Type="http://schemas.openxmlformats.org/officeDocument/2006/relationships/image" Target="../media/image29.jpeg"/><Relationship Id="rId9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5229225"/>
            <a:ext cx="6400800" cy="14859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Работа Соловьёвой </a:t>
            </a:r>
          </a:p>
          <a:p>
            <a:pPr>
              <a:lnSpc>
                <a:spcPct val="90000"/>
              </a:lnSpc>
            </a:pPr>
            <a:r>
              <a:rPr lang="ru-RU" sz="2800" b="1">
                <a:solidFill>
                  <a:srgbClr val="FF0000"/>
                </a:solidFill>
                <a:latin typeface="Monotype Corsiva" pitchFamily="66" charset="0"/>
              </a:rPr>
              <a:t>Надежды Борисовны</a:t>
            </a:r>
          </a:p>
          <a:p>
            <a:pPr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  <a:latin typeface="Monotype Corsiva" pitchFamily="66" charset="0"/>
              </a:rPr>
              <a:t>nadysol1@yandex.ru</a:t>
            </a:r>
            <a:endParaRPr lang="ru-RU" sz="2800" b="1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2053" name="Picture 5" descr="367687_200112200810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4221163"/>
            <a:ext cx="3240087" cy="2430462"/>
          </a:xfrm>
          <a:prstGeom prst="rect">
            <a:avLst/>
          </a:prstGeom>
          <a:noFill/>
          <a:ln w="57150" cmpd="thinThick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2056" name="Picture 8" descr="При желании, утверждают производители, они могут покрасить валенки в любой цвет, если пожелает заказчик - красный, синий, зеленый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260350"/>
            <a:ext cx="2305050" cy="1722438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058" name="Picture 10" descr="Чтобы удовлетворить вкусам горожан, производители валенок поставили на пермский рынок большой выбор моделей и цветов: от традиционного серого до белого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938" y="333375"/>
            <a:ext cx="2232025" cy="1666875"/>
          </a:xfrm>
          <a:prstGeom prst="rect">
            <a:avLst/>
          </a:prstGeom>
          <a:noFill/>
          <a:ln w="57150" cmpd="thinThick">
            <a:solidFill>
              <a:srgbClr val="FF9933"/>
            </a:solidFill>
            <a:miter lim="800000"/>
            <a:headEnd/>
            <a:tailEnd/>
          </a:ln>
        </p:spPr>
      </p:pic>
      <p:pic>
        <p:nvPicPr>
          <p:cNvPr id="2060" name="Picture 12" descr="Самыми популярными в этом сезоне оказались валенки белого цвета, которые раскупаются буквально за день, и на прилавках не задерживаютс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88125" y="260350"/>
            <a:ext cx="2154238" cy="1609725"/>
          </a:xfrm>
          <a:prstGeom prst="rect">
            <a:avLst/>
          </a:prstGeom>
          <a:noFill/>
          <a:ln w="57150" cmpd="thinThick">
            <a:solidFill>
              <a:srgbClr val="FF66FF"/>
            </a:solidFill>
            <a:miter lim="800000"/>
            <a:headEnd/>
            <a:tailEnd/>
          </a:ln>
        </p:spPr>
      </p:pic>
      <p:pic>
        <p:nvPicPr>
          <p:cNvPr id="2062" name="Picture 14" descr="i?id=7921705&amp;tov=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35713" y="4076700"/>
            <a:ext cx="2808287" cy="2235200"/>
          </a:xfrm>
          <a:prstGeom prst="rect">
            <a:avLst/>
          </a:prstGeom>
          <a:noFill/>
        </p:spPr>
      </p:pic>
      <p:sp>
        <p:nvSpPr>
          <p:cNvPr id="2063" name="WordArt 15"/>
          <p:cNvSpPr>
            <a:spLocks noChangeArrowheads="1" noChangeShapeType="1" noTextEdit="1"/>
          </p:cNvSpPr>
          <p:nvPr/>
        </p:nvSpPr>
        <p:spPr bwMode="auto">
          <a:xfrm>
            <a:off x="611188" y="2349500"/>
            <a:ext cx="7705725" cy="17033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ГРЕЕТ ВАЛЕНОК </a:t>
            </a:r>
          </a:p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ИЛИ </a:t>
            </a:r>
          </a:p>
          <a:p>
            <a:pPr algn="ctr"/>
            <a:r>
              <a:rPr lang="ru-RU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Comic Sans MS"/>
              </a:rPr>
              <a:t>УКРАШАЕТ?</a:t>
            </a:r>
          </a:p>
        </p:txBody>
      </p:sp>
      <p:pic>
        <p:nvPicPr>
          <p:cNvPr id="2066" name="iz_filma_osenniy_marafon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956550" y="638175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6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35000" numSld="18" showWhenStopped="0">
                <p:cTn id="75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6"/>
                </p:tgtEl>
              </p:cMediaNode>
            </p:audio>
          </p:childTnLst>
        </p:cTn>
      </p:par>
    </p:tnLst>
    <p:bldLst>
      <p:bldP spid="2051" grpId="0" build="p"/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0033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sub_wm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43213" cy="2767013"/>
          </a:xfrm>
          <a:prstGeom prst="rect">
            <a:avLst/>
          </a:prstGeom>
          <a:noFill/>
        </p:spPr>
      </p:pic>
      <p:pic>
        <p:nvPicPr>
          <p:cNvPr id="23557" name="Picture 5" descr="sub_wm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32475" y="0"/>
            <a:ext cx="3311525" cy="3097213"/>
          </a:xfrm>
          <a:prstGeom prst="rect">
            <a:avLst/>
          </a:prstGeom>
          <a:noFill/>
        </p:spPr>
      </p:pic>
      <p:pic>
        <p:nvPicPr>
          <p:cNvPr id="23558" name="Picture 6" descr="sub_wm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0"/>
            <a:ext cx="2835275" cy="2854325"/>
          </a:xfrm>
          <a:prstGeom prst="rect">
            <a:avLst/>
          </a:prstGeom>
          <a:noFill/>
        </p:spPr>
      </p:pic>
      <p:pic>
        <p:nvPicPr>
          <p:cNvPr id="23559" name="Picture 7" descr="sub_wm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3213100"/>
            <a:ext cx="2825750" cy="3043238"/>
          </a:xfrm>
          <a:prstGeom prst="rect">
            <a:avLst/>
          </a:prstGeom>
          <a:noFill/>
        </p:spPr>
      </p:pic>
      <p:pic>
        <p:nvPicPr>
          <p:cNvPr id="23560" name="Picture 8" descr="sub_wm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3500438"/>
            <a:ext cx="2603500" cy="2638425"/>
          </a:xfrm>
          <a:prstGeom prst="rect">
            <a:avLst/>
          </a:prstGeom>
          <a:noFill/>
        </p:spPr>
      </p:pic>
      <p:pic>
        <p:nvPicPr>
          <p:cNvPr id="23561" name="Picture 9" descr="sub_wm1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0425" y="3357563"/>
            <a:ext cx="2997200" cy="29702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0033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sub_wm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765175"/>
            <a:ext cx="2781300" cy="2427288"/>
          </a:xfrm>
          <a:prstGeom prst="rect">
            <a:avLst/>
          </a:prstGeom>
          <a:noFill/>
        </p:spPr>
      </p:pic>
      <p:pic>
        <p:nvPicPr>
          <p:cNvPr id="24581" name="Picture 5" descr="sub_wm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188913"/>
            <a:ext cx="2854325" cy="2408237"/>
          </a:xfrm>
          <a:prstGeom prst="rect">
            <a:avLst/>
          </a:prstGeom>
          <a:noFill/>
        </p:spPr>
      </p:pic>
      <p:pic>
        <p:nvPicPr>
          <p:cNvPr id="24582" name="Picture 6" descr="sub_wm1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333375"/>
            <a:ext cx="2997200" cy="2106613"/>
          </a:xfrm>
          <a:prstGeom prst="rect">
            <a:avLst/>
          </a:prstGeom>
          <a:noFill/>
        </p:spPr>
      </p:pic>
      <p:pic>
        <p:nvPicPr>
          <p:cNvPr id="24583" name="Picture 7" descr="sub_wm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7763" y="3860800"/>
            <a:ext cx="2709862" cy="2486025"/>
          </a:xfrm>
          <a:prstGeom prst="rect">
            <a:avLst/>
          </a:prstGeom>
          <a:noFill/>
        </p:spPr>
      </p:pic>
      <p:pic>
        <p:nvPicPr>
          <p:cNvPr id="24584" name="Picture 8" descr="sub_wm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3933825"/>
            <a:ext cx="2278062" cy="2236788"/>
          </a:xfrm>
          <a:prstGeom prst="rect">
            <a:avLst/>
          </a:prstGeom>
          <a:noFill/>
        </p:spPr>
      </p:pic>
      <p:pic>
        <p:nvPicPr>
          <p:cNvPr id="24585" name="Picture 9" descr="sub_wm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4005263"/>
            <a:ext cx="3276600" cy="21574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5" name="Picture 5" descr="2walenki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997200"/>
            <a:ext cx="2898775" cy="3860800"/>
          </a:xfrm>
          <a:prstGeom prst="rect">
            <a:avLst/>
          </a:prstGeom>
          <a:noFill/>
        </p:spPr>
      </p:pic>
      <p:pic>
        <p:nvPicPr>
          <p:cNvPr id="10246" name="Picture 6" descr="2walenki1"/>
          <p:cNvPicPr>
            <a:picLocks noChangeAspect="1" noChangeArrowheads="1"/>
          </p:cNvPicPr>
          <p:nvPr/>
        </p:nvPicPr>
        <p:blipFill>
          <a:blip r:embed="rId3" cstate="print"/>
          <a:srcRect t="2757"/>
          <a:stretch>
            <a:fillRect/>
          </a:stretch>
        </p:blipFill>
        <p:spPr bwMode="auto">
          <a:xfrm>
            <a:off x="2916238" y="1773238"/>
            <a:ext cx="3278187" cy="4248150"/>
          </a:xfrm>
          <a:prstGeom prst="rect">
            <a:avLst/>
          </a:prstGeom>
          <a:noFill/>
        </p:spPr>
      </p:pic>
      <p:pic>
        <p:nvPicPr>
          <p:cNvPr id="10247" name="Picture 7" descr="2walenki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81725" y="1412875"/>
            <a:ext cx="2962275" cy="3933825"/>
          </a:xfrm>
          <a:prstGeom prst="rect">
            <a:avLst/>
          </a:prstGeom>
          <a:noFill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3995738" y="6237288"/>
            <a:ext cx="49672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b="1">
                <a:solidFill>
                  <a:srgbClr val="FF0000"/>
                </a:solidFill>
              </a:rPr>
              <a:t>Валенки Смиловичской фабрики 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3300"/>
                </a:solidFill>
                <a:latin typeface="Comic Sans MS" pitchFamily="66" charset="0"/>
              </a:rPr>
              <a:t>Чем подарочки носить, лучше валенки купить...</a:t>
            </a:r>
            <a:r>
              <a:rPr lang="ru-RU" sz="4000"/>
              <a:t>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/>
      <p:bldP spid="102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link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Картинка 11 из 14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1268413"/>
            <a:ext cx="1778000" cy="2305050"/>
          </a:xfrm>
          <a:prstGeom prst="rect">
            <a:avLst/>
          </a:prstGeom>
          <a:noFill/>
        </p:spPr>
      </p:pic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274638"/>
            <a:ext cx="6130925" cy="1143000"/>
          </a:xfrm>
        </p:spPr>
        <p:txBody>
          <a:bodyPr/>
          <a:lstStyle/>
          <a:p>
            <a:r>
              <a:rPr lang="ru-RU">
                <a:solidFill>
                  <a:srgbClr val="3399FF"/>
                </a:solidFill>
              </a:rPr>
              <a:t>«Ода валенку»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852738"/>
            <a:ext cx="7427912" cy="2908300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Если злобствует мороз, </a:t>
            </a:r>
            <a:b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Если снег тропу занес, </a:t>
            </a:r>
            <a:b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То большим и маленьким </a:t>
            </a:r>
            <a:b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4000" b="1" i="1">
                <a:solidFill>
                  <a:srgbClr val="0000FF"/>
                </a:solidFill>
                <a:latin typeface="Monotype Corsiva" pitchFamily="66" charset="0"/>
              </a:rPr>
              <a:t>Пригодятся валенки...</a:t>
            </a:r>
            <a:r>
              <a:rPr lang="ru-RU" sz="2800" b="1" i="1">
                <a:solidFill>
                  <a:srgbClr val="0000FF"/>
                </a:solidFill>
                <a:latin typeface="Monotype Corsiva" pitchFamily="66" charset="0"/>
              </a:rPr>
              <a:t> </a:t>
            </a:r>
            <a:br>
              <a:rPr lang="ru-RU" sz="2800" b="1" i="1">
                <a:solidFill>
                  <a:srgbClr val="0000FF"/>
                </a:solidFill>
                <a:latin typeface="Monotype Corsiva" pitchFamily="66" charset="0"/>
              </a:rPr>
            </a:br>
            <a:r>
              <a:rPr lang="ru-RU" sz="2800"/>
              <a:t>  </a:t>
            </a:r>
            <a:br>
              <a:rPr lang="ru-RU" sz="2800"/>
            </a:br>
            <a:endParaRPr lang="ru-RU" sz="2800"/>
          </a:p>
        </p:txBody>
      </p:sp>
      <p:pic>
        <p:nvPicPr>
          <p:cNvPr id="16389" name="Picture 5" descr="Картинка 14 из 1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750" y="476250"/>
            <a:ext cx="2879725" cy="2152650"/>
          </a:xfrm>
          <a:prstGeom prst="rect">
            <a:avLst/>
          </a:prstGeom>
          <a:noFill/>
        </p:spPr>
      </p:pic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331913" y="5157788"/>
            <a:ext cx="4941887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ru-RU">
                <a:solidFill>
                  <a:srgbClr val="D60093"/>
                </a:solidFill>
                <a:latin typeface="Comic Sans MS" pitchFamily="66" charset="0"/>
              </a:rPr>
              <a:t>"Прост как </a:t>
            </a:r>
            <a:r>
              <a:rPr lang="ru-RU" b="1">
                <a:solidFill>
                  <a:srgbClr val="D60093"/>
                </a:solidFill>
                <a:latin typeface="Comic Sans MS" pitchFamily="66" charset="0"/>
              </a:rPr>
              <a:t>валенок</a:t>
            </a:r>
            <a:r>
              <a:rPr lang="ru-RU">
                <a:solidFill>
                  <a:srgbClr val="D60093"/>
                </a:solidFill>
                <a:latin typeface="Comic Sans MS" pitchFamily="66" charset="0"/>
              </a:rPr>
              <a:t>", </a:t>
            </a:r>
          </a:p>
          <a:p>
            <a:r>
              <a:rPr lang="ru-RU">
                <a:solidFill>
                  <a:srgbClr val="D60093"/>
                </a:solidFill>
                <a:latin typeface="Comic Sans MS" pitchFamily="66" charset="0"/>
              </a:rPr>
              <a:t>"Ваньку валяет", </a:t>
            </a:r>
          </a:p>
          <a:p>
            <a:r>
              <a:rPr lang="ru-RU">
                <a:solidFill>
                  <a:srgbClr val="D60093"/>
                </a:solidFill>
                <a:latin typeface="Comic Sans MS" pitchFamily="66" charset="0"/>
              </a:rPr>
              <a:t>"Не мытьём так катаньем" – </a:t>
            </a:r>
          </a:p>
          <a:p>
            <a:r>
              <a:rPr lang="ru-RU">
                <a:solidFill>
                  <a:srgbClr val="D60093"/>
                </a:solidFill>
                <a:latin typeface="Comic Sans MS" pitchFamily="66" charset="0"/>
              </a:rPr>
              <a:t>навсегда вошли эти присказки в наш язык.</a:t>
            </a:r>
            <a:r>
              <a:rPr lang="ru-RU"/>
              <a:t> </a:t>
            </a:r>
            <a:br>
              <a:rPr lang="ru-RU"/>
            </a:br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  <p:bldP spid="1639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ashHorz">
          <a:fgClr>
            <a:srgbClr val="33CC33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33CC33"/>
                </a:solidFill>
                <a:latin typeface="Comic Sans MS" pitchFamily="66" charset="0"/>
              </a:rPr>
              <a:t>Анекдоты про валенок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260600"/>
          </a:xfrm>
        </p:spPr>
        <p:txBody>
          <a:bodyPr/>
          <a:lstStyle/>
          <a:p>
            <a:pPr>
              <a:buFontTx/>
              <a:buNone/>
            </a:pPr>
            <a:r>
              <a:rPr lang="ru-RU"/>
              <a:t>Вопрос: Чем отличается летний рыбак от зимнего?</a:t>
            </a:r>
          </a:p>
          <a:p>
            <a:pPr>
              <a:buFontTx/>
              <a:buNone/>
            </a:pPr>
            <a:r>
              <a:rPr lang="ru-RU"/>
              <a:t>Ответ: Один в сапогах, а другой в валенках</a:t>
            </a:r>
          </a:p>
        </p:txBody>
      </p:sp>
      <p:pic>
        <p:nvPicPr>
          <p:cNvPr id="14341" name="Picture 5" descr="ri__L_ribak_sport0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4281488"/>
            <a:ext cx="2376488" cy="2376487"/>
          </a:xfrm>
          <a:prstGeom prst="rect">
            <a:avLst/>
          </a:prstGeom>
          <a:pattFill prst="divot">
            <a:fgClr>
              <a:schemeClr val="accent1"/>
            </a:fgClr>
            <a:bgClr>
              <a:schemeClr val="bg1"/>
            </a:bgClr>
          </a:pattFill>
        </p:spPr>
      </p:pic>
      <p:pic>
        <p:nvPicPr>
          <p:cNvPr id="14343" name="Picture 7" descr="ri__P_ribak_spsi209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363" y="4337050"/>
            <a:ext cx="3992562" cy="23955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9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4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rgbClr val="3399FF"/>
          </a:fgClr>
          <a:bgClr>
            <a:srgbClr val="CCECFF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420938"/>
            <a:ext cx="8229600" cy="3916362"/>
          </a:xfrm>
        </p:spPr>
        <p:txBody>
          <a:bodyPr/>
          <a:lstStyle/>
          <a:p>
            <a:pPr marL="609600" indent="-609600">
              <a:buFontTx/>
              <a:buAutoNum type="arabicPeriod"/>
            </a:pPr>
            <a:r>
              <a:rPr lang="ru-RU" sz="2800"/>
              <a:t>Прекрасно сохраняют тепло и, конечно, греют ножки!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Изготовлены из 100% натуральной шерсти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Лечат!!! 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Варианты окраски -</a:t>
            </a:r>
            <a:br>
              <a:rPr lang="ru-RU" sz="2800"/>
            </a:br>
            <a:r>
              <a:rPr lang="ru-RU" sz="2800"/>
              <a:t>белые и серые, всякие…</a:t>
            </a:r>
          </a:p>
          <a:p>
            <a:pPr marL="609600" indent="-609600">
              <a:buFontTx/>
              <a:buAutoNum type="arabicPeriod"/>
            </a:pPr>
            <a:r>
              <a:rPr lang="ru-RU" sz="2800"/>
              <a:t>Украшают одежду россиян.</a:t>
            </a:r>
          </a:p>
        </p:txBody>
      </p:sp>
      <p:pic>
        <p:nvPicPr>
          <p:cNvPr id="7173" name="Picture 5" descr="Валенки ВАЛЕНКИ ОПТОМ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88913"/>
            <a:ext cx="1381125" cy="1428750"/>
          </a:xfrm>
          <a:prstGeom prst="rect">
            <a:avLst/>
          </a:prstGeom>
          <a:noFill/>
        </p:spPr>
      </p:pic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2124075" y="188913"/>
            <a:ext cx="6264275" cy="18716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Важные выводы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bg1"/>
            </a:gs>
            <a:gs pos="100000">
              <a:srgbClr val="FFCCCC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/>
              <a:t>Материал взят на сайтах </a:t>
            </a:r>
            <a:r>
              <a:rPr lang="en-US" sz="4000"/>
              <a:t>Internet</a:t>
            </a:r>
            <a:endParaRPr lang="ru-RU" sz="400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/>
              <a:t>www.valenki.inc.ru – музей «Русский валенок»</a:t>
            </a:r>
          </a:p>
          <a:p>
            <a:r>
              <a:rPr lang="ru-RU"/>
              <a:t>www.valenki.promsherst.ru – Где можно приобрести валенки.</a:t>
            </a:r>
          </a:p>
          <a:p>
            <a:r>
              <a:rPr lang="ru-RU"/>
              <a:t>www.specserver.com/rus/notice.asp?noticeID=198927 – оборудование по изготовлению валенков.</a:t>
            </a:r>
          </a:p>
          <a:p>
            <a:r>
              <a:rPr lang="ru-RU"/>
              <a:t>www.valenki.textex.ru   - валенки оптом 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66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468313" y="260350"/>
            <a:ext cx="8064500" cy="6503988"/>
          </a:xfrm>
          <a:prstGeom prst="rect">
            <a:avLst/>
          </a:prstGeom>
          <a:noFill/>
          <a:ln w="76200" cmpd="tri">
            <a:solidFill>
              <a:srgbClr val="33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/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Цель:</a:t>
            </a: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  </a:t>
            </a:r>
          </a:p>
          <a:p>
            <a:pPr marL="342900" indent="-342900" algn="just"/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Привить любовь к национальной символике и русским традициям</a:t>
            </a:r>
          </a:p>
          <a:p>
            <a:pPr marL="342900" indent="-342900" algn="just"/>
            <a:endParaRPr lang="ru-RU" sz="3200" b="1">
              <a:solidFill>
                <a:srgbClr val="CC0000"/>
              </a:solidFill>
              <a:latin typeface="Comic Sans MS" pitchFamily="66" charset="0"/>
            </a:endParaRPr>
          </a:p>
          <a:p>
            <a:pPr marL="342900" indent="-342900" algn="just"/>
            <a:r>
              <a:rPr lang="ru-RU" sz="3200" b="1">
                <a:solidFill>
                  <a:schemeClr val="bg1"/>
                </a:solidFill>
                <a:latin typeface="Comic Sans MS" pitchFamily="66" charset="0"/>
              </a:rPr>
              <a:t>Задачи: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Показать красоту русской одежды</a:t>
            </a:r>
          </a:p>
          <a:p>
            <a:pPr marL="342900" indent="-342900" algn="just">
              <a:buFontTx/>
              <a:buAutoNum type="arabicPeriod"/>
            </a:pP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Заинтересовать россиян элементами русского костюма</a:t>
            </a:r>
          </a:p>
          <a:p>
            <a:pPr marL="342900" indent="-342900">
              <a:buFontTx/>
              <a:buAutoNum type="arabicPeriod"/>
            </a:pP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Объяснить практичность исполь</a:t>
            </a:r>
            <a:r>
              <a:rPr lang="en-US" sz="3200" b="1">
                <a:solidFill>
                  <a:srgbClr val="CC0000"/>
                </a:solidFill>
                <a:latin typeface="Comic Sans MS" pitchFamily="66" charset="0"/>
              </a:rPr>
              <a:t>-</a:t>
            </a:r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зования валенка.</a:t>
            </a:r>
          </a:p>
          <a:p>
            <a:pPr marL="342900" indent="-342900"/>
            <a:r>
              <a:rPr lang="ru-RU" sz="3200" b="1">
                <a:solidFill>
                  <a:srgbClr val="CC0000"/>
                </a:solidFill>
                <a:latin typeface="Comic Sans MS" pitchFamily="66" charset="0"/>
              </a:rPr>
              <a:t>Д</a:t>
            </a:r>
            <a:r>
              <a:rPr lang="ru-RU" sz="3200" b="1">
                <a:solidFill>
                  <a:srgbClr val="990033"/>
                </a:solidFill>
                <a:latin typeface="Comic Sans MS" pitchFamily="66" charset="0"/>
              </a:rPr>
              <a:t>емонстрация презентации уместна на воспитательном мероприятии –классный час.</a:t>
            </a:r>
            <a:endParaRPr lang="ru-RU" sz="3200" b="1">
              <a:solidFill>
                <a:schemeClr val="bg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1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1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1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1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FFFF99">
                <a:gamma/>
                <a:shade val="46275"/>
                <a:invGamma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260350"/>
            <a:ext cx="8734425" cy="6192838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0000FF"/>
                </a:solidFill>
                <a:latin typeface="Comic Sans MS" pitchFamily="66" charset="0"/>
              </a:rPr>
              <a:t>В ряду национальных символов — матрешка, гармошка, икра — они занимают почетное место.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rgbClr val="FF3300"/>
                </a:solidFill>
                <a:latin typeface="Comic Sans MS" pitchFamily="66" charset="0"/>
              </a:rPr>
              <a:t>Валенки — самая дешевая, самая теплая и самая русская зимняя обувь.</a:t>
            </a:r>
          </a:p>
          <a:p>
            <a:pPr marL="0" indent="0" algn="just">
              <a:lnSpc>
                <a:spcPct val="90000"/>
              </a:lnSpc>
              <a:buFontTx/>
              <a:buNone/>
            </a:pPr>
            <a:r>
              <a:rPr lang="ru-RU" sz="2800">
                <a:latin typeface="Comic Sans MS" pitchFamily="66" charset="0"/>
              </a:rPr>
              <a:t>История валенок насчитывает несколько тысячелетий. Известно, что еще в 4 веке до Рождества Христова у наших азиатских предков они точно были, об этом свидетельствуют находки на алтайских раскопках. На Руси валенки носили только зажиточные крестьяне, потому как стоили они довольно дорого. 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3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77" name="Rectangle 29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ru-RU" sz="2800" b="1">
                <a:solidFill>
                  <a:srgbClr val="990033"/>
                </a:solidFill>
                <a:latin typeface="Comic Sans MS" pitchFamily="66" charset="0"/>
              </a:rPr>
              <a:t>О пользе для здоровья</a:t>
            </a:r>
            <a:endParaRPr lang="ru-RU" sz="2800">
              <a:solidFill>
                <a:srgbClr val="990033"/>
              </a:solidFill>
              <a:latin typeface="Comic Sans MS" pitchFamily="66" charset="0"/>
            </a:endParaRPr>
          </a:p>
        </p:txBody>
      </p:sp>
      <p:graphicFrame>
        <p:nvGraphicFramePr>
          <p:cNvPr id="27663" name="Group 15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4038600" cy="4525963"/>
        </p:xfrm>
        <a:graphic>
          <a:graphicData uri="http://schemas.openxmlformats.org/drawingml/2006/table">
            <a:tbl>
              <a:tblPr/>
              <a:tblGrid>
                <a:gridCol w="2019300"/>
                <a:gridCol w="2019300"/>
              </a:tblGrid>
              <a:tr h="452596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63800"/>
                          </a:solidFill>
                          <a:effectLst/>
                          <a:latin typeface="Verdana" pitchFamily="34" charset="0"/>
                        </a:rPr>
                        <a:t>  </a:t>
                      </a:r>
                      <a:endParaRPr kumimoji="0" lang="ru-RU" sz="5300" b="0" i="0" u="none" strike="noStrike" cap="none" normalizeH="0" baseline="0" smtClean="0">
                        <a:ln>
                          <a:noFill/>
                        </a:ln>
                        <a:solidFill>
                          <a:srgbClr val="5638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678" name="Rectangle 30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052513"/>
            <a:ext cx="5111750" cy="5545137"/>
          </a:xfrm>
        </p:spPr>
        <p:txBody>
          <a:bodyPr/>
          <a:lstStyle/>
          <a:p>
            <a:pPr marL="0" indent="176213" algn="just">
              <a:spcBef>
                <a:spcPct val="0"/>
              </a:spcBef>
              <a:buFontTx/>
              <a:buNone/>
            </a:pPr>
            <a:r>
              <a:rPr lang="ru-RU" sz="800">
                <a:solidFill>
                  <a:srgbClr val="563800"/>
                </a:solidFill>
                <a:latin typeface="Verdana" pitchFamily="34" charset="0"/>
              </a:rPr>
              <a:t> </a:t>
            </a:r>
            <a:r>
              <a:rPr lang="ru-RU" sz="1600" b="1">
                <a:latin typeface="Comic Sans MS" pitchFamily="66" charset="0"/>
              </a:rPr>
              <a:t>Незаменимые лечебные свойства овечьей шерсти помогут справиться с начинающейся простудой. Натуральная </a:t>
            </a: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овечья</a:t>
            </a: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</a:t>
            </a:r>
            <a:r>
              <a:rPr lang="ru-RU" sz="16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шерсть</a:t>
            </a:r>
            <a:r>
              <a:rPr lang="ru-RU" sz="1600" b="1">
                <a:latin typeface="Comic Sans MS" pitchFamily="66" charset="0"/>
              </a:rPr>
              <a:t> замечательно поглощает и испаряет влагу, сама оставаясь сухой. Именно такое сухое тепло и помогает при простудах!</a:t>
            </a:r>
            <a:r>
              <a:rPr lang="en-US" sz="1600" b="1">
                <a:latin typeface="Comic Sans MS" pitchFamily="66" charset="0"/>
              </a:rPr>
              <a:t> </a:t>
            </a:r>
            <a:endParaRPr lang="ru-RU" sz="1600" b="1">
              <a:latin typeface="Comic Sans MS" pitchFamily="66" charset="0"/>
            </a:endParaRPr>
          </a:p>
          <a:p>
            <a:pPr marL="0" indent="176213" algn="just">
              <a:spcBef>
                <a:spcPct val="0"/>
              </a:spcBef>
              <a:buFontTx/>
              <a:buNone/>
            </a:pP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Шерсть</a:t>
            </a:r>
            <a:r>
              <a:rPr lang="ru-RU" sz="1600" b="1">
                <a:latin typeface="Comic Sans MS" pitchFamily="66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богата ланолином</a:t>
            </a:r>
            <a:r>
              <a:rPr lang="ru-RU" sz="1600" b="1">
                <a:latin typeface="Comic Sans MS" pitchFamily="66" charset="0"/>
              </a:rPr>
              <a:t>,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ускоряющим заживление ран и переломов, обладающим антиаллергическими</a:t>
            </a:r>
            <a:r>
              <a:rPr lang="en-US" sz="1600" b="1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и противово-спалительными свойствами.</a:t>
            </a:r>
            <a:r>
              <a:rPr lang="ru-RU" sz="1600" b="1">
                <a:latin typeface="Comic Sans MS" pitchFamily="66" charset="0"/>
              </a:rPr>
              <a:t> </a:t>
            </a:r>
          </a:p>
          <a:p>
            <a:pPr marL="0" indent="176213" algn="just">
              <a:spcBef>
                <a:spcPct val="0"/>
              </a:spcBef>
              <a:buFontTx/>
              <a:buNone/>
            </a:pPr>
            <a:r>
              <a:rPr lang="ru-RU" sz="1600" b="1">
                <a:latin typeface="Comic Sans MS" pitchFamily="66" charset="0"/>
              </a:rPr>
              <a:t>Врачи подтверждают неоценимое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влияние</a:t>
            </a:r>
            <a:r>
              <a:rPr lang="ru-RU" sz="1600" b="1">
                <a:latin typeface="Comic Sans MS" pitchFamily="66" charset="0"/>
              </a:rPr>
              <a:t> такой обуви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на здоровье</a:t>
            </a:r>
            <a:r>
              <a:rPr lang="ru-RU" sz="1600" b="1">
                <a:latin typeface="Comic Sans MS" pitchFamily="66" charset="0"/>
              </a:rPr>
              <a:t>. Стопа не деформируется, обувь - дышит. Обутая на босую ногу,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валяная обувь оказывает массажное воздействие</a:t>
            </a:r>
            <a:r>
              <a:rPr lang="ru-RU" sz="1600" b="1">
                <a:latin typeface="Comic Sans MS" pitchFamily="66" charset="0"/>
              </a:rPr>
              <a:t>. </a:t>
            </a:r>
          </a:p>
          <a:p>
            <a:pPr marL="0" indent="176213" algn="just">
              <a:spcBef>
                <a:spcPct val="0"/>
              </a:spcBef>
              <a:buFontTx/>
              <a:buNone/>
            </a:pPr>
            <a:r>
              <a:rPr lang="ru-RU" sz="1600" b="1">
                <a:latin typeface="Comic Sans MS" pitchFamily="66" charset="0"/>
              </a:rPr>
              <a:t>За счет трения создается электростатическое поле, которое способствует улучшению циркуляции крови. А для страдающих артритом и ревматизмом, людей с деформированными стопами, </a:t>
            </a:r>
            <a:r>
              <a:rPr lang="ru-RU" sz="1600" b="1">
                <a:solidFill>
                  <a:srgbClr val="FF0000"/>
                </a:solidFill>
                <a:latin typeface="Comic Sans MS" pitchFamily="66" charset="0"/>
              </a:rPr>
              <a:t>валенки порой - единственное спасение. </a:t>
            </a:r>
          </a:p>
          <a:p>
            <a:pPr marL="0" indent="176213">
              <a:buFontTx/>
              <a:buNone/>
            </a:pPr>
            <a:endParaRPr lang="ru-RU" sz="1600" b="1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27665" name="Picture 1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836613"/>
            <a:ext cx="3240088" cy="2847975"/>
          </a:xfrm>
          <a:prstGeom prst="rect">
            <a:avLst/>
          </a:prstGeom>
          <a:noFill/>
        </p:spPr>
      </p:pic>
      <p:pic>
        <p:nvPicPr>
          <p:cNvPr id="27666" name="Picture 18" descr="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3789363"/>
            <a:ext cx="3311525" cy="29098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600" decel="1000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6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600" decel="1000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6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2000"/>
                                        <p:tgtEl>
                                          <p:spTgt spid="276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2000"/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5" dur="2000"/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2000"/>
                                        <p:tgtEl>
                                          <p:spTgt spid="276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76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7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99FF"/>
            </a:gs>
            <a:gs pos="50000">
              <a:srgbClr val="FFFF00"/>
            </a:gs>
            <a:gs pos="100000">
              <a:srgbClr val="33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468313" y="3860800"/>
            <a:ext cx="18716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Для детей есть: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6551613" y="4652963"/>
            <a:ext cx="25923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валенки с котёнком…</a:t>
            </a:r>
          </a:p>
        </p:txBody>
      </p:sp>
      <p:sp>
        <p:nvSpPr>
          <p:cNvPr id="30729" name="Text Box 9"/>
          <p:cNvSpPr txBox="1">
            <a:spLocks noChangeArrowheads="1"/>
          </p:cNvSpPr>
          <p:nvPr/>
        </p:nvSpPr>
        <p:spPr bwMode="auto">
          <a:xfrm>
            <a:off x="4427538" y="4292600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валенки-цыплята,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339975" y="4076700"/>
            <a:ext cx="25193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валенки с ёжиком, </a:t>
            </a:r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FF00"/>
          </a:solidFill>
          <a:ln w="57150" cap="rnd">
            <a:solidFill>
              <a:srgbClr val="FF00FF"/>
            </a:solidFill>
            <a:prstDash val="sysDot"/>
          </a:ln>
        </p:spPr>
        <p:txBody>
          <a:bodyPr/>
          <a:lstStyle/>
          <a:p>
            <a:r>
              <a:rPr lang="ru-RU" sz="4000" b="1" i="1">
                <a:solidFill>
                  <a:srgbClr val="FF0000"/>
                </a:solidFill>
                <a:latin typeface="Monotype Corsiva" pitchFamily="66" charset="0"/>
              </a:rPr>
              <a:t>Валенки - это стильно!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8075612" cy="2189162"/>
          </a:xfrm>
        </p:spPr>
        <p:txBody>
          <a:bodyPr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ru-RU" sz="2400"/>
              <a:t>У Вас есть дом за городом или дача? </a:t>
            </a:r>
            <a:br>
              <a:rPr lang="ru-RU" sz="2400"/>
            </a:br>
            <a:r>
              <a:rPr lang="ru-RU" sz="2400"/>
              <a:t>Вы подолгу гуляете с ребенком?</a:t>
            </a:r>
            <a:br>
              <a:rPr lang="ru-RU" sz="2400"/>
            </a:br>
            <a:r>
              <a:rPr lang="ru-RU" sz="2400"/>
              <a:t>У Вас есть четвероногий друг, которого нужно выводить на улицу два раза в день? Зимой не так просто по два - три часа каждый день проводить на улице. В том, что ничего лучше, чем валенки, в морозы для ребенка не придумаешь, знают многие.</a:t>
            </a:r>
          </a:p>
        </p:txBody>
      </p:sp>
      <p:pic>
        <p:nvPicPr>
          <p:cNvPr id="30724" name="Picture 4" descr="sub_wm1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88913"/>
            <a:ext cx="7056438" cy="6470650"/>
          </a:xfrm>
          <a:prstGeom prst="rect">
            <a:avLst/>
          </a:prstGeom>
          <a:noFill/>
        </p:spPr>
      </p:pic>
      <p:pic>
        <p:nvPicPr>
          <p:cNvPr id="30727" name="Picture 7" descr="d_b_chik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260350"/>
            <a:ext cx="6840537" cy="6840538"/>
          </a:xfrm>
          <a:prstGeom prst="rect">
            <a:avLst/>
          </a:prstGeom>
          <a:noFill/>
        </p:spPr>
      </p:pic>
      <p:pic>
        <p:nvPicPr>
          <p:cNvPr id="30731" name="Picture 11" descr="sub_w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-26988"/>
            <a:ext cx="6840537" cy="6796088"/>
          </a:xfrm>
          <a:prstGeom prst="rect">
            <a:avLst/>
          </a:prstGeom>
          <a:noFill/>
        </p:spPr>
      </p:pic>
      <p:pic>
        <p:nvPicPr>
          <p:cNvPr id="30733" name="Picture 13" descr="Изображение 023"/>
          <p:cNvPicPr>
            <a:picLocks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0" y="0"/>
            <a:ext cx="8783638" cy="6588125"/>
          </a:xfrm>
          <a:noFill/>
          <a:ln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07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2000"/>
                                        <p:tgtEl>
                                          <p:spTgt spid="307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000" fill="hold"/>
                                        <p:tgtEl>
                                          <p:spTgt spid="30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80" dur="20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/>
      <p:bldP spid="30730" grpId="0"/>
      <p:bldP spid="30729" grpId="0"/>
      <p:bldP spid="30728" grpId="0"/>
      <p:bldP spid="307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chemeClr val="bg1"/>
            </a:gs>
          </a:gsLst>
          <a:path path="rect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413" y="274638"/>
            <a:ext cx="6275387" cy="1143000"/>
          </a:xfrm>
        </p:spPr>
        <p:txBody>
          <a:bodyPr/>
          <a:lstStyle/>
          <a:p>
            <a:r>
              <a:rPr lang="ru-RU" sz="4000" b="1">
                <a:solidFill>
                  <a:srgbClr val="3366FF"/>
                </a:solidFill>
                <a:latin typeface="Comic Sans MS" pitchFamily="66" charset="0"/>
              </a:rPr>
              <a:t>Но не забывайте </a:t>
            </a:r>
            <a:r>
              <a:rPr lang="en-US" sz="4000" b="1">
                <a:solidFill>
                  <a:srgbClr val="3366FF"/>
                </a:solidFill>
                <a:latin typeface="Comic Sans MS" pitchFamily="66" charset="0"/>
              </a:rPr>
              <a:t/>
            </a:r>
            <a:br>
              <a:rPr lang="en-US" sz="4000" b="1">
                <a:solidFill>
                  <a:srgbClr val="3366FF"/>
                </a:solidFill>
                <a:latin typeface="Comic Sans MS" pitchFamily="66" charset="0"/>
              </a:rPr>
            </a:br>
            <a:r>
              <a:rPr lang="ru-RU" sz="4000" b="1">
                <a:solidFill>
                  <a:srgbClr val="3366FF"/>
                </a:solidFill>
                <a:latin typeface="Comic Sans MS" pitchFamily="66" charset="0"/>
              </a:rPr>
              <a:t>и о себе!</a:t>
            </a:r>
            <a:r>
              <a:rPr lang="ru-RU" sz="4000"/>
              <a:t> </a:t>
            </a:r>
          </a:p>
        </p:txBody>
      </p:sp>
      <p:sp>
        <p:nvSpPr>
          <p:cNvPr id="31757" name="Rectangle 13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1412875"/>
            <a:ext cx="8002587" cy="1800225"/>
          </a:xfrm>
        </p:spPr>
        <p:txBody>
          <a:bodyPr/>
          <a:lstStyle/>
          <a:p>
            <a:pPr marL="0" indent="0" algn="just">
              <a:buFontTx/>
              <a:buNone/>
            </a:pPr>
            <a:r>
              <a:rPr lang="ru-RU" sz="2800"/>
              <a:t>Надеть такую обувь не только приятно и полезно, но и красиво! Дизайнеры разрабатывают разнообразные модели. </a:t>
            </a:r>
          </a:p>
        </p:txBody>
      </p:sp>
      <p:sp>
        <p:nvSpPr>
          <p:cNvPr id="31758" name="Text Box 14"/>
          <p:cNvSpPr txBox="1">
            <a:spLocks noChangeArrowheads="1"/>
          </p:cNvSpPr>
          <p:nvPr/>
        </p:nvSpPr>
        <p:spPr bwMode="auto">
          <a:xfrm>
            <a:off x="684213" y="3284538"/>
            <a:ext cx="4751387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2800"/>
              <a:t>Можно выбрать валенки:</a:t>
            </a:r>
          </a:p>
        </p:txBody>
      </p:sp>
      <p:sp>
        <p:nvSpPr>
          <p:cNvPr id="31759" name="Text Box 15"/>
          <p:cNvSpPr txBox="1">
            <a:spLocks noChangeArrowheads="1"/>
          </p:cNvSpPr>
          <p:nvPr/>
        </p:nvSpPr>
        <p:spPr bwMode="auto">
          <a:xfrm>
            <a:off x="827088" y="3925888"/>
            <a:ext cx="165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/>
              <a:t>с вышивкой, </a:t>
            </a:r>
          </a:p>
        </p:txBody>
      </p:sp>
      <p:sp>
        <p:nvSpPr>
          <p:cNvPr id="31760" name="Text Box 16"/>
          <p:cNvSpPr txBox="1">
            <a:spLocks noChangeArrowheads="1"/>
          </p:cNvSpPr>
          <p:nvPr/>
        </p:nvSpPr>
        <p:spPr bwMode="auto">
          <a:xfrm>
            <a:off x="2339975" y="3933825"/>
            <a:ext cx="16557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аппликацией, </a:t>
            </a:r>
          </a:p>
        </p:txBody>
      </p:sp>
      <p:sp>
        <p:nvSpPr>
          <p:cNvPr id="31761" name="Text Box 17"/>
          <p:cNvSpPr txBox="1">
            <a:spLocks noChangeArrowheads="1"/>
          </p:cNvSpPr>
          <p:nvPr/>
        </p:nvSpPr>
        <p:spPr bwMode="auto">
          <a:xfrm>
            <a:off x="4140200" y="3933825"/>
            <a:ext cx="1441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мехом, </a:t>
            </a:r>
          </a:p>
        </p:txBody>
      </p:sp>
      <p:sp>
        <p:nvSpPr>
          <p:cNvPr id="31762" name="Text Box 18"/>
          <p:cNvSpPr txBox="1">
            <a:spLocks noChangeArrowheads="1"/>
          </p:cNvSpPr>
          <p:nvPr/>
        </p:nvSpPr>
        <p:spPr bwMode="auto">
          <a:xfrm>
            <a:off x="5076825" y="3944938"/>
            <a:ext cx="35988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на шнурках и много других.</a:t>
            </a:r>
          </a:p>
        </p:txBody>
      </p:sp>
      <p:pic>
        <p:nvPicPr>
          <p:cNvPr id="31763" name="Picture 19" descr="d_pine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365625"/>
            <a:ext cx="2190750" cy="2190750"/>
          </a:xfrm>
          <a:prstGeom prst="rect">
            <a:avLst/>
          </a:prstGeom>
          <a:noFill/>
        </p:spPr>
      </p:pic>
      <p:pic>
        <p:nvPicPr>
          <p:cNvPr id="31764" name="Picture 20" descr="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75" y="4365625"/>
            <a:ext cx="2519363" cy="2214563"/>
          </a:xfrm>
          <a:prstGeom prst="rect">
            <a:avLst/>
          </a:prstGeom>
          <a:noFill/>
        </p:spPr>
      </p:pic>
      <p:pic>
        <p:nvPicPr>
          <p:cNvPr id="31767" name="Picture 23" descr="sub_wm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4365625"/>
            <a:ext cx="2170113" cy="2205038"/>
          </a:xfrm>
          <a:prstGeom prst="rect">
            <a:avLst/>
          </a:prstGeom>
          <a:noFill/>
        </p:spPr>
      </p:pic>
      <p:pic>
        <p:nvPicPr>
          <p:cNvPr id="31771" name="Picture 27" descr="d_s_anan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365625"/>
            <a:ext cx="2190750" cy="2190750"/>
          </a:xfrm>
          <a:prstGeom prst="rect">
            <a:avLst/>
          </a:prstGeom>
          <a:noFill/>
        </p:spPr>
      </p:pic>
      <p:pic>
        <p:nvPicPr>
          <p:cNvPr id="31772" name="Picture 28" descr="sub_wm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4437063"/>
            <a:ext cx="2232025" cy="2117725"/>
          </a:xfrm>
          <a:prstGeom prst="rect">
            <a:avLst/>
          </a:prstGeom>
          <a:noFill/>
        </p:spPr>
      </p:pic>
      <p:pic>
        <p:nvPicPr>
          <p:cNvPr id="31774" name="Picture 30" descr="sub_wm2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219700" y="4365625"/>
            <a:ext cx="3276600" cy="2157413"/>
          </a:xfrm>
          <a:prstGeom prst="rect">
            <a:avLst/>
          </a:prstGeom>
          <a:noFill/>
        </p:spPr>
      </p:pic>
      <p:pic>
        <p:nvPicPr>
          <p:cNvPr id="31775" name="Picture 31" descr="d_s_mex_red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39750" y="0"/>
            <a:ext cx="1368425" cy="13684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17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7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1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317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31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3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6" dur="2000"/>
                                        <p:tgtEl>
                                          <p:spTgt spid="31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1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 fill="hold"/>
                                        <p:tgtEl>
                                          <p:spTgt spid="3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2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000"/>
                                        <p:tgtEl>
                                          <p:spTgt spid="31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000" fill="hold"/>
                                        <p:tgtEl>
                                          <p:spTgt spid="317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2000" fill="hold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2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2000"/>
                                        <p:tgtEl>
                                          <p:spTgt spid="31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2000" fill="hold"/>
                                        <p:tgtEl>
                                          <p:spTgt spid="31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000" fill="hold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2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2000"/>
                                        <p:tgtEl>
                                          <p:spTgt spid="31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58" grpId="0"/>
      <p:bldP spid="31759" grpId="0"/>
      <p:bldP spid="31760" grpId="0"/>
      <p:bldP spid="31761" grpId="0"/>
      <p:bldP spid="3176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9FFCC"/>
            </a:gs>
            <a:gs pos="100000">
              <a:srgbClr val="FFFF99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7" name="Picture 5" descr="valenki_suwenir-0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7763" y="1700213"/>
            <a:ext cx="2190750" cy="2190750"/>
          </a:xfrm>
          <a:prstGeom prst="rect">
            <a:avLst/>
          </a:prstGeom>
          <a:noFill/>
        </p:spPr>
      </p:pic>
      <p:pic>
        <p:nvPicPr>
          <p:cNvPr id="38918" name="Picture 6" descr="valenki_in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400"/>
            <a:ext cx="1944688" cy="1592263"/>
          </a:xfrm>
          <a:prstGeom prst="rect">
            <a:avLst/>
          </a:prstGeom>
          <a:noFill/>
        </p:spPr>
      </p:pic>
      <p:pic>
        <p:nvPicPr>
          <p:cNvPr id="38919" name="Picture 7" descr="valenki_suvenir-0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575" y="1844675"/>
            <a:ext cx="2190750" cy="2190750"/>
          </a:xfrm>
          <a:prstGeom prst="rect">
            <a:avLst/>
          </a:prstGeom>
          <a:noFill/>
        </p:spPr>
      </p:pic>
      <p:pic>
        <p:nvPicPr>
          <p:cNvPr id="38920" name="Picture 8" descr="valenki_suwenir-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388" y="1700213"/>
            <a:ext cx="2190750" cy="2190750"/>
          </a:xfrm>
          <a:prstGeom prst="rect">
            <a:avLst/>
          </a:prstGeom>
          <a:noFill/>
        </p:spPr>
      </p:pic>
      <p:sp>
        <p:nvSpPr>
          <p:cNvPr id="38921" name="WordArt 9"/>
          <p:cNvSpPr>
            <a:spLocks noChangeArrowheads="1" noChangeShapeType="1" noTextEdit="1"/>
          </p:cNvSpPr>
          <p:nvPr/>
        </p:nvSpPr>
        <p:spPr bwMode="auto">
          <a:xfrm>
            <a:off x="2124075" y="260350"/>
            <a:ext cx="6553200" cy="129698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35569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Сувениры-валенки</a:t>
            </a:r>
          </a:p>
        </p:txBody>
      </p:sp>
      <p:pic>
        <p:nvPicPr>
          <p:cNvPr id="38923" name="Picture 11" descr="valenki_suwenir-03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25" y="4292600"/>
            <a:ext cx="2190750" cy="2190750"/>
          </a:xfrm>
          <a:prstGeom prst="rect">
            <a:avLst/>
          </a:prstGeom>
          <a:noFill/>
        </p:spPr>
      </p:pic>
      <p:pic>
        <p:nvPicPr>
          <p:cNvPr id="38924" name="Picture 12" descr="valenki_suwenir-03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87675" y="4292600"/>
            <a:ext cx="2190750" cy="2190750"/>
          </a:xfrm>
          <a:prstGeom prst="rect">
            <a:avLst/>
          </a:prstGeom>
          <a:noFill/>
        </p:spPr>
      </p:pic>
      <p:pic>
        <p:nvPicPr>
          <p:cNvPr id="38925" name="Picture 13" descr="valenki-suvenir-00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3850" y="4292600"/>
            <a:ext cx="2190750" cy="2190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FF0000"/>
                </a:solidFill>
                <a:latin typeface="Comic Sans MS" pitchFamily="66" charset="0"/>
              </a:rPr>
              <a:t>Домашняя валяная обувь "Уют" - спасение от холода</a:t>
            </a:r>
          </a:p>
        </p:txBody>
      </p:sp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250825" y="1903413"/>
            <a:ext cx="85693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ru-RU" sz="3600"/>
              <a:t>Легкая, мягкая, удобная, комфортная.</a:t>
            </a:r>
            <a:br>
              <a:rPr lang="ru-RU" sz="3600"/>
            </a:br>
            <a:r>
              <a:rPr lang="ru-RU" sz="3600"/>
              <a:t>В квартире отключили отопление?</a:t>
            </a:r>
            <a:br>
              <a:rPr lang="ru-RU" sz="3600"/>
            </a:br>
            <a:r>
              <a:rPr lang="ru-RU" sz="3600"/>
              <a:t>На даче прохладно? 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323850" y="4149725"/>
            <a:ext cx="842486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/>
              <a:t>Согрейте Ваши ноги!</a:t>
            </a:r>
            <a:br>
              <a:rPr lang="ru-RU" sz="2800" b="1"/>
            </a:br>
            <a:r>
              <a:rPr lang="ru-RU" sz="2800" b="1"/>
              <a:t>Сделайте подарок Вашим родителям!</a:t>
            </a:r>
            <a:endParaRPr lang="ru-RU"/>
          </a:p>
        </p:txBody>
      </p:sp>
      <p:pic>
        <p:nvPicPr>
          <p:cNvPr id="36872" name="Picture 8" descr="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346700" cy="4697412"/>
          </a:xfrm>
          <a:prstGeom prst="rect">
            <a:avLst/>
          </a:prstGeom>
          <a:noFill/>
        </p:spPr>
      </p:pic>
      <p:sp>
        <p:nvSpPr>
          <p:cNvPr id="36873" name="WordArt 9"/>
          <p:cNvSpPr>
            <a:spLocks noChangeArrowheads="1" noChangeShapeType="1" noTextEdit="1"/>
          </p:cNvSpPr>
          <p:nvPr/>
        </p:nvSpPr>
        <p:spPr bwMode="auto">
          <a:xfrm>
            <a:off x="1908175" y="2420938"/>
            <a:ext cx="5329238" cy="3240087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Лучший подарок -</a:t>
            </a:r>
          </a:p>
          <a:p>
            <a:pPr algn="ctr"/>
            <a:r>
              <a:rPr lang="ru-RU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Monotype Corsiva"/>
              </a:rPr>
              <a:t>валенки!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2000"/>
                                        <p:tgtEl>
                                          <p:spTgt spid="368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2000"/>
                                        <p:tgtEl>
                                          <p:spTgt spid="368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3687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990033"/>
            </a:gs>
            <a:gs pos="100000">
              <a:srgbClr val="FFFF00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Валенки 0041">
            <a:hlinkClick r:id="rId2" tooltip="Валенки 0041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476250"/>
            <a:ext cx="2592387" cy="2362200"/>
          </a:xfrm>
          <a:prstGeom prst="rect">
            <a:avLst/>
          </a:prstGeom>
          <a:noFill/>
        </p:spPr>
      </p:pic>
      <p:pic>
        <p:nvPicPr>
          <p:cNvPr id="4105" name="Picture 9" descr="11_20060908_181660306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260350"/>
            <a:ext cx="2398713" cy="2565400"/>
          </a:xfrm>
          <a:prstGeom prst="rect">
            <a:avLst/>
          </a:prstGeom>
          <a:noFill/>
        </p:spPr>
      </p:pic>
      <p:pic>
        <p:nvPicPr>
          <p:cNvPr id="4106" name="Picture 10" descr="sub_w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9813" y="3854450"/>
            <a:ext cx="3024187" cy="3003550"/>
          </a:xfrm>
          <a:prstGeom prst="rect">
            <a:avLst/>
          </a:prstGeom>
          <a:noFill/>
        </p:spPr>
      </p:pic>
      <p:pic>
        <p:nvPicPr>
          <p:cNvPr id="4107" name="Picture 11" descr="sub_wm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475" y="3860800"/>
            <a:ext cx="2735263" cy="2557463"/>
          </a:xfrm>
          <a:prstGeom prst="rect">
            <a:avLst/>
          </a:prstGeom>
          <a:noFill/>
        </p:spPr>
      </p:pic>
      <p:pic>
        <p:nvPicPr>
          <p:cNvPr id="4108" name="Picture 12" descr="sub_wm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388" y="3789363"/>
            <a:ext cx="3141662" cy="2741612"/>
          </a:xfrm>
          <a:prstGeom prst="rect">
            <a:avLst/>
          </a:prstGeom>
          <a:noFill/>
        </p:spPr>
      </p:pic>
      <p:pic>
        <p:nvPicPr>
          <p:cNvPr id="4109" name="Picture 13" descr="sub_wm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132138" y="188913"/>
            <a:ext cx="2709862" cy="2570162"/>
          </a:xfrm>
          <a:prstGeom prst="rect">
            <a:avLst/>
          </a:prstGeom>
          <a:noFill/>
        </p:spPr>
      </p:pic>
      <p:pic>
        <p:nvPicPr>
          <p:cNvPr id="4110" name="Picture 14" descr="logo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00338" y="908050"/>
            <a:ext cx="4244975" cy="44926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547</TotalTime>
  <Words>266</Words>
  <Application>Microsoft Office PowerPoint</Application>
  <PresentationFormat>Экран (4:3)</PresentationFormat>
  <Paragraphs>64</Paragraphs>
  <Slides>16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Monotype Corsiva</vt:lpstr>
      <vt:lpstr>Comic Sans MS</vt:lpstr>
      <vt:lpstr>Verdana</vt:lpstr>
      <vt:lpstr>Оформление по умолчанию</vt:lpstr>
      <vt:lpstr>Слайд 1</vt:lpstr>
      <vt:lpstr>Слайд 2</vt:lpstr>
      <vt:lpstr>Слайд 3</vt:lpstr>
      <vt:lpstr>О пользе для здоровья</vt:lpstr>
      <vt:lpstr>Валенки - это стильно!</vt:lpstr>
      <vt:lpstr>Но не забывайте  и о себе! </vt:lpstr>
      <vt:lpstr>Слайд 7</vt:lpstr>
      <vt:lpstr>Домашняя валяная обувь "Уют" - спасение от холода</vt:lpstr>
      <vt:lpstr>Слайд 9</vt:lpstr>
      <vt:lpstr>Слайд 10</vt:lpstr>
      <vt:lpstr>Слайд 11</vt:lpstr>
      <vt:lpstr>Чем подарочки носить, лучше валенки купить... </vt:lpstr>
      <vt:lpstr>«Ода валенку»</vt:lpstr>
      <vt:lpstr>Анекдоты про валенок</vt:lpstr>
      <vt:lpstr>Слайд 15</vt:lpstr>
      <vt:lpstr>Материал взят на сайтах Internet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ioo</dc:creator>
  <cp:lastModifiedBy>Соловьёва</cp:lastModifiedBy>
  <cp:revision>19</cp:revision>
  <dcterms:created xsi:type="dcterms:W3CDTF">2008-01-14T08:31:38Z</dcterms:created>
  <dcterms:modified xsi:type="dcterms:W3CDTF">2013-02-19T11:41:57Z</dcterms:modified>
</cp:coreProperties>
</file>