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2" r:id="rId5"/>
    <p:sldMasterId id="2147483724" r:id="rId6"/>
    <p:sldMasterId id="2147483736" r:id="rId7"/>
    <p:sldMasterId id="2147483748" r:id="rId8"/>
    <p:sldMasterId id="2147483760" r:id="rId9"/>
    <p:sldMasterId id="2147483773" r:id="rId10"/>
    <p:sldMasterId id="2147483787" r:id="rId11"/>
    <p:sldMasterId id="2147483799" r:id="rId12"/>
    <p:sldMasterId id="2147483811" r:id="rId13"/>
  </p:sldMasterIdLst>
  <p:notesMasterIdLst>
    <p:notesMasterId r:id="rId24"/>
  </p:notesMasterIdLst>
  <p:sldIdLst>
    <p:sldId id="256" r:id="rId14"/>
    <p:sldId id="257" r:id="rId15"/>
    <p:sldId id="259" r:id="rId16"/>
    <p:sldId id="260" r:id="rId17"/>
    <p:sldId id="261" r:id="rId18"/>
    <p:sldId id="262" r:id="rId19"/>
    <p:sldId id="264" r:id="rId20"/>
    <p:sldId id="263" r:id="rId21"/>
    <p:sldId id="265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D8E"/>
    <a:srgbClr val="6D458B"/>
    <a:srgbClr val="8B45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7" autoAdjust="0"/>
  </p:normalViewPr>
  <p:slideViewPr>
    <p:cSldViewPr>
      <p:cViewPr>
        <p:scale>
          <a:sx n="68" d="100"/>
          <a:sy n="68" d="100"/>
        </p:scale>
        <p:origin x="-605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CAA7A-C910-413B-BDE4-F1E926FBC9FA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10B8-68AC-4AB2-B75B-59DA4FCB8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проведении урока менять изображения в рамке лучше по щелчку для лучшего усвоения, количество их можно увеличить. Здесь приводится </a:t>
            </a:r>
            <a:r>
              <a:rPr lang="ru-RU" smtClean="0"/>
              <a:t>демонстрационный вариант.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10B8-68AC-4AB2-B75B-59DA4FCB88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7BF7-EAA8-4A0F-9FB6-67795255CCF8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7BF7-EAA8-4A0F-9FB6-67795255CCF8}" type="slidenum">
              <a:rPr lang="ru-RU" smtClean="0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92E-FFE9-4048-8459-0D6E6DD45CAA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F6B-DC2C-4844-AF92-272F415E8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892E-FFE9-4048-8459-0D6E6DD45CAA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F6B-DC2C-4844-AF92-272F415E8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205E42-0E5F-4265-80DF-CA5E4EA1F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2B2EB-CD7B-4C48-9741-4269F49B1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9550B-1744-4825-8965-6011814EE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205E42-0E5F-4265-80DF-CA5E4EA1F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2B2EB-CD7B-4C48-9741-4269F49B1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9550B-1744-4825-8965-6011814EE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0BFDE-6FF7-409D-A841-6E90B81F7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23C97-944A-4D77-9788-7A057796A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9476-5D75-45F9-B5E9-836C5E1842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055BD-D36D-4B2E-B618-4D83B4FDE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2B1D-68A0-43CA-A1C7-401ED0E33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891B2-7908-4926-B727-03D0FDE12E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3954B-2E8A-4504-BFAF-46A0805AE3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0BFDE-6FF7-409D-A841-6E90B81F7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802E2-65B9-46E4-9D46-98AAA213C6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23C97-944A-4D77-9788-7A057796A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9476-5D75-45F9-B5E9-836C5E1842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055BD-D36D-4B2E-B618-4D83B4FDE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2B1D-68A0-43CA-A1C7-401ED0E33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891B2-7908-4926-B727-03D0FDE12E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3954B-2E8A-4504-BFAF-46A0805AE3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802E2-65B9-46E4-9D46-98AAA213C6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021BC8-5302-491C-854D-59D2AFE1D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76D830-8AD4-4BE5-B193-ED55F16A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8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18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9218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8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1" grpId="0"/>
      <p:bldP spid="9218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8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 build="p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5" name="Rectangle 1027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6" name="Rectangle 1028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7" name="Rectangle 1029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0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9" name="Rectangle 10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9160" name="Rectangle 10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pic>
        <p:nvPicPr>
          <p:cNvPr id="1033" name="Picture 1033" descr="C:\Wendy\anabnr2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10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63" name="Rectangle 10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6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1036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0E70AC-12EC-43DC-BCCB-03793C228F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0E70AC-12EC-43DC-BCCB-03793C228F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3CF30-981E-428C-8408-CFD7B49E56E7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0CC8-AF1D-4984-8E2C-DC75C4336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8A142"/>
            </a:gs>
            <a:gs pos="50000">
              <a:srgbClr val="D4D48C"/>
            </a:gs>
            <a:gs pos="100000">
              <a:srgbClr val="7A3D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911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11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9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9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9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91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/>
      <p:bldP spid="911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11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1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11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1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11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1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11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1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11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1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1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33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47532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7532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7532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7532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7532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7532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7532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7532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75320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AD16A8-C2A1-431F-845E-A6F3199565C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147597-D7C9-4CF1-ADBA-6EA6AE61E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9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slide" Target="slide2.xml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12" Type="http://schemas.openxmlformats.org/officeDocument/2006/relationships/image" Target="../media/image35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09.xml"/><Relationship Id="rId6" Type="http://schemas.openxmlformats.org/officeDocument/2006/relationships/slide" Target="slide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51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12" Type="http://schemas.openxmlformats.org/officeDocument/2006/relationships/image" Target="../media/image50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44.gif"/><Relationship Id="rId11" Type="http://schemas.openxmlformats.org/officeDocument/2006/relationships/image" Target="../media/image49.gif"/><Relationship Id="rId5" Type="http://schemas.openxmlformats.org/officeDocument/2006/relationships/image" Target="../media/image43.gif"/><Relationship Id="rId10" Type="http://schemas.openxmlformats.org/officeDocument/2006/relationships/image" Target="../media/image48.gif"/><Relationship Id="rId4" Type="http://schemas.openxmlformats.org/officeDocument/2006/relationships/image" Target="../media/image42.gif"/><Relationship Id="rId9" Type="http://schemas.openxmlformats.org/officeDocument/2006/relationships/image" Target="../media/image47.gif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gradFill>
            <a:gsLst>
              <a:gs pos="0">
                <a:srgbClr val="D69D8E"/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2000000"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D458B"/>
                </a:solidFill>
              </a:rPr>
              <a:t>Вышивка контурными швами.</a:t>
            </a:r>
            <a:endParaRPr lang="ru-RU" dirty="0">
              <a:solidFill>
                <a:srgbClr val="6D458B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721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5 класс 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Выполнила: Матлак В.В.</a:t>
            </a:r>
            <a:r>
              <a:rPr lang="en-US" sz="2000" b="1" dirty="0" smtClean="0">
                <a:solidFill>
                  <a:srgbClr val="7030A0"/>
                </a:solidFill>
              </a:rPr>
              <a:t> –</a:t>
            </a:r>
            <a:r>
              <a:rPr lang="ru-RU" sz="2000" b="1" dirty="0" smtClean="0">
                <a:solidFill>
                  <a:srgbClr val="7030A0"/>
                </a:solidFill>
              </a:rPr>
              <a:t>учитель технологии МОУ СОШ №67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Г.Хабаровск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86808" cy="3019428"/>
          </a:xfrm>
        </p:spPr>
        <p:txBody>
          <a:bodyPr/>
          <a:lstStyle/>
          <a:p>
            <a:r>
              <a:rPr lang="ru-RU" dirty="0" smtClean="0"/>
              <a:t> Литература:</a:t>
            </a:r>
            <a:br>
              <a:rPr lang="ru-RU" dirty="0" smtClean="0"/>
            </a:br>
            <a:r>
              <a:rPr lang="ru-RU" sz="3200" dirty="0" smtClean="0"/>
              <a:t>1. Технология. Учебник 5 класс        под редакцией В.Д.Симоненко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</a:t>
            </a:r>
            <a:r>
              <a:rPr lang="ru-RU" sz="3200" dirty="0" smtClean="0"/>
              <a:t>.Рукоделие ( энциклопедия), Москва 1991г.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 Фотографии автора.</a:t>
            </a:r>
            <a:br>
              <a:rPr lang="ru-RU" sz="3200" dirty="0" smtClean="0"/>
            </a:br>
            <a:r>
              <a:rPr lang="ru-RU" sz="3200" dirty="0" smtClean="0"/>
              <a:t>4. Образцы швов и вышивки  - работы     учащихся.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72400" cy="1143000"/>
          </a:xfrm>
        </p:spPr>
        <p:txBody>
          <a:bodyPr/>
          <a:lstStyle/>
          <a:p>
            <a:r>
              <a:rPr lang="ru-RU" dirty="0" smtClean="0"/>
              <a:t>Основой любой вышивки являются простые ручные швы.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643182"/>
            <a:ext cx="531350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Шов « шнурок»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Стебельчатый шов.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Тамбурный шов. (цепочка).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Шов «петля вприкреп».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hlinkClick r:id="rId6" action="ppaction://hlinksldjump"/>
              </a:rPr>
              <a:t>Шов «узелки» или  «рококо».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hlinkClick r:id="rId7" action="ppaction://hlinksldjump"/>
              </a:rPr>
              <a:t>Шов «ёлочка».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143000"/>
          </a:xfrm>
        </p:spPr>
        <p:txBody>
          <a:bodyPr/>
          <a:lstStyle/>
          <a:p>
            <a:r>
              <a:rPr lang="ru-RU" sz="4000" b="1" dirty="0" smtClean="0"/>
              <a:t>Шов</a:t>
            </a:r>
            <a:r>
              <a:rPr lang="ru-RU" b="1" dirty="0" smtClean="0"/>
              <a:t> « шнурок»</a:t>
            </a:r>
            <a:endParaRPr lang="ru-RU" b="1" dirty="0"/>
          </a:p>
        </p:txBody>
      </p:sp>
      <p:pic>
        <p:nvPicPr>
          <p:cNvPr id="3" name="Рисунок 2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142984"/>
            <a:ext cx="2928958" cy="5145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143116"/>
            <a:ext cx="37862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Таким швом украшают одежду, полотенца, скатерти.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Выполняют его в два приема.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1.Шов «вперед иголка»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2.Шнурочек выполняют различными вариантами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 bwMode="auto">
          <a:xfrm>
            <a:off x="8429652" y="6072206"/>
            <a:ext cx="474315" cy="35719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1143000"/>
          </a:xfrm>
        </p:spPr>
        <p:txBody>
          <a:bodyPr/>
          <a:lstStyle/>
          <a:p>
            <a:r>
              <a:rPr lang="ru-RU" sz="4000" b="1" dirty="0" smtClean="0"/>
              <a:t>Стебельчатый шов</a:t>
            </a:r>
            <a:endParaRPr lang="ru-RU" sz="4000" b="1" dirty="0"/>
          </a:p>
        </p:txBody>
      </p:sp>
      <p:pic>
        <p:nvPicPr>
          <p:cNvPr id="12" name="Рисунок 11" descr="Изображение 059.GIF"/>
          <p:cNvPicPr>
            <a:picLocks noChangeAspect="1"/>
          </p:cNvPicPr>
          <p:nvPr/>
        </p:nvPicPr>
        <p:blipFill>
          <a:blip r:embed="rId3" cstate="print"/>
          <a:srcRect l="2531" r="2531"/>
          <a:stretch>
            <a:fillRect/>
          </a:stretch>
        </p:blipFill>
        <p:spPr>
          <a:xfrm>
            <a:off x="642910" y="3357562"/>
            <a:ext cx="3689488" cy="2914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Изображение 060.GIF"/>
          <p:cNvPicPr>
            <a:picLocks noChangeAspect="1"/>
          </p:cNvPicPr>
          <p:nvPr/>
        </p:nvPicPr>
        <p:blipFill>
          <a:blip r:embed="rId4" cstate="print"/>
          <a:srcRect l="5062" r="1687"/>
          <a:stretch>
            <a:fillRect/>
          </a:stretch>
        </p:blipFill>
        <p:spPr>
          <a:xfrm>
            <a:off x="642910" y="3357562"/>
            <a:ext cx="3623921" cy="2914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сканирование004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3000"/>
          </a:blip>
          <a:stretch>
            <a:fillRect/>
          </a:stretch>
        </p:blipFill>
        <p:spPr>
          <a:xfrm rot="5400000">
            <a:off x="5727464" y="987652"/>
            <a:ext cx="2403979" cy="2428891"/>
          </a:xfrm>
          <a:prstGeom prst="rect">
            <a:avLst/>
          </a:prstGeom>
        </p:spPr>
      </p:pic>
      <p:pic>
        <p:nvPicPr>
          <p:cNvPr id="11" name="Рисунок 10" descr="сканирование00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tretch>
            <a:fillRect/>
          </a:stretch>
        </p:blipFill>
        <p:spPr>
          <a:xfrm rot="5400000">
            <a:off x="4500562" y="3571876"/>
            <a:ext cx="2286016" cy="2286016"/>
          </a:xfrm>
          <a:prstGeom prst="rect">
            <a:avLst/>
          </a:prstGeom>
        </p:spPr>
      </p:pic>
      <p:pic>
        <p:nvPicPr>
          <p:cNvPr id="14" name="Рисунок 13" descr="сканирование003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lum bright="-11000"/>
          </a:blip>
          <a:stretch>
            <a:fillRect/>
          </a:stretch>
        </p:blipFill>
        <p:spPr>
          <a:xfrm rot="5400000">
            <a:off x="6875716" y="3500438"/>
            <a:ext cx="2268284" cy="2268284"/>
          </a:xfrm>
          <a:prstGeom prst="rect">
            <a:avLst/>
          </a:prstGeom>
        </p:spPr>
      </p:pic>
      <p:sp>
        <p:nvSpPr>
          <p:cNvPr id="8" name="Управляющая кнопка: в начало 7">
            <a:hlinkClick r:id="rId8" action="ppaction://hlinksldjump" highlightClick="1"/>
          </p:cNvPr>
          <p:cNvSpPr/>
          <p:nvPr/>
        </p:nvSpPr>
        <p:spPr bwMode="auto">
          <a:xfrm>
            <a:off x="8429652" y="6072206"/>
            <a:ext cx="474315" cy="35719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72400" cy="1143000"/>
          </a:xfrm>
        </p:spPr>
        <p:txBody>
          <a:bodyPr/>
          <a:lstStyle/>
          <a:p>
            <a:r>
              <a:rPr lang="ru-RU" sz="4000" b="1" dirty="0" smtClean="0"/>
              <a:t>Тамбурный шов</a:t>
            </a:r>
            <a:endParaRPr lang="ru-RU" sz="4000" b="1" dirty="0"/>
          </a:p>
        </p:txBody>
      </p:sp>
      <p:pic>
        <p:nvPicPr>
          <p:cNvPr id="8" name="Рисунок 7" descr="Изображение 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357562"/>
            <a:ext cx="3960000" cy="296999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Изображение 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357562"/>
            <a:ext cx="3960000" cy="29700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Изображение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357562"/>
            <a:ext cx="3960000" cy="296999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 descr="Изображение 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3960000" cy="29700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Рисунок 15" descr="Изображение 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357562"/>
            <a:ext cx="3960000" cy="30342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Рисунок 16" descr="Изображение 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357562"/>
            <a:ext cx="4000528" cy="300039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214414" y="3643314"/>
            <a:ext cx="50720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Тамбурный шов – это непрерывный ряд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петель,выходящих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одна из другой.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Рисунок 17" descr="сканирование002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2000"/>
          </a:blip>
          <a:srcRect l="11084" t="3085" r="8867" b="39595"/>
          <a:stretch>
            <a:fillRect/>
          </a:stretch>
        </p:blipFill>
        <p:spPr>
          <a:xfrm rot="16200000">
            <a:off x="5407432" y="521868"/>
            <a:ext cx="2546930" cy="4217791"/>
          </a:xfrm>
          <a:prstGeom prst="rect">
            <a:avLst/>
          </a:prstGeom>
        </p:spPr>
      </p:pic>
      <p:sp>
        <p:nvSpPr>
          <p:cNvPr id="11" name="Управляющая кнопка: в начало 10">
            <a:hlinkClick r:id="rId9" action="ppaction://hlinksldjump" highlightClick="1"/>
          </p:cNvPr>
          <p:cNvSpPr/>
          <p:nvPr/>
        </p:nvSpPr>
        <p:spPr bwMode="auto">
          <a:xfrm>
            <a:off x="8429652" y="6072206"/>
            <a:ext cx="474315" cy="35719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72400" cy="1143000"/>
          </a:xfrm>
        </p:spPr>
        <p:txBody>
          <a:bodyPr/>
          <a:lstStyle/>
          <a:p>
            <a:r>
              <a:rPr lang="ru-RU" sz="4000" b="1" dirty="0" smtClean="0"/>
              <a:t>Шов «петля вприкреп»</a:t>
            </a:r>
            <a:endParaRPr lang="ru-RU" sz="4000" b="1" dirty="0"/>
          </a:p>
        </p:txBody>
      </p:sp>
      <p:pic>
        <p:nvPicPr>
          <p:cNvPr id="43" name="Рисунок 42" descr="Изображение 04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 cmpd="sng">
            <a:solidFill>
              <a:schemeClr val="accent5">
                <a:lumMod val="75000"/>
              </a:schemeClr>
            </a:solidFill>
            <a:prstDash val="lgDashDotDot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Рисунок 61" descr="Изображение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 cmpd="sng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 descr="Изображение 0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 cmpd="sng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Рисунок 43" descr="Изображение 046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 cmpd="sng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" name="Рисунок 62" descr="Изображение 047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 cmpd="sng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Рисунок 65" descr="Изображение 05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 cmpd="sng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Рисунок 67" descr="Изображение 05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 cmpd="sng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9" name="Рисунок 68" descr="Изображение 05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 cmpd="sng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Рисунок 66" descr="Изображение 05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 cmpd="sng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Рисунок 64" descr="Изображение 05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10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1016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Рисунок 70" descr="Изображение 00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00676" y="1428737"/>
            <a:ext cx="3218098" cy="20717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4414" y="3500438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Этот шов разновидность тамбурного.                       Состоит из ряда отдельных петель, расположенных по узору.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Управляющая кнопка: в начало 14">
            <a:hlinkClick r:id="rId13" action="ppaction://hlinksldjump" highlightClick="1"/>
          </p:cNvPr>
          <p:cNvSpPr/>
          <p:nvPr/>
        </p:nvSpPr>
        <p:spPr bwMode="auto">
          <a:xfrm>
            <a:off x="8429652" y="6072206"/>
            <a:ext cx="474315" cy="35719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1143000"/>
          </a:xfrm>
        </p:spPr>
        <p:txBody>
          <a:bodyPr/>
          <a:lstStyle/>
          <a:p>
            <a:r>
              <a:rPr lang="ru-RU" sz="4000" b="1" dirty="0" smtClean="0"/>
              <a:t>Шов «ёлочка»</a:t>
            </a:r>
            <a:endParaRPr lang="ru-RU" sz="4000" b="1" dirty="0"/>
          </a:p>
        </p:txBody>
      </p:sp>
      <p:pic>
        <p:nvPicPr>
          <p:cNvPr id="3" name="Рисунок 2" descr="Изображение 1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357298"/>
            <a:ext cx="32004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285860"/>
            <a:ext cx="3210894" cy="428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500562" y="1285860"/>
            <a:ext cx="36433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Стежок «елочкой» входит в группу петельных стежков.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Вышивают нитками и тесемочками.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сканирование00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9000"/>
          </a:blip>
          <a:srcRect l="2907" t="2423" r="4361" b="2423"/>
          <a:stretch>
            <a:fillRect/>
          </a:stretch>
        </p:blipFill>
        <p:spPr>
          <a:xfrm rot="16200000">
            <a:off x="1151364" y="1624367"/>
            <a:ext cx="1854885" cy="1780974"/>
          </a:xfrm>
          <a:prstGeom prst="rect">
            <a:avLst/>
          </a:prstGeom>
        </p:spPr>
      </p:pic>
      <p:pic>
        <p:nvPicPr>
          <p:cNvPr id="10" name="Рисунок 9" descr="сканирование003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8000"/>
          </a:blip>
          <a:srcRect l="2281" r="3042"/>
          <a:stretch>
            <a:fillRect/>
          </a:stretch>
        </p:blipFill>
        <p:spPr>
          <a:xfrm rot="16200000">
            <a:off x="780740" y="4219865"/>
            <a:ext cx="1878723" cy="1868628"/>
          </a:xfrm>
          <a:prstGeom prst="rect">
            <a:avLst/>
          </a:prstGeom>
        </p:spPr>
      </p:pic>
      <p:sp>
        <p:nvSpPr>
          <p:cNvPr id="11" name="Управляющая кнопка: в начало 10">
            <a:hlinkClick r:id="rId6" action="ppaction://hlinksldjump" highlightClick="1"/>
          </p:cNvPr>
          <p:cNvSpPr/>
          <p:nvPr/>
        </p:nvSpPr>
        <p:spPr bwMode="auto">
          <a:xfrm>
            <a:off x="8429652" y="6072206"/>
            <a:ext cx="474315" cy="35719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72400" cy="1143000"/>
          </a:xfrm>
        </p:spPr>
        <p:txBody>
          <a:bodyPr/>
          <a:lstStyle/>
          <a:p>
            <a:r>
              <a:rPr lang="ru-RU" sz="4000" b="1" dirty="0" smtClean="0"/>
              <a:t>Шов «узелки» или «рококо»</a:t>
            </a:r>
            <a:endParaRPr lang="ru-RU" sz="4000" b="1" dirty="0"/>
          </a:p>
        </p:txBody>
      </p:sp>
      <p:pic>
        <p:nvPicPr>
          <p:cNvPr id="6" name="Рисунок 5" descr="Изображение 1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Изображение 1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Изображение 1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Изображение 1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Изображение 1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 descr="Изображение 12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 descr="Изображение 12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 descr="Изображение 12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 descr="Изображение 12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57290" y="3714752"/>
            <a:ext cx="3096000" cy="2322000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28596" y="28572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/>
          </a:p>
        </p:txBody>
      </p:sp>
      <p:pic>
        <p:nvPicPr>
          <p:cNvPr id="16" name="Рисунок 15" descr="сканирование004.GIF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-2000"/>
          </a:blip>
          <a:srcRect l="1595" t="3431" r="3189" b="4003"/>
          <a:stretch>
            <a:fillRect/>
          </a:stretch>
        </p:blipFill>
        <p:spPr>
          <a:xfrm rot="16200000">
            <a:off x="4005288" y="1423946"/>
            <a:ext cx="1633493" cy="2214578"/>
          </a:xfrm>
          <a:prstGeom prst="rect">
            <a:avLst/>
          </a:prstGeom>
        </p:spPr>
      </p:pic>
      <p:pic>
        <p:nvPicPr>
          <p:cNvPr id="17" name="Рисунок 16" descr="сканирование003.GIF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3000" contrast="-10000"/>
          </a:blip>
          <a:srcRect l="822" t="4095" r="822" b="2925"/>
          <a:stretch>
            <a:fillRect/>
          </a:stretch>
        </p:blipFill>
        <p:spPr>
          <a:xfrm rot="16200000">
            <a:off x="6631134" y="1441305"/>
            <a:ext cx="1668214" cy="2214579"/>
          </a:xfrm>
          <a:prstGeom prst="rect">
            <a:avLst/>
          </a:prstGeom>
        </p:spPr>
      </p:pic>
      <p:pic>
        <p:nvPicPr>
          <p:cNvPr id="18" name="Рисунок 17" descr="сканирование002.GIF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-19000"/>
          </a:blip>
          <a:srcRect l="12748" t="6784" r="750" b="16959"/>
          <a:stretch>
            <a:fillRect/>
          </a:stretch>
        </p:blipFill>
        <p:spPr>
          <a:xfrm rot="16200000">
            <a:off x="6439307" y="3776272"/>
            <a:ext cx="1623238" cy="2214579"/>
          </a:xfrm>
          <a:prstGeom prst="rect">
            <a:avLst/>
          </a:prstGeom>
        </p:spPr>
      </p:pic>
      <p:sp>
        <p:nvSpPr>
          <p:cNvPr id="19" name="Управляющая кнопка: в начало 18">
            <a:hlinkClick r:id="rId14" action="ppaction://hlinksldjump" highlightClick="1"/>
          </p:cNvPr>
          <p:cNvSpPr/>
          <p:nvPr/>
        </p:nvSpPr>
        <p:spPr bwMode="auto">
          <a:xfrm>
            <a:off x="8429652" y="6072206"/>
            <a:ext cx="474315" cy="35719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3439" y="1285860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Какие швы вы узнаете на этих вышивках?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 descr="Изображение 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714620"/>
            <a:ext cx="3238523" cy="2428892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 descr="Изображение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14422"/>
            <a:ext cx="3143272" cy="235745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1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9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1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1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4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3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6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7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8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830</TotalTime>
  <Words>184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Тема15</vt:lpstr>
      <vt:lpstr>Текстура</vt:lpstr>
      <vt:lpstr>Тема13</vt:lpstr>
      <vt:lpstr>Тема1</vt:lpstr>
      <vt:lpstr>Тема4</vt:lpstr>
      <vt:lpstr>Тема3</vt:lpstr>
      <vt:lpstr>Тема6</vt:lpstr>
      <vt:lpstr>Тема7</vt:lpstr>
      <vt:lpstr>Тема8</vt:lpstr>
      <vt:lpstr>Тема9</vt:lpstr>
      <vt:lpstr>Тема11</vt:lpstr>
      <vt:lpstr>Тема14</vt:lpstr>
      <vt:lpstr>1_Текстура</vt:lpstr>
      <vt:lpstr>Вышивка контурными швами.</vt:lpstr>
      <vt:lpstr>Основой любой вышивки являются простые ручные швы. </vt:lpstr>
      <vt:lpstr>Шов « шнурок»</vt:lpstr>
      <vt:lpstr>Стебельчатый шов</vt:lpstr>
      <vt:lpstr>Тамбурный шов</vt:lpstr>
      <vt:lpstr>Шов «петля вприкреп»</vt:lpstr>
      <vt:lpstr>Шов «ёлочка»</vt:lpstr>
      <vt:lpstr>Шов «узелки» или «рококо»</vt:lpstr>
      <vt:lpstr>Слайд 9</vt:lpstr>
      <vt:lpstr> Литература: 1. Технология. Учебник 5 класс        под редакцией В.Д.Симоненко 2.Рукоделие ( энциклопедия), Москва 1991г.  3. Фотографии автора. 4. Образцы швов и вышивки  - работы     учащихся. 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контурными швами.</dc:title>
  <dc:creator>матлак</dc:creator>
  <cp:lastModifiedBy>Veronika</cp:lastModifiedBy>
  <cp:revision>103</cp:revision>
  <dcterms:created xsi:type="dcterms:W3CDTF">2010-05-01T06:47:03Z</dcterms:created>
  <dcterms:modified xsi:type="dcterms:W3CDTF">2013-10-09T13:13:01Z</dcterms:modified>
</cp:coreProperties>
</file>