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268" r:id="rId4"/>
    <p:sldId id="259" r:id="rId5"/>
    <p:sldId id="266" r:id="rId6"/>
    <p:sldId id="261" r:id="rId7"/>
    <p:sldId id="262" r:id="rId8"/>
    <p:sldId id="263" r:id="rId9"/>
    <p:sldId id="264" r:id="rId10"/>
    <p:sldId id="270" r:id="rId11"/>
    <p:sldId id="269" r:id="rId12"/>
    <p:sldId id="271" r:id="rId13"/>
    <p:sldId id="272" r:id="rId14"/>
    <p:sldId id="274" r:id="rId15"/>
    <p:sldId id="273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95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261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06486-B804-4367-A9D6-C6AACBD5AC5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B63C5-DC68-4090-A2E1-9AFD5C0CA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63C5-DC68-4090-A2E1-9AFD5C0CAEA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CABE-D0C7-48EF-B5F8-5FE5D854514B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C3B-5842-43E1-9079-7C9B43335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CABE-D0C7-48EF-B5F8-5FE5D854514B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C3B-5842-43E1-9079-7C9B43335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CABE-D0C7-48EF-B5F8-5FE5D854514B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C3B-5842-43E1-9079-7C9B43335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97412C6-CC58-46A2-A023-53C88395DC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1FA3697-BA85-44DF-9315-BAFF5EA747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CABE-D0C7-48EF-B5F8-5FE5D854514B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C3B-5842-43E1-9079-7C9B43335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CABE-D0C7-48EF-B5F8-5FE5D854514B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C3B-5842-43E1-9079-7C9B43335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CABE-D0C7-48EF-B5F8-5FE5D854514B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C3B-5842-43E1-9079-7C9B43335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CABE-D0C7-48EF-B5F8-5FE5D854514B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C3B-5842-43E1-9079-7C9B43335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CABE-D0C7-48EF-B5F8-5FE5D854514B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C3B-5842-43E1-9079-7C9B43335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CABE-D0C7-48EF-B5F8-5FE5D854514B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C3B-5842-43E1-9079-7C9B43335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CABE-D0C7-48EF-B5F8-5FE5D854514B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C3B-5842-43E1-9079-7C9B43335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CABE-D0C7-48EF-B5F8-5FE5D854514B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C3B-5842-43E1-9079-7C9B43335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5CABE-D0C7-48EF-B5F8-5FE5D854514B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E0C3B-5842-43E1-9079-7C9B43335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КОНТРОЛЬ </a:t>
            </a:r>
            <a:br>
              <a:rPr lang="ru-RU" sz="5400" dirty="0" smtClean="0"/>
            </a:br>
            <a:r>
              <a:rPr lang="ru-RU" dirty="0" smtClean="0"/>
              <a:t>УЧЕБНОЙ ДЕЯТЕЛЬНОСТИ УЧАЩИХСЯ </a:t>
            </a:r>
            <a:br>
              <a:rPr lang="ru-RU" dirty="0" smtClean="0"/>
            </a:br>
            <a:r>
              <a:rPr lang="ru-RU" dirty="0" smtClean="0"/>
              <a:t> НА УРОКАХ ТЕХНОЛОГИИ</a:t>
            </a:r>
            <a:br>
              <a:rPr lang="ru-RU" dirty="0" smtClean="0"/>
            </a:br>
            <a:r>
              <a:rPr lang="ru-RU" dirty="0" smtClean="0"/>
              <a:t>по теме:</a:t>
            </a:r>
            <a:br>
              <a:rPr lang="ru-RU" dirty="0" smtClean="0"/>
            </a:br>
            <a:r>
              <a:rPr lang="ru-RU" dirty="0" smtClean="0"/>
              <a:t>«МАШИНОВЕДЕНИЕ»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Работа выполнена учителем технологии ГБОУСОШ 377</a:t>
            </a:r>
            <a:br>
              <a:rPr lang="ru-RU" sz="2000" dirty="0" smtClean="0"/>
            </a:br>
            <a:r>
              <a:rPr lang="ru-RU" sz="2000" dirty="0" smtClean="0"/>
              <a:t>Максимовой С.Г.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l"/>
            <a:r>
              <a:rPr lang="ru-RU" sz="3600"/>
              <a:t>Тестовое задание по терминологии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85888"/>
            <a:ext cx="8424862" cy="5472112"/>
          </a:xfrm>
        </p:spPr>
        <p:txBody>
          <a:bodyPr/>
          <a:lstStyle/>
          <a:p>
            <a:r>
              <a:rPr lang="ru-RU" sz="2800"/>
              <a:t>1.Установите соответствие между термином и его определением.</a:t>
            </a:r>
          </a:p>
          <a:p>
            <a:endParaRPr lang="ru-RU" sz="2800"/>
          </a:p>
        </p:txBody>
      </p:sp>
      <p:graphicFrame>
        <p:nvGraphicFramePr>
          <p:cNvPr id="11346" name="Group 82"/>
          <p:cNvGraphicFramePr>
            <a:graphicFrameLocks noGrp="1"/>
          </p:cNvGraphicFramePr>
          <p:nvPr>
            <p:ph sz="half" idx="2"/>
          </p:nvPr>
        </p:nvGraphicFramePr>
        <p:xfrm>
          <a:off x="755650" y="2349500"/>
          <a:ext cx="7926388" cy="4159505"/>
        </p:xfrm>
        <a:graphic>
          <a:graphicData uri="http://schemas.openxmlformats.org/drawingml/2006/table">
            <a:tbl>
              <a:tblPr/>
              <a:tblGrid>
                <a:gridCol w="2232025"/>
                <a:gridCol w="5694363"/>
              </a:tblGrid>
              <a:tr h="75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Термин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Значение термина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Стежок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А) Расстояние между двумя проколами иглы.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8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Строчка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Б)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Последовательность стежков, выполненных для соединения деталей изделия друг с другом.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2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Шов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В) Последовательный ряд стежков.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27" name="Line 63"/>
          <p:cNvSpPr>
            <a:spLocks noChangeShapeType="1"/>
          </p:cNvSpPr>
          <p:nvPr/>
        </p:nvSpPr>
        <p:spPr bwMode="auto">
          <a:xfrm>
            <a:off x="1476375" y="3789363"/>
            <a:ext cx="503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28" name="Line 64"/>
          <p:cNvSpPr>
            <a:spLocks noChangeShapeType="1"/>
          </p:cNvSpPr>
          <p:nvPr/>
        </p:nvSpPr>
        <p:spPr bwMode="auto">
          <a:xfrm>
            <a:off x="2339975" y="494188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29" name="Line 65"/>
          <p:cNvSpPr>
            <a:spLocks noChangeShapeType="1"/>
          </p:cNvSpPr>
          <p:nvPr/>
        </p:nvSpPr>
        <p:spPr bwMode="auto">
          <a:xfrm>
            <a:off x="1692275" y="4941888"/>
            <a:ext cx="503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30" name="Line 66"/>
          <p:cNvSpPr>
            <a:spLocks noChangeShapeType="1"/>
          </p:cNvSpPr>
          <p:nvPr/>
        </p:nvSpPr>
        <p:spPr bwMode="auto">
          <a:xfrm>
            <a:off x="2339975" y="4941888"/>
            <a:ext cx="503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31" name="Line 67"/>
          <p:cNvSpPr>
            <a:spLocks noChangeShapeType="1"/>
          </p:cNvSpPr>
          <p:nvPr/>
        </p:nvSpPr>
        <p:spPr bwMode="auto">
          <a:xfrm>
            <a:off x="900113" y="616585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32" name="Line 68"/>
          <p:cNvSpPr>
            <a:spLocks noChangeShapeType="1"/>
          </p:cNvSpPr>
          <p:nvPr/>
        </p:nvSpPr>
        <p:spPr bwMode="auto">
          <a:xfrm>
            <a:off x="2051050" y="6165850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33" name="Line 69"/>
          <p:cNvSpPr>
            <a:spLocks noChangeShapeType="1"/>
          </p:cNvSpPr>
          <p:nvPr/>
        </p:nvSpPr>
        <p:spPr bwMode="auto">
          <a:xfrm>
            <a:off x="1331913" y="594995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34" name="Line 70"/>
          <p:cNvSpPr>
            <a:spLocks noChangeShapeType="1"/>
          </p:cNvSpPr>
          <p:nvPr/>
        </p:nvSpPr>
        <p:spPr bwMode="auto">
          <a:xfrm>
            <a:off x="2051050" y="5949950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38" name="Freeform 74"/>
          <p:cNvSpPr>
            <a:spLocks/>
          </p:cNvSpPr>
          <p:nvPr/>
        </p:nvSpPr>
        <p:spPr bwMode="auto">
          <a:xfrm>
            <a:off x="1547813" y="5949950"/>
            <a:ext cx="358775" cy="215900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227" y="45"/>
              </a:cxn>
              <a:cxn ang="0">
                <a:pos x="0" y="136"/>
              </a:cxn>
            </a:cxnLst>
            <a:rect l="0" t="0" r="r" b="b"/>
            <a:pathLst>
              <a:path w="234" h="136">
                <a:moveTo>
                  <a:pt x="45" y="0"/>
                </a:moveTo>
                <a:cubicBezTo>
                  <a:pt x="139" y="11"/>
                  <a:pt x="234" y="22"/>
                  <a:pt x="227" y="45"/>
                </a:cubicBezTo>
                <a:cubicBezTo>
                  <a:pt x="220" y="68"/>
                  <a:pt x="45" y="121"/>
                  <a:pt x="0" y="1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39" name="Freeform 75"/>
          <p:cNvSpPr>
            <a:spLocks/>
          </p:cNvSpPr>
          <p:nvPr/>
        </p:nvSpPr>
        <p:spPr bwMode="auto">
          <a:xfrm>
            <a:off x="1908175" y="5949950"/>
            <a:ext cx="142875" cy="215900"/>
          </a:xfrm>
          <a:custGeom>
            <a:avLst/>
            <a:gdLst/>
            <a:ahLst/>
            <a:cxnLst>
              <a:cxn ang="0">
                <a:pos x="136" y="0"/>
              </a:cxn>
              <a:cxn ang="0">
                <a:pos x="0" y="45"/>
              </a:cxn>
              <a:cxn ang="0">
                <a:pos x="136" y="136"/>
              </a:cxn>
              <a:cxn ang="0">
                <a:pos x="182" y="136"/>
              </a:cxn>
            </a:cxnLst>
            <a:rect l="0" t="0" r="r" b="b"/>
            <a:pathLst>
              <a:path w="182" h="151">
                <a:moveTo>
                  <a:pt x="136" y="0"/>
                </a:moveTo>
                <a:cubicBezTo>
                  <a:pt x="68" y="11"/>
                  <a:pt x="0" y="22"/>
                  <a:pt x="0" y="45"/>
                </a:cubicBezTo>
                <a:cubicBezTo>
                  <a:pt x="0" y="68"/>
                  <a:pt x="106" y="121"/>
                  <a:pt x="136" y="136"/>
                </a:cubicBezTo>
                <a:cubicBezTo>
                  <a:pt x="166" y="151"/>
                  <a:pt x="174" y="136"/>
                  <a:pt x="182" y="1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40" name="Line 76"/>
          <p:cNvSpPr>
            <a:spLocks noChangeShapeType="1"/>
          </p:cNvSpPr>
          <p:nvPr/>
        </p:nvSpPr>
        <p:spPr bwMode="auto">
          <a:xfrm>
            <a:off x="1692275" y="6021388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41" name="Line 77"/>
          <p:cNvSpPr>
            <a:spLocks noChangeShapeType="1"/>
          </p:cNvSpPr>
          <p:nvPr/>
        </p:nvSpPr>
        <p:spPr bwMode="auto">
          <a:xfrm>
            <a:off x="1116013" y="49418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Установите соответствие между термином и его определением:</a:t>
            </a:r>
          </a:p>
        </p:txBody>
      </p:sp>
      <p:graphicFrame>
        <p:nvGraphicFramePr>
          <p:cNvPr id="15398" name="Group 38"/>
          <p:cNvGraphicFramePr>
            <a:graphicFrameLocks noGrp="1"/>
          </p:cNvGraphicFramePr>
          <p:nvPr>
            <p:ph idx="1"/>
          </p:nvPr>
        </p:nvGraphicFramePr>
        <p:xfrm>
          <a:off x="457200" y="1412875"/>
          <a:ext cx="8229600" cy="5426394"/>
        </p:xfrm>
        <a:graphic>
          <a:graphicData uri="http://schemas.openxmlformats.org/drawingml/2006/table">
            <a:tbl>
              <a:tblPr/>
              <a:tblGrid>
                <a:gridCol w="2819400"/>
                <a:gridCol w="5410200"/>
              </a:tblGrid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Термин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Определение термина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Сметать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Временно соединить несколько примерно одинаковых по величине деталей вдоль их срезов строчкой ручных стежков.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Стачать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Проложить машинную строчку вдоль сметочной строчки стежков.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Прострочить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Соединить несколько примерно одинаковых деталей вдоль их совмещенных срезов машинной строчкой.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Приутюжить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Разложить припуски шва в разные стороны и закрепить их в этом положении с помощью влажно-тепловой обработки утюгом.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Разутюжить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Уменьшить толщину готового шва с помощью ВТО утюгом.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214290"/>
            <a:ext cx="892971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ОЦЕНКА КАЧЕСТВА ВЫПОЛНЕНИЯ ШВА ВПОДГИБКУ</a:t>
            </a:r>
          </a:p>
          <a:p>
            <a:pPr algn="ctr"/>
            <a:r>
              <a:rPr lang="ru-RU" sz="2800" dirty="0" smtClean="0"/>
              <a:t>(самоконтроль или взаимоконтроль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397000"/>
          <a:ext cx="91440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357322"/>
                <a:gridCol w="1785950"/>
                <a:gridCol w="142872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Соблюдение</a:t>
                      </a:r>
                      <a:r>
                        <a:rPr lang="ru-RU" baseline="0" dirty="0" smtClean="0"/>
                        <a:t> одинаковой ширины подгиба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Соблюдение  одинакового</a:t>
                      </a:r>
                      <a:r>
                        <a:rPr lang="ru-RU" baseline="0" dirty="0" smtClean="0"/>
                        <a:t> расстояния от сгиба до строчки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Качество </a:t>
                      </a:r>
                    </a:p>
                    <a:p>
                      <a:r>
                        <a:rPr lang="ru-RU" dirty="0" smtClean="0"/>
                        <a:t>машинной строчки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</a:t>
                      </a:r>
                      <a:r>
                        <a:rPr lang="ru-RU" baseline="0" dirty="0" smtClean="0"/>
                        <a:t> влажно-тепловой обработки шва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Соблюдение правил техники безопасности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Общее</a:t>
                      </a:r>
                      <a:r>
                        <a:rPr lang="ru-RU" baseline="0" smtClean="0"/>
                        <a:t> количество</a:t>
                      </a:r>
                    </a:p>
                    <a:p>
                      <a:r>
                        <a:rPr lang="ru-RU" baseline="0" smtClean="0"/>
                        <a:t>баллов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 балла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3балла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балла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балла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балла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5до15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08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КАРТОЧКА  № 1</a:t>
            </a:r>
          </a:p>
          <a:p>
            <a:pPr algn="ctr"/>
            <a:r>
              <a:rPr lang="ru-RU" dirty="0" smtClean="0"/>
              <a:t>ВЫЯВЛЕНИЕ И УСТРАНЕНИЕ  ПРОСТЕШИХ НЕПОЛАДОК В РАБОТЕ ШВЕЙНОЙ МАШИНЕ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142984"/>
          <a:ext cx="9144000" cy="5904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61926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2400" dirty="0" smtClean="0"/>
                        <a:t>ВИДЫ НЕПОЛАДОК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2400" dirty="0" smtClean="0"/>
                        <a:t>ПРИЧИНЫ НЕПОЛАДОК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2400" dirty="0" smtClean="0"/>
                        <a:t>СПОСОБ</a:t>
                      </a:r>
                      <a:r>
                        <a:rPr lang="ru-RU" sz="2400" baseline="0" dirty="0" smtClean="0"/>
                        <a:t> УСТРАНЕНИЯ </a:t>
                      </a:r>
                      <a:r>
                        <a:rPr lang="ru-RU" sz="2400" b="0" baseline="0" dirty="0" smtClean="0"/>
                        <a:t>НЕПОЛАДОК</a:t>
                      </a:r>
                      <a:endParaRPr lang="ru-RU" sz="2400" b="0" dirty="0"/>
                    </a:p>
                  </a:txBody>
                  <a:tcPr/>
                </a:tc>
              </a:tr>
              <a:tr h="136525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ПРОПУСК </a:t>
                      </a:r>
                    </a:p>
                    <a:p>
                      <a:pPr algn="ctr"/>
                      <a:r>
                        <a:rPr lang="ru-RU" sz="2400" dirty="0" smtClean="0"/>
                        <a:t>СТЕЖКОВ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2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ИГЛА</a:t>
                      </a:r>
                      <a:r>
                        <a:rPr lang="ru-RU" sz="2400" baseline="0" dirty="0" smtClean="0"/>
                        <a:t> </a:t>
                      </a:r>
                    </a:p>
                    <a:p>
                      <a:pPr algn="ctr"/>
                      <a:r>
                        <a:rPr lang="ru-RU" sz="2400" baseline="0" dirty="0" smtClean="0"/>
                        <a:t>ВСТАВЛЕНА</a:t>
                      </a:r>
                    </a:p>
                    <a:p>
                      <a:pPr algn="ctr"/>
                      <a:r>
                        <a:rPr lang="ru-RU" sz="2400" baseline="0" dirty="0" smtClean="0"/>
                        <a:t>НЕ ДО УПОРА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652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ПОДОБРАТЬ ИГЛУ С УЧЕТОМ НОМЕРА НИТОК И ТОЛЩИНЫ ТКАНИ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714356"/>
          <a:ext cx="9144000" cy="6143644"/>
        </p:xfrm>
        <a:graphic>
          <a:graphicData uri="http://schemas.openxmlformats.org/presentationml/2006/ole">
            <p:oleObj spid="_x0000_s2050" name="Документ" r:id="rId3" imgW="10536161" imgH="7001495" progId="Word.Document.12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28662" y="214290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ИТОГОВЫЙ КОНТРОЛЬ ЗНАНИЙ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821537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Используемая литература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Т.Ф. Лазарева, Н.Г.Алексеева и др. ТЕХНОЛОГИЯ. Тестовые задание. Кроссворды. Карточки-задания. Учебно-методическое пособие -  Москва Издательство «Ижица» 2008г.</a:t>
            </a:r>
          </a:p>
          <a:p>
            <a:pPr marL="342900" indent="-342900">
              <a:buAutoNum type="arabicPeriod"/>
            </a:pPr>
            <a:r>
              <a:rPr lang="ru-RU" sz="2800" dirty="0" err="1" smtClean="0"/>
              <a:t>С.Э.Маркуцкая</a:t>
            </a:r>
            <a:r>
              <a:rPr lang="ru-RU" sz="2800" dirty="0" smtClean="0"/>
              <a:t> , ТЕХНОЛОГИЯ. Тесты по технологии. 5-7 классы – Москва;</a:t>
            </a:r>
          </a:p>
          <a:p>
            <a:pPr marL="342900" indent="-342900"/>
            <a:r>
              <a:rPr lang="ru-RU" sz="2800" dirty="0" smtClean="0"/>
              <a:t>       Издательство «Экзамен», 2009 г.</a:t>
            </a:r>
          </a:p>
          <a:p>
            <a:pPr marL="342900" indent="-342900">
              <a:buAutoNum type="arabicPeriod" startAt="3"/>
            </a:pPr>
            <a:r>
              <a:rPr lang="ru-RU" sz="2800" dirty="0" smtClean="0"/>
              <a:t>Муравьев  Е.М. ,  Симоненко  В.Д. Общие основы методики преподавания </a:t>
            </a:r>
          </a:p>
          <a:p>
            <a:pPr marL="342900" indent="-342900"/>
            <a:r>
              <a:rPr lang="ru-RU" sz="2800" dirty="0" smtClean="0"/>
              <a:t>       технологии. – Брянск: НМЦ «Технология», 2000.</a:t>
            </a:r>
          </a:p>
          <a:p>
            <a:pPr marL="342900" indent="-342900"/>
            <a:r>
              <a:rPr lang="ru-RU" sz="2800" dirty="0" smtClean="0"/>
              <a:t>4.    Лекции МИОО по курсу «Технология», Москва 2010г.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714488"/>
            <a:ext cx="842968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 ВНИМАНИЕ</a:t>
            </a:r>
            <a:endParaRPr lang="ru-RU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7857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</a:t>
            </a:r>
          </a:p>
          <a:p>
            <a:pPr algn="ctr"/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Контроль учебной деятельности учащихся:</a:t>
            </a:r>
          </a:p>
          <a:p>
            <a:endParaRPr lang="ru-RU" sz="2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</a:t>
            </a:r>
            <a:r>
              <a:rPr lang="ru-RU" sz="2400" dirty="0" smtClean="0"/>
              <a:t>                 - является частью процесса обучения; </a:t>
            </a:r>
          </a:p>
          <a:p>
            <a:r>
              <a:rPr lang="ru-RU" sz="2400" dirty="0" smtClean="0"/>
              <a:t>        - имеет важное образовательное и развивающее значение;</a:t>
            </a:r>
          </a:p>
          <a:p>
            <a:r>
              <a:rPr lang="ru-RU" sz="2400" dirty="0" smtClean="0"/>
              <a:t> - способствует закреплению и углублению знаний, умений, навыков</a:t>
            </a:r>
          </a:p>
          <a:p>
            <a:endParaRPr lang="ru-RU" sz="2000" dirty="0" smtClean="0"/>
          </a:p>
          <a:p>
            <a:pPr algn="ctr"/>
            <a:r>
              <a:rPr lang="ru-RU" sz="3200" dirty="0" smtClean="0">
                <a:ln>
                  <a:solidFill>
                    <a:srgbClr val="FF0000"/>
                  </a:solidFill>
                </a:ln>
              </a:rPr>
              <a:t>традиционные </a:t>
            </a:r>
            <a:r>
              <a:rPr lang="ru-RU" sz="3200" dirty="0" smtClean="0">
                <a:solidFill>
                  <a:srgbClr val="C00000"/>
                </a:solidFill>
              </a:rPr>
              <a:t>виды контроля: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ТЕКУЩИЙ              ПЕРИОДИЧЕСКИЙ                   ИТОГОВЫЙ</a:t>
            </a:r>
          </a:p>
          <a:p>
            <a:endParaRPr lang="ru-RU" dirty="0"/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традиционные</a:t>
            </a:r>
            <a:r>
              <a:rPr lang="ru-RU" sz="2400" b="1" dirty="0" smtClean="0">
                <a:solidFill>
                  <a:srgbClr val="C00000"/>
                </a:solidFill>
              </a:rPr>
              <a:t> ФОРМЫ КОНТРОЛЯ: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ФРОНТАЛЬНАЯ       ГРУППОВАЯ        ИНДИВИДУАЛЬНАЯ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КОМБИНИРОВАННАЯ</a:t>
            </a: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ТРАДИЦИОННЫЕ   МЕТОДЫ  КОНТРОЛЯ:</a:t>
            </a: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КОНТРОЛЬНАЯ РАБОТА               ЗАЧЕТ             СЕМИНАР                  УСТНЫЙ ОПРОС</a:t>
            </a: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85828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   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 НЕДОСТАТКИ 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 традиционных видов, форм и методов  контроля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ru-RU" sz="2800" dirty="0" smtClean="0">
                <a:solidFill>
                  <a:srgbClr val="002060"/>
                </a:solidFill>
              </a:rPr>
              <a:t>Не вполне позволяют получить объективные данные об уровне </a:t>
            </a:r>
            <a:r>
              <a:rPr lang="ru-RU" sz="2800" dirty="0" err="1" smtClean="0">
                <a:solidFill>
                  <a:srgbClr val="002060"/>
                </a:solidFill>
              </a:rPr>
              <a:t>обученности</a:t>
            </a:r>
            <a:r>
              <a:rPr lang="ru-RU" sz="2800" dirty="0" smtClean="0">
                <a:solidFill>
                  <a:srgbClr val="002060"/>
                </a:solidFill>
              </a:rPr>
              <a:t> учащихся,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</a:rPr>
              <a:t>  опираются на разный уровень владения предметными знаниями учителями,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- подразумевают субъективизм в оценке.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Принято сочетать </a:t>
            </a:r>
            <a:r>
              <a:rPr lang="ru-RU" sz="2800" dirty="0" smtClean="0">
                <a:solidFill>
                  <a:srgbClr val="FF0000"/>
                </a:solidFill>
              </a:rPr>
              <a:t>контроль и самоконтроль</a:t>
            </a:r>
            <a:r>
              <a:rPr lang="ru-RU" sz="2800" dirty="0" smtClean="0">
                <a:solidFill>
                  <a:srgbClr val="002060"/>
                </a:solidFill>
              </a:rPr>
              <a:t>, что дает возможность обнаружить и устранить недостатки по обучению.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Контрольное задание может быть представлено и в нетрадиционной  форме, в виде теста 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2400" b="1" dirty="0" smtClean="0"/>
              <a:t>НЕТРАДИЦИОННЫЕ ФОРМЫ КОНТРОЛЯ:  ТЕСТОВОЕ ЗАДАНИЕ</a:t>
            </a:r>
          </a:p>
          <a:p>
            <a:pPr algn="ctr"/>
            <a:r>
              <a:rPr lang="ru-RU" sz="2400" b="1" dirty="0" smtClean="0"/>
              <a:t>ТЕСТ </a:t>
            </a:r>
            <a:r>
              <a:rPr lang="ru-RU" dirty="0" smtClean="0"/>
              <a:t>– инструмент, позволяющий выявить факты усвоения.</a:t>
            </a:r>
          </a:p>
          <a:p>
            <a:pPr algn="ctr"/>
            <a:r>
              <a:rPr lang="ru-RU" dirty="0" smtClean="0"/>
              <a:t>Различают  </a:t>
            </a:r>
            <a:r>
              <a:rPr lang="ru-RU" b="1" dirty="0" smtClean="0"/>
              <a:t>4 уровня</a:t>
            </a:r>
            <a:r>
              <a:rPr lang="ru-RU" dirty="0" smtClean="0"/>
              <a:t> тестового задания: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Наиболее эффективны тестовые задания с иллюстрациями.</a:t>
            </a:r>
          </a:p>
          <a:p>
            <a:pPr algn="ctr"/>
            <a:r>
              <a:rPr lang="ru-RU" sz="2400" b="1" i="1" dirty="0" smtClean="0"/>
              <a:t>Преимущества тестового контроля перед традиционными  формами контроля:</a:t>
            </a:r>
          </a:p>
          <a:p>
            <a:pPr algn="ctr"/>
            <a:r>
              <a:rPr lang="ru-RU" dirty="0" smtClean="0"/>
              <a:t>-Дифференциация оценки;</a:t>
            </a:r>
          </a:p>
          <a:p>
            <a:pPr algn="ctr">
              <a:buFontTx/>
              <a:buChar char="-"/>
            </a:pPr>
            <a:r>
              <a:rPr lang="ru-RU" dirty="0" smtClean="0"/>
              <a:t>Выявление знания и незнания;</a:t>
            </a:r>
          </a:p>
          <a:p>
            <a:pPr algn="ctr">
              <a:buFontTx/>
              <a:buChar char="-"/>
            </a:pPr>
            <a:r>
              <a:rPr lang="ru-RU" dirty="0" smtClean="0"/>
              <a:t> Исключение субъективности учителя;</a:t>
            </a:r>
          </a:p>
          <a:p>
            <a:pPr algn="ctr"/>
            <a:r>
              <a:rPr lang="ru-RU" dirty="0" smtClean="0"/>
              <a:t>- Равноценность заданий по степени сложности;</a:t>
            </a:r>
          </a:p>
          <a:p>
            <a:pPr algn="ctr">
              <a:buFontTx/>
              <a:buChar char="-"/>
            </a:pPr>
            <a:r>
              <a:rPr lang="ru-RU" dirty="0" smtClean="0"/>
              <a:t> Установление обратной связи;</a:t>
            </a:r>
          </a:p>
          <a:p>
            <a:pPr algn="ctr">
              <a:buFontTx/>
              <a:buChar char="-"/>
            </a:pPr>
            <a:r>
              <a:rPr lang="ru-RU" dirty="0" smtClean="0"/>
              <a:t> Возможность массовой проверки;</a:t>
            </a:r>
          </a:p>
          <a:p>
            <a:pPr algn="ctr">
              <a:buFontTx/>
              <a:buChar char="-"/>
            </a:pPr>
            <a:r>
              <a:rPr lang="ru-RU" dirty="0" smtClean="0"/>
              <a:t>- Оперативность получения результатов контроля.</a:t>
            </a:r>
          </a:p>
          <a:p>
            <a:pPr algn="ctr"/>
            <a:r>
              <a:rPr lang="ru-RU" sz="2400" b="1" i="1" dirty="0" smtClean="0"/>
              <a:t>Недостатки тестового контроля</a:t>
            </a:r>
            <a:r>
              <a:rPr lang="ru-RU" dirty="0" smtClean="0"/>
              <a:t>:</a:t>
            </a:r>
          </a:p>
          <a:p>
            <a:pPr algn="ctr"/>
            <a:r>
              <a:rPr lang="ru-RU" dirty="0" smtClean="0"/>
              <a:t> Формализация, возможное угадывание, недостаточная проверка глубины знаний 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643702" y="1714488"/>
            <a:ext cx="221457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 установление</a:t>
            </a:r>
          </a:p>
          <a:p>
            <a:pPr algn="ctr"/>
            <a:r>
              <a:rPr lang="ru-RU" dirty="0" smtClean="0"/>
              <a:t>последовательности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1714488"/>
            <a:ext cx="164307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 готового ответа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714488"/>
            <a:ext cx="192882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 выбором правильного ответа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1714488"/>
            <a:ext cx="200026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установление соответствия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0"/>
            <a:ext cx="885828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/>
          </a:p>
          <a:p>
            <a:r>
              <a:rPr lang="ru-RU" sz="2400" b="1" dirty="0" smtClean="0"/>
              <a:t> Тестовый контроль может дать оценку знаний и умений учащихся по уровням усвоения.</a:t>
            </a:r>
          </a:p>
          <a:p>
            <a:r>
              <a:rPr lang="ru-RU" sz="2400" b="1" dirty="0" smtClean="0"/>
              <a:t>Уровневые тестовые задания включают в себя репродуктивную, продуктивную и эвристическую деятельности учащихся.</a:t>
            </a:r>
          </a:p>
          <a:p>
            <a:r>
              <a:rPr lang="ru-RU" sz="2800" dirty="0" smtClean="0"/>
              <a:t> Внутри каждой темы, раздела или модуля можно выделить вопросы, выходящие на три уровня, но каждый уровень определяется своей формой задания.</a:t>
            </a:r>
          </a:p>
          <a:p>
            <a:r>
              <a:rPr lang="ru-RU" sz="2800" dirty="0" smtClean="0"/>
              <a:t>Тестовый контроль может быть использован для текущего, периодического и итогового контроля в сочетании с традиционными методами контроля.</a:t>
            </a:r>
          </a:p>
          <a:p>
            <a:r>
              <a:rPr lang="ru-RU" sz="2400" b="1" dirty="0" smtClean="0"/>
              <a:t>Технология развивающих игр – КРОССВОРДЫ - также широко используется на уроках технологии для проверки знаний учащихся, что позволяет активизировать познавательную деятельность и активность, способность аналитически мыслить, сопоставлять и отбирать нужные знания.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МАШИНОВЕДЕНИЕ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  <a:p>
            <a:pPr algn="ctr"/>
            <a:r>
              <a:rPr lang="en-US" b="1" dirty="0"/>
              <a:t>1 </a:t>
            </a:r>
            <a:r>
              <a:rPr lang="ru-RU" b="1" dirty="0"/>
              <a:t>вариант</a:t>
            </a:r>
            <a:endParaRPr lang="ru-RU" dirty="0"/>
          </a:p>
          <a:p>
            <a:pPr lvl="0"/>
            <a:r>
              <a:rPr lang="ru-RU" sz="4400" b="1" dirty="0" smtClean="0"/>
              <a:t>1.    Какие </a:t>
            </a:r>
            <a:r>
              <a:rPr lang="ru-RU" sz="4400" b="1" dirty="0"/>
              <a:t>виды приводов швейной машины Вы знаете</a:t>
            </a:r>
            <a:r>
              <a:rPr lang="ru-RU" sz="4400" b="1" dirty="0" smtClean="0"/>
              <a:t>?</a:t>
            </a:r>
          </a:p>
          <a:p>
            <a:pPr lvl="0"/>
            <a:endParaRPr lang="ru-RU" sz="4400" dirty="0"/>
          </a:p>
          <a:p>
            <a:r>
              <a:rPr lang="ru-RU" sz="4400" b="1" dirty="0"/>
              <a:t>2. Кто первым создал швейную </a:t>
            </a:r>
            <a:r>
              <a:rPr lang="ru-RU" sz="4400" b="1" dirty="0" smtClean="0"/>
              <a:t>машину</a:t>
            </a:r>
          </a:p>
          <a:p>
            <a:r>
              <a:rPr lang="ru-RU" dirty="0" smtClean="0"/>
              <a:t>а</a:t>
            </a:r>
            <a:r>
              <a:rPr lang="ru-RU" dirty="0"/>
              <a:t>) англичанин</a:t>
            </a:r>
            <a:r>
              <a:rPr lang="ru-RU" dirty="0" smtClean="0"/>
              <a:t>;  </a:t>
            </a:r>
            <a:r>
              <a:rPr lang="ru-RU" dirty="0"/>
              <a:t>	</a:t>
            </a:r>
            <a:r>
              <a:rPr lang="ru-RU" dirty="0" smtClean="0"/>
              <a:t>                                    б</a:t>
            </a:r>
            <a:r>
              <a:rPr lang="ru-RU" dirty="0"/>
              <a:t>) русский;	</a:t>
            </a:r>
            <a:r>
              <a:rPr lang="ru-RU" dirty="0" smtClean="0"/>
              <a:t>                       в</a:t>
            </a:r>
            <a:r>
              <a:rPr lang="ru-RU" dirty="0"/>
              <a:t>) </a:t>
            </a:r>
            <a:r>
              <a:rPr lang="ru-RU" dirty="0" smtClean="0"/>
              <a:t>немец;</a:t>
            </a:r>
            <a:endParaRPr lang="ru-RU" dirty="0"/>
          </a:p>
          <a:p>
            <a:r>
              <a:rPr lang="ru-RU" sz="4400" b="1" dirty="0"/>
              <a:t>3. Способ передачи вращательного движения в швейных машинах с ручным приводом?</a:t>
            </a:r>
            <a:endParaRPr lang="ru-RU" sz="4400" dirty="0"/>
          </a:p>
          <a:p>
            <a:r>
              <a:rPr lang="ru-RU" sz="4200" dirty="0"/>
              <a:t>а) приводной ремень;	</a:t>
            </a:r>
            <a:r>
              <a:rPr lang="ru-RU" sz="4200" dirty="0" smtClean="0"/>
              <a:t>                      б</a:t>
            </a:r>
            <a:r>
              <a:rPr lang="ru-RU" sz="4200" dirty="0"/>
              <a:t>) зубчатая пара колес;</a:t>
            </a:r>
          </a:p>
          <a:p>
            <a:r>
              <a:rPr lang="ru-RU" sz="4400" b="1" dirty="0"/>
              <a:t>4. Как определить номер машинной иглы?</a:t>
            </a:r>
            <a:endParaRPr lang="ru-RU" sz="4400" dirty="0"/>
          </a:p>
          <a:p>
            <a:pPr algn="ctr"/>
            <a:r>
              <a:rPr lang="ru-RU" dirty="0"/>
              <a:t>а) посмотреть на коробочку из-под игл;	</a:t>
            </a:r>
            <a:endParaRPr lang="ru-RU" dirty="0" smtClean="0"/>
          </a:p>
          <a:p>
            <a:pPr algn="ctr"/>
            <a:r>
              <a:rPr lang="ru-RU" dirty="0" smtClean="0"/>
              <a:t>б</a:t>
            </a:r>
            <a:r>
              <a:rPr lang="ru-RU" dirty="0"/>
              <a:t>) посмотреть на колбу иглы;</a:t>
            </a:r>
          </a:p>
          <a:p>
            <a:pPr algn="ctr"/>
            <a:r>
              <a:rPr lang="ru-RU" dirty="0"/>
              <a:t>в) спросить у учителя;</a:t>
            </a:r>
          </a:p>
          <a:p>
            <a:r>
              <a:rPr lang="ru-RU" sz="5100" b="1" dirty="0"/>
              <a:t>5. Как вставить нить в иглу</a:t>
            </a:r>
            <a:r>
              <a:rPr lang="ru-RU" sz="5100" b="1" dirty="0" smtClean="0"/>
              <a:t>?</a:t>
            </a:r>
            <a:endParaRPr lang="ru-RU" sz="5100" dirty="0"/>
          </a:p>
          <a:p>
            <a:pPr algn="ctr"/>
            <a:r>
              <a:rPr lang="ru-RU" dirty="0" smtClean="0"/>
              <a:t>а) со стороны длинного желобка;	б) со стороны короткого </a:t>
            </a:r>
            <a:r>
              <a:rPr lang="ru-RU" dirty="0"/>
              <a:t>желобка</a:t>
            </a:r>
            <a:r>
              <a:rPr lang="ru-RU" dirty="0" smtClean="0"/>
              <a:t>;</a:t>
            </a:r>
          </a:p>
          <a:p>
            <a:pPr algn="ctr"/>
            <a:endParaRPr lang="ru-RU" dirty="0"/>
          </a:p>
          <a:p>
            <a:r>
              <a:rPr lang="ru-RU" sz="5100" b="1" dirty="0" smtClean="0"/>
              <a:t>6. Назови основные части швейной </a:t>
            </a:r>
            <a:r>
              <a:rPr lang="ru-RU" sz="5100" b="1" dirty="0"/>
              <a:t>машины</a:t>
            </a:r>
            <a:r>
              <a:rPr lang="ru-RU" sz="5100" dirty="0"/>
              <a:t>.</a:t>
            </a:r>
          </a:p>
          <a:p>
            <a:pPr>
              <a:buNone/>
            </a:pPr>
            <a:r>
              <a:rPr lang="ru-RU" sz="51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МАШИНОВЕДЕНИЕ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6000768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  <a:p>
            <a:pPr algn="ctr"/>
            <a:r>
              <a:rPr lang="ru-RU" sz="2500" b="1" dirty="0"/>
              <a:t> </a:t>
            </a:r>
            <a:r>
              <a:rPr lang="ru-RU" sz="2500" b="1" dirty="0" smtClean="0"/>
              <a:t>2 </a:t>
            </a:r>
            <a:r>
              <a:rPr lang="ru-RU" sz="2500" b="1" dirty="0"/>
              <a:t>вариант</a:t>
            </a:r>
            <a:endParaRPr lang="ru-RU" sz="2500" dirty="0"/>
          </a:p>
          <a:p>
            <a:r>
              <a:rPr lang="ru-RU" b="1" dirty="0"/>
              <a:t>1. Какие швейные машины Вам известны?</a:t>
            </a:r>
            <a:endParaRPr lang="ru-RU" dirty="0"/>
          </a:p>
          <a:p>
            <a:r>
              <a:rPr lang="ru-RU" dirty="0"/>
              <a:t>а) с ручным приводом;	б) с ножным приводом;	в) с электрическим </a:t>
            </a:r>
          </a:p>
          <a:p>
            <a:r>
              <a:rPr lang="ru-RU" dirty="0"/>
              <a:t>г) обметочные.</a:t>
            </a:r>
          </a:p>
          <a:p>
            <a:r>
              <a:rPr lang="ru-RU" b="1" dirty="0"/>
              <a:t>2. Кто первым создал швейную машину?</a:t>
            </a:r>
            <a:endParaRPr lang="ru-RU" dirty="0"/>
          </a:p>
          <a:p>
            <a:r>
              <a:rPr lang="ru-RU" dirty="0"/>
              <a:t>а) русский;		б) немец;	в) японец.</a:t>
            </a:r>
          </a:p>
          <a:p>
            <a:r>
              <a:rPr lang="ru-RU" b="1" dirty="0"/>
              <a:t>3. Способ передачи вращательного движения в швейных машинах с ножным приводом?</a:t>
            </a:r>
            <a:endParaRPr lang="ru-RU" dirty="0"/>
          </a:p>
          <a:p>
            <a:r>
              <a:rPr lang="ru-RU" dirty="0"/>
              <a:t>а</a:t>
            </a:r>
            <a:r>
              <a:rPr lang="ru-RU" dirty="0" smtClean="0"/>
              <a:t>) приводной </a:t>
            </a:r>
            <a:r>
              <a:rPr lang="ru-RU" dirty="0"/>
              <a:t>ремень;		б) зубчатая пара.</a:t>
            </a:r>
          </a:p>
          <a:p>
            <a:r>
              <a:rPr lang="ru-RU" b="1" dirty="0"/>
              <a:t>4. Как определить номер машинной иглы?</a:t>
            </a:r>
            <a:endParaRPr lang="ru-RU" dirty="0"/>
          </a:p>
          <a:p>
            <a:pPr algn="ctr"/>
            <a:r>
              <a:rPr lang="ru-RU" dirty="0"/>
              <a:t>а) спросить у учителя;	б) посмотреть на колбу иглы;	     </a:t>
            </a:r>
          </a:p>
          <a:p>
            <a:pPr algn="ctr"/>
            <a:r>
              <a:rPr lang="ru-RU" dirty="0"/>
              <a:t> в) посмотреть на коробочку из-под игл.</a:t>
            </a:r>
          </a:p>
          <a:p>
            <a:r>
              <a:rPr lang="ru-RU" b="1" dirty="0"/>
              <a:t>5. Как изменить длину стежка?</a:t>
            </a:r>
            <a:endParaRPr lang="ru-RU" dirty="0"/>
          </a:p>
          <a:p>
            <a:r>
              <a:rPr lang="ru-RU" dirty="0"/>
              <a:t>а) С помощью рычага на швейной </a:t>
            </a:r>
            <a:r>
              <a:rPr lang="ru-RU" dirty="0" smtClean="0"/>
              <a:t>машине;</a:t>
            </a:r>
          </a:p>
          <a:p>
            <a:r>
              <a:rPr lang="ru-RU" dirty="0" smtClean="0"/>
              <a:t>б</a:t>
            </a:r>
            <a:r>
              <a:rPr lang="ru-RU" dirty="0"/>
              <a:t>) С помощью рычага на стойке швейной   машины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b="1" dirty="0"/>
              <a:t>6. Назови основной рабочий орган швейной машины</a:t>
            </a:r>
            <a:r>
              <a:rPr lang="ru-RU" b="1" dirty="0" smtClean="0"/>
              <a:t>.</a:t>
            </a:r>
          </a:p>
          <a:p>
            <a:endParaRPr lang="ru-RU" dirty="0"/>
          </a:p>
          <a:p>
            <a:r>
              <a:rPr lang="ru-RU" b="1" dirty="0"/>
              <a:t>7. С помощью чего образуется стежок?</a:t>
            </a:r>
            <a:endParaRPr lang="ru-RU" dirty="0"/>
          </a:p>
          <a:p>
            <a:r>
              <a:rPr lang="ru-RU" dirty="0"/>
              <a:t>а) верхней и нижней нитки;	б) с помощью  челнока	</a:t>
            </a:r>
            <a:endParaRPr lang="ru-RU" dirty="0" smtClean="0"/>
          </a:p>
          <a:p>
            <a:pPr algn="ctr"/>
            <a:r>
              <a:rPr lang="ru-RU" dirty="0" smtClean="0"/>
              <a:t>в</a:t>
            </a:r>
            <a:r>
              <a:rPr lang="ru-RU" dirty="0"/>
              <a:t>) </a:t>
            </a:r>
            <a:r>
              <a:rPr lang="ru-RU" dirty="0" smtClean="0"/>
              <a:t>другим способом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 fontScale="90000"/>
          </a:bodyPr>
          <a:lstStyle/>
          <a:p>
            <a:pPr>
              <a:tabLst>
                <a:tab pos="2246313" algn="l"/>
              </a:tabLst>
            </a:pPr>
            <a:r>
              <a:rPr lang="ru-RU" dirty="0" smtClean="0"/>
              <a:t>РАБОТА НА ШВЕЙНОЙ МАШИНЕ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6072206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ru-RU" dirty="0" smtClean="0"/>
              <a:t>         1. </a:t>
            </a:r>
            <a:r>
              <a:rPr lang="ru-RU" b="1" i="1" dirty="0" smtClean="0"/>
              <a:t>Укажите </a:t>
            </a:r>
            <a:r>
              <a:rPr lang="ru-RU" b="1" i="1" dirty="0"/>
              <a:t>цифрами последовательность заправки верхней нити</a:t>
            </a:r>
            <a:r>
              <a:rPr lang="ru-RU" b="1" i="1" dirty="0" smtClean="0"/>
              <a:t>:</a:t>
            </a:r>
          </a:p>
          <a:p>
            <a:pPr lvl="0">
              <a:buNone/>
            </a:pPr>
            <a:endParaRPr lang="ru-RU" dirty="0"/>
          </a:p>
          <a:p>
            <a:r>
              <a:rPr lang="ru-RU" dirty="0"/>
              <a:t>1.Нитенаправитель -1 (</a:t>
            </a:r>
            <a:r>
              <a:rPr lang="ru-RU" dirty="0" smtClean="0"/>
              <a:t>прорезь)                                          2.Регулятор </a:t>
            </a:r>
            <a:r>
              <a:rPr lang="ru-RU" dirty="0"/>
              <a:t>натяжения верхней нити</a:t>
            </a:r>
          </a:p>
          <a:p>
            <a:r>
              <a:rPr lang="ru-RU" dirty="0"/>
              <a:t>3.Компенсационная </a:t>
            </a:r>
            <a:r>
              <a:rPr lang="ru-RU" dirty="0" smtClean="0"/>
              <a:t>пружина                                               4.Нитенаправитель </a:t>
            </a:r>
            <a:r>
              <a:rPr lang="ru-RU" dirty="0"/>
              <a:t>– 2 (крючок )</a:t>
            </a:r>
          </a:p>
          <a:p>
            <a:r>
              <a:rPr lang="ru-RU" dirty="0"/>
              <a:t>5.Катушечный </a:t>
            </a:r>
            <a:r>
              <a:rPr lang="ru-RU" dirty="0" smtClean="0"/>
              <a:t>стержень                                                         6.Игла</a:t>
            </a:r>
            <a:endParaRPr lang="ru-RU" dirty="0"/>
          </a:p>
          <a:p>
            <a:r>
              <a:rPr lang="ru-RU" dirty="0"/>
              <a:t>7.Ушко рычага </a:t>
            </a:r>
            <a:r>
              <a:rPr lang="ru-RU" dirty="0" err="1" smtClean="0"/>
              <a:t>нитепритягивателя</a:t>
            </a:r>
            <a:r>
              <a:rPr lang="ru-RU" dirty="0" smtClean="0"/>
              <a:t>                                       8.Нитенаправитель </a:t>
            </a:r>
            <a:r>
              <a:rPr lang="ru-RU" dirty="0"/>
              <a:t>– 3 (крючок над </a:t>
            </a:r>
            <a:r>
              <a:rPr lang="ru-RU" dirty="0" smtClean="0"/>
              <a:t>иглой)</a:t>
            </a:r>
          </a:p>
          <a:p>
            <a:endParaRPr lang="ru-RU" dirty="0"/>
          </a:p>
          <a:p>
            <a:r>
              <a:rPr lang="ru-RU" b="1" i="1" dirty="0"/>
              <a:t>2. Как правильно вставить нить в иглу:</a:t>
            </a:r>
            <a:endParaRPr lang="ru-RU" dirty="0"/>
          </a:p>
          <a:p>
            <a:r>
              <a:rPr lang="ru-RU" dirty="0"/>
              <a:t>а) со стороны длинного </a:t>
            </a:r>
            <a:r>
              <a:rPr lang="ru-RU" dirty="0" smtClean="0"/>
              <a:t>желобка;                   б</a:t>
            </a:r>
            <a:r>
              <a:rPr lang="ru-RU" dirty="0"/>
              <a:t>) со стороны короткого желобка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b="1" i="1" dirty="0"/>
              <a:t>3. Чтобы швейная машина не оборвала верхнюю нить в какой последовательности надо выполнить следующие действия:</a:t>
            </a:r>
            <a:endParaRPr lang="ru-RU" dirty="0"/>
          </a:p>
          <a:p>
            <a:r>
              <a:rPr lang="ru-RU" dirty="0"/>
              <a:t>а) опустить </a:t>
            </a:r>
            <a:r>
              <a:rPr lang="ru-RU" dirty="0" smtClean="0"/>
              <a:t>лапку;                   б</a:t>
            </a:r>
            <a:r>
              <a:rPr lang="ru-RU" dirty="0"/>
              <a:t>) ввести иглу в </a:t>
            </a:r>
            <a:r>
              <a:rPr lang="ru-RU" dirty="0" smtClean="0"/>
              <a:t>ткань;               в</a:t>
            </a:r>
            <a:r>
              <a:rPr lang="ru-RU" dirty="0"/>
              <a:t>) подложить ткань под </a:t>
            </a:r>
            <a:r>
              <a:rPr lang="ru-RU" dirty="0" smtClean="0"/>
              <a:t>лапку</a:t>
            </a:r>
          </a:p>
          <a:p>
            <a:r>
              <a:rPr lang="ru-RU" dirty="0" smtClean="0"/>
              <a:t>.</a:t>
            </a:r>
            <a:endParaRPr lang="ru-RU" dirty="0"/>
          </a:p>
          <a:p>
            <a:r>
              <a:rPr lang="ru-RU" b="1" i="1" dirty="0"/>
              <a:t>4. Вставьте пропущенные слова</a:t>
            </a:r>
            <a:r>
              <a:rPr lang="ru-RU" b="1" i="1" dirty="0" smtClean="0"/>
              <a:t>:</a:t>
            </a:r>
            <a:endParaRPr lang="ru-RU" dirty="0"/>
          </a:p>
          <a:p>
            <a:r>
              <a:rPr lang="ru-RU" dirty="0"/>
              <a:t>Чтобы вытянуть нижнюю нить наверх, надо взять верхнюю  нить в _ _ _ _ _ руку и поворотом _ _ _ _ _ _ _ _ колеса на _ _ _ _ , опустить и поднять  _ _ _ _ так, чтобы при потягивании за верхнюю нить нижняя нить вышла наверх. Завести обе нити под _ _ _ _ </a:t>
            </a:r>
            <a:r>
              <a:rPr lang="ru-RU" dirty="0" smtClean="0"/>
              <a:t>_.</a:t>
            </a:r>
          </a:p>
          <a:p>
            <a:endParaRPr lang="ru-RU" dirty="0"/>
          </a:p>
          <a:p>
            <a:r>
              <a:rPr lang="ru-RU" b="1" i="1" dirty="0"/>
              <a:t>5. Установите правильную </a:t>
            </a:r>
            <a:r>
              <a:rPr lang="ru-RU" b="1" i="1" dirty="0" smtClean="0"/>
              <a:t>последовательность :</a:t>
            </a:r>
          </a:p>
          <a:p>
            <a:endParaRPr lang="ru-RU" dirty="0"/>
          </a:p>
          <a:p>
            <a:r>
              <a:rPr lang="ru-RU" dirty="0"/>
              <a:t>а) вставить шпульку в шпульный колпачок;</a:t>
            </a:r>
          </a:p>
          <a:p>
            <a:r>
              <a:rPr lang="ru-RU" dirty="0"/>
              <a:t>б) завести нитку под защелку </a:t>
            </a:r>
            <a:r>
              <a:rPr lang="ru-RU" dirty="0" smtClean="0"/>
              <a:t>шпульного колпачка;</a:t>
            </a:r>
          </a:p>
          <a:p>
            <a:r>
              <a:rPr lang="ru-RU" dirty="0" smtClean="0"/>
              <a:t>в) намотать нитки  на шпульку;</a:t>
            </a:r>
          </a:p>
          <a:p>
            <a:r>
              <a:rPr lang="ru-RU" dirty="0" smtClean="0"/>
              <a:t>г) вставить шпульный колпачок в челночное устройство.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868" y="214290"/>
            <a:ext cx="1817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машиноведение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21429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92867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57148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92867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357422" y="92867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643042" y="92867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128586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000232" y="164305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714612" y="128586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071802" y="92867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428992" y="92867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86182" y="92867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128586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143372" y="164305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143372" y="200024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500562" y="200024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857752" y="200024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143372" y="235743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143372" y="271462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786182" y="200024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428992" y="200024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071802" y="200024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714612" y="200024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357422" y="200024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000232" y="200024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643042" y="200024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285852" y="200024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928662" y="200024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71472" y="200024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928662" y="235743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928662" y="271462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928662" y="307181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285852" y="271462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928662" y="342900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35743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643042" y="271462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000232" y="271462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07181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000232" y="342900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000232" y="378619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2357422" y="271462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714612" y="271462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3071802" y="271462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357422" y="342900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714612" y="342900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071802" y="342900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428992" y="342900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786182" y="342900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4143372" y="3429000"/>
            <a:ext cx="35719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428596" y="4214818"/>
            <a:ext cx="65732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 Основной рабочий орган швейной машины.</a:t>
            </a:r>
          </a:p>
          <a:p>
            <a:r>
              <a:rPr lang="ru-RU" dirty="0" smtClean="0"/>
              <a:t>2. Деталь для заправки нижней нити в шпульный колпачок.</a:t>
            </a:r>
          </a:p>
          <a:p>
            <a:r>
              <a:rPr lang="ru-RU" dirty="0" smtClean="0"/>
              <a:t>3. Основание швейной машины.</a:t>
            </a:r>
          </a:p>
          <a:p>
            <a:r>
              <a:rPr lang="ru-RU" dirty="0" smtClean="0"/>
              <a:t>4. Корпус швейной машины, в которой расположен главный вал.</a:t>
            </a:r>
          </a:p>
          <a:p>
            <a:r>
              <a:rPr lang="ru-RU" dirty="0" smtClean="0"/>
              <a:t>5. Вид привода швейной машины.</a:t>
            </a:r>
          </a:p>
          <a:p>
            <a:r>
              <a:rPr lang="ru-RU" dirty="0" smtClean="0"/>
              <a:t>6. Деталь швейной машины, прижимающая ткань.</a:t>
            </a:r>
          </a:p>
          <a:p>
            <a:r>
              <a:rPr lang="ru-RU" dirty="0" smtClean="0"/>
              <a:t>7. Деталь ручного привода.</a:t>
            </a:r>
          </a:p>
          <a:p>
            <a:r>
              <a:rPr lang="ru-RU" dirty="0" smtClean="0"/>
              <a:t>8. Приспособление для намотки ниток на шпульку.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958</Words>
  <Application>Microsoft Office PowerPoint</Application>
  <PresentationFormat>Экран (4:3)</PresentationFormat>
  <Paragraphs>215</Paragraphs>
  <Slides>16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Документ Microsoft Office Word</vt:lpstr>
      <vt:lpstr>КОНТРОЛЬ  УЧЕБНОЙ ДЕЯТЕЛЬНОСТИ УЧАЩИХСЯ   НА УРОКАХ ТЕХНОЛОГИИ по теме: «МАШИНОВЕДЕНИЕ»  Работа выполнена учителем технологии ГБОУСОШ 377 Максимовой С.Г.</vt:lpstr>
      <vt:lpstr>Слайд 2</vt:lpstr>
      <vt:lpstr>Слайд 3</vt:lpstr>
      <vt:lpstr>Слайд 4</vt:lpstr>
      <vt:lpstr>Слайд 5</vt:lpstr>
      <vt:lpstr>МАШИНОВЕДЕНИЕ</vt:lpstr>
      <vt:lpstr>МАШИНОВЕДЕНИЕ</vt:lpstr>
      <vt:lpstr>РАБОТА НА ШВЕЙНОЙ МАШИНЕ</vt:lpstr>
      <vt:lpstr>Слайд 9</vt:lpstr>
      <vt:lpstr>Тестовое задание по терминологии</vt:lpstr>
      <vt:lpstr>Установите соответствие между термином и его определением:</vt:lpstr>
      <vt:lpstr>Слайд 12</vt:lpstr>
      <vt:lpstr>Слайд 13</vt:lpstr>
      <vt:lpstr>Слайд 14</vt:lpstr>
      <vt:lpstr>Слайд 15</vt:lpstr>
      <vt:lpstr>Слайд 16</vt:lpstr>
    </vt:vector>
  </TitlesOfParts>
  <Company>*Питер-Company*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 Каленюк</dc:creator>
  <cp:lastModifiedBy>Дмитрий Каленюк</cp:lastModifiedBy>
  <cp:revision>51</cp:revision>
  <dcterms:created xsi:type="dcterms:W3CDTF">2012-04-22T13:03:27Z</dcterms:created>
  <dcterms:modified xsi:type="dcterms:W3CDTF">2012-04-25T18:52:49Z</dcterms:modified>
</cp:coreProperties>
</file>