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22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0C867A-4BF2-44AF-8E57-AD0C8F72E6E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9DE477-E064-4285-912E-027A07BC872B}" type="slidenum">
              <a:rPr lang="ru-RU"/>
              <a:pPr/>
              <a:t>10</a:t>
            </a:fld>
            <a:endParaRPr lang="ru-RU"/>
          </a:p>
        </p:txBody>
      </p:sp>
      <p:sp>
        <p:nvSpPr>
          <p:cNvPr id="13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1B07FA-A70F-4C82-BD5A-3E809A54D243}" type="datetime1">
              <a:rPr lang="ru-RU"/>
              <a:pPr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EBA7C-4339-4716-AA56-131887D013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918968-E63E-4301-A0F5-72348C71B895}" type="datetime1">
              <a:rPr lang="ru-RU"/>
              <a:pPr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E32F2-EC6A-4067-9BEC-579D843271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86266B-A8BF-46F8-89F3-19BB4C318DD3}" type="datetime1">
              <a:rPr lang="ru-RU"/>
              <a:pPr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22FED-B3FD-42AD-BFA3-4DDCFAB368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5C0F2B-C3A1-40B5-8099-E48FFB2A9C72}" type="datetime1">
              <a:rPr lang="ru-RU"/>
              <a:pPr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07E7A-E53A-4A02-A0D7-13F68AF260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25C842-EE06-4CB0-9A73-B49060819BB5}" type="datetime1">
              <a:rPr lang="ru-RU"/>
              <a:pPr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4B005-3C35-4F64-8D85-7AC998017F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197A6C-F32F-4776-AE2B-7387298D1118}" type="datetime1">
              <a:rPr lang="ru-RU"/>
              <a:pPr/>
              <a:t>04.06.2013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5777D-866D-4A3D-96ED-5EDE142E72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33CAF2-B3FC-4712-9E0E-81804E27106A}" type="datetime1">
              <a:rPr lang="ru-RU"/>
              <a:pPr/>
              <a:t>04.06.2013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89B09-1984-4F05-9908-1C549754B3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7A3DBD-31A9-4CAE-BC3C-439697DB52DD}" type="datetime1">
              <a:rPr lang="ru-RU"/>
              <a:pPr/>
              <a:t>04.06.2013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FB7CD-1583-45DF-89C1-AF21930215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D4AA76-0E3C-41CB-BCB4-1482AFF586F5}" type="datetime1">
              <a:rPr lang="ru-RU"/>
              <a:pPr/>
              <a:t>04.06.2013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C1443-4C6B-4252-B522-CDC9E527CC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426B7B-619E-48EC-AD48-BB41AB38AA3C}" type="datetime1">
              <a:rPr lang="ru-RU"/>
              <a:pPr/>
              <a:t>04.06.2013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F8CD4-ECE3-404D-9297-90946EF986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19702D-C4D5-40D1-819D-E470549E1DF5}" type="datetime1">
              <a:rPr lang="ru-RU"/>
              <a:pPr/>
              <a:t>04.06.2013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3A127-B8E2-426D-B2B6-E38CD4EEFB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2222847-C902-423B-A194-2F4B392206CF}" type="datetime1">
              <a:rPr lang="ru-RU"/>
              <a:pPr/>
              <a:t>04.06.2013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681EDD-36D0-4ABF-93E1-C89E78201B1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4000"/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/>
          <a:lstStyle/>
          <a:p>
            <a:r>
              <a:rPr lang="ru-RU" sz="6000" dirty="0" smtClean="0"/>
              <a:t>Понятие о машине и механизме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5157192"/>
            <a:ext cx="7344816" cy="1368772"/>
          </a:xfrm>
        </p:spPr>
        <p:txBody>
          <a:bodyPr/>
          <a:lstStyle/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Автор-составитель:</a:t>
            </a:r>
          </a:p>
          <a:p>
            <a:pPr algn="l"/>
            <a:r>
              <a:rPr lang="ru-RU" sz="1800" dirty="0" err="1" smtClean="0"/>
              <a:t>Криушков</a:t>
            </a:r>
            <a:r>
              <a:rPr lang="ru-RU" sz="1800" dirty="0" smtClean="0"/>
              <a:t> Владимир Алексеевич,</a:t>
            </a:r>
          </a:p>
          <a:p>
            <a:pPr algn="l"/>
            <a:r>
              <a:rPr lang="ru-RU" sz="1800" dirty="0" smtClean="0"/>
              <a:t>учитель технологии ГБОУ СОШ №476.</a:t>
            </a:r>
          </a:p>
          <a:p>
            <a:pPr algn="l"/>
            <a:r>
              <a:rPr lang="ru-RU" sz="1800" dirty="0" smtClean="0"/>
              <a:t>г. Санкт-Петербург, </a:t>
            </a:r>
            <a:r>
              <a:rPr lang="ru-RU" sz="1800" dirty="0" err="1" smtClean="0"/>
              <a:t>Колпинский</a:t>
            </a:r>
            <a:r>
              <a:rPr lang="ru-RU" sz="1800" dirty="0" smtClean="0"/>
              <a:t> район. 2013 г.</a:t>
            </a:r>
          </a:p>
          <a:p>
            <a:endParaRPr lang="ru-RU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Виды соединений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8229600" cy="4997450"/>
          </a:xfrm>
        </p:spPr>
        <p:txBody>
          <a:bodyPr/>
          <a:lstStyle/>
          <a:p>
            <a:pPr>
              <a:buNone/>
            </a:pPr>
            <a:endParaRPr lang="ru-RU" dirty="0">
              <a:solidFill>
                <a:srgbClr val="003366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628800"/>
          <a:ext cx="8496944" cy="47140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4056"/>
                <a:gridCol w="3744416"/>
                <a:gridCol w="4248472"/>
              </a:tblGrid>
              <a:tr h="72008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Пример соединения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Общий вид</a:t>
                      </a:r>
                      <a:endParaRPr lang="ru-RU" dirty="0"/>
                    </a:p>
                  </a:txBody>
                  <a:tcPr anchor="ctr"/>
                </a:tc>
              </a:tr>
              <a:tr h="39939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Подвижные соединения</a:t>
                      </a:r>
                      <a:endParaRPr lang="ru-RU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Соединение колеса с осью садовой тележки:</a:t>
                      </a:r>
                    </a:p>
                    <a:p>
                      <a:r>
                        <a:rPr lang="ru-RU" dirty="0" smtClean="0"/>
                        <a:t>1 </a:t>
                      </a:r>
                      <a:r>
                        <a:rPr lang="ru-RU" baseline="0" dirty="0" smtClean="0"/>
                        <a:t>– </a:t>
                      </a:r>
                      <a:r>
                        <a:rPr lang="ru-RU" baseline="0" dirty="0" smtClean="0"/>
                        <a:t>колесо;</a:t>
                      </a:r>
                    </a:p>
                    <a:p>
                      <a:r>
                        <a:rPr lang="ru-RU" baseline="0" dirty="0" smtClean="0"/>
                        <a:t>2 – ось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636912"/>
            <a:ext cx="3238500" cy="3343275"/>
          </a:xfrm>
          <a:prstGeom prst="rect">
            <a:avLst/>
          </a:prstGeom>
        </p:spPr>
      </p:pic>
    </p:spTree>
  </p:cSld>
  <p:clrMapOvr>
    <a:masterClrMapping/>
  </p:clrMapOvr>
  <p:transition advTm="4000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Виды соединений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628800"/>
          <a:ext cx="8496944" cy="47140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4056"/>
                <a:gridCol w="3744416"/>
                <a:gridCol w="4248472"/>
              </a:tblGrid>
              <a:tr h="72008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Пример соединения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Общий вид</a:t>
                      </a:r>
                      <a:endParaRPr lang="ru-RU" dirty="0"/>
                    </a:p>
                  </a:txBody>
                  <a:tcPr anchor="ctr"/>
                </a:tc>
              </a:tr>
              <a:tr h="39939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Неподвижные соединения</a:t>
                      </a:r>
                      <a:endParaRPr lang="ru-RU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Заклёпочное соединение крыла переднего колеса велосипеда с крепежной планкой:</a:t>
                      </a:r>
                    </a:p>
                    <a:p>
                      <a:r>
                        <a:rPr lang="ru-RU" dirty="0" smtClean="0"/>
                        <a:t>1</a:t>
                      </a:r>
                      <a:r>
                        <a:rPr lang="ru-RU" baseline="0" dirty="0" smtClean="0"/>
                        <a:t> – </a:t>
                      </a:r>
                      <a:r>
                        <a:rPr lang="ru-RU" baseline="0" dirty="0" smtClean="0"/>
                        <a:t>заклепки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420888"/>
            <a:ext cx="3539480" cy="3790592"/>
          </a:xfrm>
          <a:prstGeom prst="rect">
            <a:avLst/>
          </a:prstGeom>
        </p:spPr>
      </p:pic>
    </p:spTree>
  </p:cSld>
  <p:clrMapOvr>
    <a:masterClrMapping/>
  </p:clrMapOvr>
  <p:transition advTm="4000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Виды соединений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628800"/>
          <a:ext cx="8496944" cy="47140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4056"/>
                <a:gridCol w="3744416"/>
                <a:gridCol w="4248472"/>
              </a:tblGrid>
              <a:tr h="72008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Пример соединения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Общий вид</a:t>
                      </a:r>
                      <a:endParaRPr lang="ru-RU" dirty="0"/>
                    </a:p>
                  </a:txBody>
                  <a:tcPr anchor="ctr"/>
                </a:tc>
              </a:tr>
              <a:tr h="39939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Неподвижные соединения</a:t>
                      </a:r>
                      <a:endParaRPr lang="ru-RU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Резьбовое соединение руля велосипеда:</a:t>
                      </a:r>
                    </a:p>
                    <a:p>
                      <a:r>
                        <a:rPr lang="ru-RU" dirty="0" smtClean="0"/>
                        <a:t>1</a:t>
                      </a:r>
                      <a:r>
                        <a:rPr lang="ru-RU" baseline="0" dirty="0" smtClean="0"/>
                        <a:t> – винт;</a:t>
                      </a:r>
                    </a:p>
                    <a:p>
                      <a:r>
                        <a:rPr lang="ru-RU" baseline="0" dirty="0" smtClean="0"/>
                        <a:t>2 – гайка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708920"/>
            <a:ext cx="3982994" cy="3024336"/>
          </a:xfrm>
          <a:prstGeom prst="rect">
            <a:avLst/>
          </a:prstGeom>
        </p:spPr>
      </p:pic>
    </p:spTree>
  </p:cSld>
  <p:clrMapOvr>
    <a:masterClrMapping/>
  </p:clrMapOvr>
  <p:transition advTm="4000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Примеры простых и сложных деталей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indent="342900">
              <a:spcBef>
                <a:spcPts val="0"/>
              </a:spcBef>
              <a:buNone/>
            </a:pPr>
            <a:r>
              <a:rPr lang="ru-RU" sz="2000" dirty="0" smtClean="0"/>
              <a:t>Все машины и механизмы состоят из отдельных </a:t>
            </a:r>
            <a:r>
              <a:rPr lang="ru-RU" sz="2000" i="1" dirty="0" smtClean="0"/>
              <a:t>деталей</a:t>
            </a:r>
            <a:r>
              <a:rPr lang="ru-RU" sz="2000" dirty="0" smtClean="0"/>
              <a:t>. Детали могут быть </a:t>
            </a:r>
            <a:r>
              <a:rPr lang="ru-RU" sz="2000" b="1" i="1" dirty="0" smtClean="0"/>
              <a:t>простые</a:t>
            </a:r>
            <a:r>
              <a:rPr lang="ru-RU" sz="2000" dirty="0" smtClean="0"/>
              <a:t> и </a:t>
            </a:r>
            <a:r>
              <a:rPr lang="ru-RU" sz="2000" b="1" i="1" dirty="0" smtClean="0"/>
              <a:t>сложные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2060848"/>
          <a:ext cx="8640960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3744416"/>
                <a:gridCol w="4320480"/>
              </a:tblGrid>
              <a:tr h="393738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детали</a:t>
                      </a:r>
                      <a:endParaRPr lang="ru-RU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Общий вид</a:t>
                      </a:r>
                      <a:endParaRPr lang="ru-RU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107387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Простые детали</a:t>
                      </a:r>
                      <a:endParaRPr lang="ru-RU" dirty="0"/>
                    </a:p>
                  </a:txBody>
                  <a:tcPr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4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Болт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107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Гайка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YaQ6dbtsB_NRPp8YjJ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564904"/>
            <a:ext cx="1603612" cy="1806569"/>
          </a:xfrm>
          <a:prstGeom prst="rect">
            <a:avLst/>
          </a:prstGeom>
        </p:spPr>
      </p:pic>
      <p:pic>
        <p:nvPicPr>
          <p:cNvPr id="8" name="Рисунок 7" descr="43528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581128"/>
            <a:ext cx="2449091" cy="1977457"/>
          </a:xfrm>
          <a:prstGeom prst="rect">
            <a:avLst/>
          </a:prstGeom>
        </p:spPr>
      </p:pic>
    </p:spTree>
  </p:cSld>
  <p:clrMapOvr>
    <a:masterClrMapping/>
  </p:clrMapOvr>
  <p:transition advTm="4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Примеры простых и сложных деталей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1340768"/>
          <a:ext cx="8640960" cy="5139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3744416"/>
                <a:gridCol w="4320480"/>
              </a:tblGrid>
              <a:tr h="502754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детали</a:t>
                      </a:r>
                      <a:endParaRPr lang="ru-RU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Общий вид</a:t>
                      </a:r>
                      <a:endParaRPr lang="ru-RU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9455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Простые детали</a:t>
                      </a:r>
                      <a:endParaRPr lang="ru-RU" dirty="0"/>
                    </a:p>
                  </a:txBody>
                  <a:tcPr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4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Шайба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6908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Сложные детали</a:t>
                      </a:r>
                      <a:endParaRPr lang="ru-RU" dirty="0"/>
                    </a:p>
                  </a:txBody>
                  <a:tcPr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1">
                            <a:tint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4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Станина</a:t>
                      </a:r>
                      <a:r>
                        <a:rPr lang="ru-RU" baseline="0" dirty="0" smtClean="0"/>
                        <a:t> сверлильного станка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8" name="Рисунок 7" descr="it_4196_8461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916832"/>
            <a:ext cx="2059714" cy="1808966"/>
          </a:xfrm>
          <a:prstGeom prst="rect">
            <a:avLst/>
          </a:prstGeom>
        </p:spPr>
      </p:pic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005064"/>
            <a:ext cx="3343275" cy="2171700"/>
          </a:xfrm>
          <a:prstGeom prst="rect">
            <a:avLst/>
          </a:prstGeom>
        </p:spPr>
      </p:pic>
    </p:spTree>
  </p:cSld>
  <p:clrMapOvr>
    <a:masterClrMapping/>
  </p:clrMapOvr>
  <p:transition advTm="4000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Примеры простых и сложных деталей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340768"/>
          <a:ext cx="8640960" cy="5139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3744416"/>
                <a:gridCol w="4320480"/>
              </a:tblGrid>
              <a:tr h="502754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детали</a:t>
                      </a:r>
                      <a:endParaRPr lang="ru-RU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Общий вид</a:t>
                      </a:r>
                      <a:endParaRPr lang="ru-RU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63638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Сложные детали</a:t>
                      </a:r>
                      <a:endParaRPr lang="ru-RU" dirty="0"/>
                    </a:p>
                  </a:txBody>
                  <a:tcPr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4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Зубчатое колесо 1 ручной дрели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6222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708920"/>
            <a:ext cx="3996443" cy="2664296"/>
          </a:xfrm>
          <a:prstGeom prst="rect">
            <a:avLst/>
          </a:prstGeom>
        </p:spPr>
      </p:pic>
    </p:spTree>
  </p:cSld>
  <p:clrMapOvr>
    <a:masterClrMapping/>
  </p:clrMapOvr>
  <p:transition advTm="4000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212976"/>
            <a:ext cx="3960440" cy="3456384"/>
          </a:xfrm>
        </p:spPr>
        <p:txBody>
          <a:bodyPr/>
          <a:lstStyle/>
          <a:p>
            <a:pPr indent="342900">
              <a:spcBef>
                <a:spcPts val="0"/>
              </a:spcBef>
              <a:buNone/>
            </a:pPr>
            <a:r>
              <a:rPr lang="ru-RU" sz="2400" dirty="0" smtClean="0"/>
              <a:t>Подшипник качения: </a:t>
            </a:r>
          </a:p>
          <a:p>
            <a:pPr indent="342900">
              <a:spcBef>
                <a:spcPts val="0"/>
              </a:spcBef>
              <a:buNone/>
            </a:pPr>
            <a:r>
              <a:rPr lang="ru-RU" sz="2400" dirty="0" smtClean="0"/>
              <a:t>а — наглядное изображение; </a:t>
            </a:r>
          </a:p>
          <a:p>
            <a:pPr indent="342900">
              <a:spcBef>
                <a:spcPts val="0"/>
              </a:spcBef>
              <a:buNone/>
            </a:pPr>
            <a:r>
              <a:rPr lang="ru-RU" sz="2400" dirty="0" smtClean="0"/>
              <a:t>б, в — условные обозначения на кинематических схемах</a:t>
            </a:r>
          </a:p>
          <a:p>
            <a:pPr indent="342900">
              <a:spcBef>
                <a:spcPts val="0"/>
              </a:spcBef>
              <a:buNone/>
            </a:pPr>
            <a:r>
              <a:rPr lang="ru-RU" sz="2400" dirty="0" smtClean="0"/>
              <a:t>(б — вал, ось; в — шариковый подшипник на валу)</a:t>
            </a:r>
            <a:endParaRPr lang="ru-RU" sz="2800" dirty="0" smtClean="0"/>
          </a:p>
        </p:txBody>
      </p:sp>
      <p:sp>
        <p:nvSpPr>
          <p:cNvPr id="5" name="Дата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676456" cy="1143000"/>
          </a:xfrm>
        </p:spPr>
        <p:txBody>
          <a:bodyPr/>
          <a:lstStyle/>
          <a:p>
            <a:r>
              <a:rPr lang="ru-RU" sz="2600" dirty="0" smtClean="0">
                <a:solidFill>
                  <a:schemeClr val="bg1"/>
                </a:solidFill>
              </a:rPr>
              <a:t>Условные изображения механизмов на кинематических схемах</a:t>
            </a:r>
            <a:endParaRPr lang="ru-RU" sz="26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2013-06-04_0505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772816"/>
            <a:ext cx="4743450" cy="4371975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83568" y="1412776"/>
          <a:ext cx="297599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992"/>
              </a:tblGrid>
              <a:tr h="1599952">
                <a:tc>
                  <a:txBody>
                    <a:bodyPr/>
                    <a:lstStyle/>
                    <a:p>
                      <a:r>
                        <a:rPr lang="ru-RU" dirty="0" smtClean="0"/>
                        <a:t>• </a:t>
                      </a:r>
                      <a:r>
                        <a:rPr lang="ru-RU" i="1" dirty="0" smtClean="0"/>
                        <a:t>Кинематика</a:t>
                      </a:r>
                      <a:r>
                        <a:rPr lang="ru-RU" dirty="0" smtClean="0"/>
                        <a:t> </a:t>
                      </a:r>
                      <a:r>
                        <a:rPr lang="ru-RU" b="0" dirty="0" smtClean="0"/>
                        <a:t>в переводе с греческого — движение.</a:t>
                      </a:r>
                    </a:p>
                    <a:p>
                      <a:r>
                        <a:rPr lang="ru-RU" dirty="0" smtClean="0"/>
                        <a:t>• </a:t>
                      </a:r>
                      <a:r>
                        <a:rPr lang="ru-RU" b="1" i="1" dirty="0" smtClean="0"/>
                        <a:t>Схема</a:t>
                      </a:r>
                      <a:r>
                        <a:rPr lang="ru-RU" dirty="0" smtClean="0"/>
                        <a:t> </a:t>
                      </a:r>
                      <a:r>
                        <a:rPr lang="ru-RU" b="0" dirty="0" smtClean="0"/>
                        <a:t>в переводе с греческого — образ, вид, форма.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4000"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686800" cy="1162050"/>
          </a:xfrm>
        </p:spPr>
        <p:txBody>
          <a:bodyPr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Условные изображения механизмов на кинематических схемах</a:t>
            </a:r>
            <a:endParaRPr lang="ru-RU" sz="2400" dirty="0"/>
          </a:p>
        </p:txBody>
      </p:sp>
      <p:pic>
        <p:nvPicPr>
          <p:cNvPr id="6" name="Содержимое 5" descr="2013-06-04_0506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524" y="1340768"/>
            <a:ext cx="8568952" cy="37503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157192"/>
            <a:ext cx="8640960" cy="1512168"/>
          </a:xfrm>
        </p:spPr>
        <p:txBody>
          <a:bodyPr/>
          <a:lstStyle/>
          <a:p>
            <a:pPr indent="457200">
              <a:spcBef>
                <a:spcPts val="0"/>
              </a:spcBef>
            </a:pPr>
            <a:r>
              <a:rPr lang="ru-RU" sz="2400" dirty="0" smtClean="0"/>
              <a:t>Винтовые механизмы в тисках: а — в машинных; б — в слесарных:</a:t>
            </a:r>
          </a:p>
          <a:p>
            <a:pPr indent="457200">
              <a:spcBef>
                <a:spcPts val="0"/>
              </a:spcBef>
            </a:pPr>
            <a:r>
              <a:rPr lang="ru-RU" sz="2400" dirty="0" smtClean="0"/>
              <a:t>1 — винт, 2 — подвижная губка, 3 — гайка, 4 — подшипник скольжения</a:t>
            </a:r>
          </a:p>
          <a:p>
            <a:endParaRPr lang="ru-RU" dirty="0"/>
          </a:p>
        </p:txBody>
      </p:sp>
    </p:spTree>
  </p:cSld>
  <p:clrMapOvr>
    <a:masterClrMapping/>
  </p:clrMapOvr>
  <p:transition advTm="4000"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686800" cy="1162050"/>
          </a:xfrm>
        </p:spPr>
        <p:txBody>
          <a:bodyPr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Условные изображения механизмов на кинематических схемах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949280"/>
            <a:ext cx="8640960" cy="747464"/>
          </a:xfrm>
        </p:spPr>
        <p:txBody>
          <a:bodyPr/>
          <a:lstStyle/>
          <a:p>
            <a:pPr indent="457200">
              <a:spcBef>
                <a:spcPts val="0"/>
              </a:spcBef>
            </a:pPr>
            <a:r>
              <a:rPr lang="ru-RU" sz="2400" dirty="0" smtClean="0"/>
              <a:t>Цилиндрическая зубчатая передача: а — наглядное изображение; б — изображение на кинематической схеме</a:t>
            </a:r>
          </a:p>
        </p:txBody>
      </p:sp>
      <p:pic>
        <p:nvPicPr>
          <p:cNvPr id="7" name="Содержимое 6" descr="2013-06-04_050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7564" y="1268760"/>
            <a:ext cx="7848872" cy="4642256"/>
          </a:xfrm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Используемая литература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Электронное сопровождение к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учебно-методическому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комплекту "Технология.</a:t>
            </a:r>
            <a:b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Технический труд. 5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класс» / </a:t>
            </a:r>
            <a:r>
              <a:rPr lang="ru-RU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авт. Е. С. </a:t>
            </a:r>
            <a:r>
              <a:rPr lang="ru-RU" sz="24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Глозман</a:t>
            </a:r>
            <a:r>
              <a:rPr lang="ru-RU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А. Е. </a:t>
            </a:r>
            <a:r>
              <a:rPr lang="ru-RU" sz="24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Хотунцев</a:t>
            </a:r>
            <a:r>
              <a:rPr lang="ru-RU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О. Б. </a:t>
            </a:r>
            <a:r>
              <a:rPr lang="ru-RU" sz="24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Ставрова</a:t>
            </a:r>
            <a:r>
              <a:rPr lang="ru-RU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2011.;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Технология. Технический труд : 5 класс : учебник для образовательных учреждений / </a:t>
            </a:r>
            <a:r>
              <a:rPr lang="ru-RU" sz="2400" i="1" dirty="0" smtClean="0"/>
              <a:t>А.Т. Тищенко, Н.В. Синица. – М.: </a:t>
            </a:r>
            <a:r>
              <a:rPr lang="ru-RU" sz="2400" i="1" dirty="0" err="1" smtClean="0"/>
              <a:t>Вентана-Граф</a:t>
            </a:r>
            <a:r>
              <a:rPr lang="ru-RU" sz="2400" i="1" dirty="0" smtClean="0"/>
              <a:t>, 2011 – 176 с.;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Поурочные разработки по технологии (вариант для мальчиков): 5 класс. / </a:t>
            </a:r>
            <a:r>
              <a:rPr lang="ru-RU" sz="2400" i="1" dirty="0" smtClean="0"/>
              <a:t>К.Л. </a:t>
            </a:r>
            <a:r>
              <a:rPr lang="ru-RU" sz="2400" i="1" dirty="0" err="1" smtClean="0"/>
              <a:t>Дерендяев</a:t>
            </a:r>
            <a:r>
              <a:rPr lang="ru-RU" sz="2400" i="1" dirty="0" smtClean="0"/>
              <a:t> – М.: ВАКО, 2009. – 288 с.;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i="1" dirty="0" smtClean="0"/>
              <a:t>Электронная библиотека наглядных пособий. Технология. 5 класс. / Н.А. </a:t>
            </a:r>
            <a:r>
              <a:rPr lang="ru-RU" sz="2400" i="1" dirty="0" err="1" smtClean="0"/>
              <a:t>Ландушкин</a:t>
            </a:r>
            <a:r>
              <a:rPr lang="ru-RU" sz="2400" i="1" dirty="0" smtClean="0"/>
              <a:t> – 2009.</a:t>
            </a:r>
            <a:endParaRPr lang="ru-RU" sz="2400" i="1" dirty="0"/>
          </a:p>
        </p:txBody>
      </p:sp>
    </p:spTree>
  </p:cSld>
  <p:clrMapOvr>
    <a:masterClrMapping/>
  </p:clrMapOvr>
  <p:transition advTm="4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Виды машин и их функции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997450"/>
          </a:xfrm>
        </p:spPr>
        <p:txBody>
          <a:bodyPr/>
          <a:lstStyle/>
          <a:p>
            <a:pPr indent="342900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rgbClr val="003366"/>
                </a:solidFill>
              </a:rPr>
              <a:t>Машины</a:t>
            </a:r>
            <a:r>
              <a:rPr lang="ru-RU" sz="1600" dirty="0" smtClean="0">
                <a:solidFill>
                  <a:srgbClr val="003366"/>
                </a:solidFill>
              </a:rPr>
              <a:t> – устройство, выполняющее механические движения без приложения человеческой силы для преобразования энергии, материалов и информации.</a:t>
            </a:r>
            <a:endParaRPr lang="ru-RU" sz="1600" dirty="0">
              <a:solidFill>
                <a:srgbClr val="003366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2420888"/>
          <a:ext cx="8064896" cy="393819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160240"/>
                <a:gridCol w="5904656"/>
              </a:tblGrid>
              <a:tr h="697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Виды машин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Назначение машин</a:t>
                      </a:r>
                    </a:p>
                  </a:txBody>
                  <a:tcPr anchor="ctr"/>
                </a:tc>
              </a:tr>
              <a:tr h="9591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Энергетические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Предназначены для  преобразования энергии: электродвигатели (стиральные машины, фены); двигатели внутреннего сгорания (автомобили); турбины (самолёты); паровые машины (паровозы) и другие</a:t>
                      </a:r>
                    </a:p>
                  </a:txBody>
                  <a:tcPr/>
                </a:tc>
              </a:tr>
              <a:tr h="1584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Рабочие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Осуществляют изменение формы, свойств, состояния и положения предмета труда: </a:t>
                      </a:r>
                    </a:p>
                    <a:p>
                      <a:r>
                        <a:rPr lang="ru-RU" sz="1400" dirty="0" smtClean="0"/>
                        <a:t>технологические, или машины-орудия (металлорежущие станки, горные, сельскохозяйственные машины);</a:t>
                      </a:r>
                    </a:p>
                    <a:p>
                      <a:r>
                        <a:rPr lang="ru-RU" sz="1400" dirty="0" smtClean="0"/>
                        <a:t>транспортные (автомобили, самолёты, теплоходы);</a:t>
                      </a:r>
                    </a:p>
                    <a:p>
                      <a:r>
                        <a:rPr lang="ru-RU" sz="1400" dirty="0" smtClean="0"/>
                        <a:t>транспортирующие (конвейеры, грузоподъёмные краны);</a:t>
                      </a:r>
                    </a:p>
                    <a:p>
                      <a:r>
                        <a:rPr lang="ru-RU" sz="1400" dirty="0" smtClean="0"/>
                        <a:t>бытовые (холодильники, пылесосы)</a:t>
                      </a:r>
                    </a:p>
                  </a:txBody>
                  <a:tcPr/>
                </a:tc>
              </a:tr>
              <a:tr h="697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Информационные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72000" algn="l">
                        <a:spcBef>
                          <a:spcPts val="0"/>
                        </a:spcBef>
                      </a:pPr>
                      <a:r>
                        <a:rPr lang="ru-RU" sz="1400" dirty="0"/>
                        <a:t>Предназначены для сбора, обработки, хранения и использования информации: вычислительные машины и устройства (компьютеры)</a:t>
                      </a:r>
                      <a:endParaRPr lang="ru-RU" dirty="0"/>
                    </a:p>
                  </a:txBody>
                  <a:tcPr marL="9525" marR="9525" marT="9525" marB="9525"/>
                </a:tc>
              </a:tr>
            </a:tbl>
          </a:graphicData>
        </a:graphic>
      </p:graphicFrame>
    </p:spTree>
  </p:cSld>
  <p:clrMapOvr>
    <a:masterClrMapping/>
  </p:clrMapOvr>
  <p:transition advTm="4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Виды механизмов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29600" cy="4997450"/>
          </a:xfrm>
        </p:spPr>
        <p:txBody>
          <a:bodyPr/>
          <a:lstStyle/>
          <a:p>
            <a:pPr indent="34290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003366"/>
                </a:solidFill>
              </a:rPr>
              <a:t>Механизм</a:t>
            </a:r>
            <a:r>
              <a:rPr lang="ru-RU" sz="1800" dirty="0" smtClean="0">
                <a:solidFill>
                  <a:srgbClr val="003366"/>
                </a:solidFill>
              </a:rPr>
              <a:t> – это устройство для преобразования и передачи движения.</a:t>
            </a:r>
            <a:endParaRPr lang="ru-RU" sz="1800" dirty="0">
              <a:solidFill>
                <a:srgbClr val="003366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1988840"/>
          <a:ext cx="8136904" cy="4564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554461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механизма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Общий вид</a:t>
                      </a:r>
                      <a:endParaRPr lang="ru-RU" dirty="0"/>
                    </a:p>
                  </a:txBody>
                  <a:tcPr/>
                </a:tc>
              </a:tr>
              <a:tr h="413199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Винтовой механизм </a:t>
                      </a:r>
                      <a:r>
                        <a:rPr lang="ru-RU" sz="1800" dirty="0" smtClean="0"/>
                        <a:t>(преобразование </a:t>
                      </a:r>
                      <a:r>
                        <a:rPr lang="ru-RU" sz="1800" baseline="0" dirty="0" smtClean="0"/>
                        <a:t>вращательного движения в прямолинейное)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trapezoidal-sc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924944"/>
            <a:ext cx="4644516" cy="3096344"/>
          </a:xfrm>
          <a:prstGeom prst="rect">
            <a:avLst/>
          </a:prstGeom>
        </p:spPr>
      </p:pic>
    </p:spTree>
  </p:cSld>
  <p:clrMapOvr>
    <a:masterClrMapping/>
  </p:clrMapOvr>
  <p:transition advTm="4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Виды механизмов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4997450"/>
          </a:xfrm>
        </p:spPr>
        <p:txBody>
          <a:bodyPr/>
          <a:lstStyle/>
          <a:p>
            <a:pPr fontAlgn="t"/>
            <a:endParaRPr lang="ru-RU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ru-RU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4000" y="1700808"/>
          <a:ext cx="8136000" cy="456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000"/>
                <a:gridCol w="5544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механизма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Общий вид</a:t>
                      </a:r>
                      <a:endParaRPr lang="ru-RU" dirty="0"/>
                    </a:p>
                  </a:txBody>
                  <a:tcPr/>
                </a:tc>
              </a:tr>
              <a:tr h="41328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Кривошипно-шатунный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ru-RU" sz="1800" dirty="0" smtClean="0"/>
                        <a:t>(преобразование</a:t>
                      </a:r>
                      <a:r>
                        <a:rPr lang="ru-RU" sz="1800" baseline="0" dirty="0" smtClean="0"/>
                        <a:t> возвратно-поступательное движения в прямолинейное)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3hbn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348880"/>
            <a:ext cx="4903613" cy="3689238"/>
          </a:xfrm>
          <a:prstGeom prst="rect">
            <a:avLst/>
          </a:prstGeom>
        </p:spPr>
      </p:pic>
    </p:spTree>
  </p:cSld>
  <p:clrMapOvr>
    <a:masterClrMapping/>
  </p:clrMapOvr>
  <p:transition advTm="4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Виды механизмов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4997450"/>
          </a:xfrm>
        </p:spPr>
        <p:txBody>
          <a:bodyPr/>
          <a:lstStyle/>
          <a:p>
            <a:endParaRPr lang="ru-RU" dirty="0">
              <a:solidFill>
                <a:srgbClr val="003366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4000" y="1700808"/>
          <a:ext cx="8136000" cy="456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000"/>
                <a:gridCol w="5544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механизма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Общий вид</a:t>
                      </a:r>
                      <a:endParaRPr lang="ru-RU" dirty="0"/>
                    </a:p>
                  </a:txBody>
                  <a:tcPr/>
                </a:tc>
              </a:tr>
              <a:tr h="413280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Эксцентриковый </a:t>
                      </a:r>
                    </a:p>
                    <a:p>
                      <a:pPr algn="ctr" fontAlgn="t">
                        <a:buNone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(преобразование вращательного движения в прямолинейное)</a:t>
                      </a:r>
                      <a:endParaRPr lang="ru-RU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Walschaerts_mo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0000" y="3240000"/>
            <a:ext cx="5229225" cy="1600200"/>
          </a:xfrm>
          <a:prstGeom prst="rect">
            <a:avLst/>
          </a:prstGeom>
        </p:spPr>
      </p:pic>
    </p:spTree>
  </p:cSld>
  <p:clrMapOvr>
    <a:masterClrMapping/>
  </p:clrMapOvr>
  <p:transition advTm="400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Виды механизмов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997450"/>
          </a:xfrm>
        </p:spPr>
        <p:txBody>
          <a:bodyPr/>
          <a:lstStyle/>
          <a:p>
            <a:endParaRPr lang="ru-RU" dirty="0" smtClean="0">
              <a:solidFill>
                <a:srgbClr val="003366"/>
              </a:solidFill>
            </a:endParaRPr>
          </a:p>
          <a:p>
            <a:pPr fontAlgn="t"/>
            <a:endParaRPr lang="ru-RU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ru-RU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ru-RU" b="1" dirty="0"/>
          </a:p>
          <a:p>
            <a:pPr fontAlgn="t"/>
            <a:endParaRPr lang="ru-RU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>
              <a:solidFill>
                <a:srgbClr val="003366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4000" y="1700808"/>
          <a:ext cx="8136000" cy="456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000"/>
                <a:gridCol w="5544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механизма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Общий вид</a:t>
                      </a:r>
                      <a:endParaRPr lang="ru-RU" dirty="0"/>
                    </a:p>
                  </a:txBody>
                  <a:tcPr/>
                </a:tc>
              </a:tr>
              <a:tr h="41328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Кулачковый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(преобразование вращательного движения в возвратно-поступательное)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Рисунок 10" descr="Cam-disc-2_3D_animate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204864"/>
            <a:ext cx="1714500" cy="4000500"/>
          </a:xfrm>
          <a:prstGeom prst="rect">
            <a:avLst/>
          </a:prstGeom>
        </p:spPr>
      </p:pic>
    </p:spTree>
  </p:cSld>
  <p:clrMapOvr>
    <a:masterClrMapping/>
  </p:clrMapOvr>
  <p:transition advTm="4000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Виды механизмов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997450"/>
          </a:xfrm>
        </p:spPr>
        <p:txBody>
          <a:bodyPr/>
          <a:lstStyle/>
          <a:p>
            <a:endParaRPr lang="ru-RU" dirty="0">
              <a:solidFill>
                <a:srgbClr val="003366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4000" y="1700808"/>
          <a:ext cx="8136000" cy="456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000"/>
                <a:gridCol w="5544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механизма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Общий вид</a:t>
                      </a:r>
                      <a:endParaRPr lang="ru-RU" dirty="0"/>
                    </a:p>
                  </a:txBody>
                  <a:tcPr/>
                </a:tc>
              </a:tr>
              <a:tr h="413280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Фрикционный </a:t>
                      </a:r>
                    </a:p>
                    <a:p>
                      <a:pPr algn="ctr" fontAlgn="t">
                        <a:buNone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(преобразование вращательного движения одного катка за счет второго)</a:t>
                      </a:r>
                      <a:endParaRPr lang="ru-RU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133b303230-2-1e413d3e323d4b35-3238344b-3c3545303d38373c3e32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852936"/>
            <a:ext cx="5309276" cy="2376264"/>
          </a:xfrm>
          <a:prstGeom prst="rect">
            <a:avLst/>
          </a:prstGeom>
        </p:spPr>
      </p:pic>
    </p:spTree>
  </p:cSld>
  <p:clrMapOvr>
    <a:masterClrMapping/>
  </p:clrMapOvr>
  <p:transition advTm="4000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Виды механических передач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003366"/>
                </a:solidFill>
              </a:rPr>
              <a:t>винтовая (слесарные тиски);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003366"/>
                </a:solidFill>
              </a:rPr>
              <a:t>зубчатая (механическая дрель);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003366"/>
                </a:solidFill>
              </a:rPr>
              <a:t>реечная (сверлильный станок);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003366"/>
                </a:solidFill>
              </a:rPr>
              <a:t>ременная (сверлильный и токарный станки);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003366"/>
                </a:solidFill>
              </a:rPr>
              <a:t>цепная (велосипед, сельхозмашины);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003366"/>
                </a:solidFill>
              </a:rPr>
              <a:t>червячная (колки на музыкальных инструментах);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003366"/>
                </a:solidFill>
              </a:rPr>
              <a:t>карданная (автомобиль);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003366"/>
                </a:solidFill>
              </a:rPr>
              <a:t>гидравлическая, пневматическая (привод тормозов).</a:t>
            </a:r>
          </a:p>
          <a:p>
            <a:endParaRPr lang="ru-RU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 advTm="4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Виды соединений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indent="342900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rgbClr val="003366"/>
                </a:solidFill>
              </a:rPr>
              <a:t>Соединения деталей </a:t>
            </a:r>
            <a:r>
              <a:rPr lang="ru-RU" sz="2400" dirty="0" smtClean="0">
                <a:solidFill>
                  <a:srgbClr val="003366"/>
                </a:solidFill>
              </a:rPr>
              <a:t>могут быть </a:t>
            </a:r>
            <a:r>
              <a:rPr lang="ru-RU" sz="2400" b="1" i="1" dirty="0" smtClean="0">
                <a:solidFill>
                  <a:srgbClr val="003366"/>
                </a:solidFill>
              </a:rPr>
              <a:t>подвижными</a:t>
            </a:r>
            <a:r>
              <a:rPr lang="ru-RU" sz="2400" dirty="0" smtClean="0">
                <a:solidFill>
                  <a:srgbClr val="003366"/>
                </a:solidFill>
              </a:rPr>
              <a:t> и </a:t>
            </a:r>
            <a:r>
              <a:rPr lang="ru-RU" sz="2400" b="1" i="1" dirty="0" smtClean="0">
                <a:solidFill>
                  <a:srgbClr val="003366"/>
                </a:solidFill>
              </a:rPr>
              <a:t>неподвижными</a:t>
            </a:r>
            <a:r>
              <a:rPr lang="ru-RU" sz="2400" dirty="0" smtClean="0">
                <a:solidFill>
                  <a:srgbClr val="003366"/>
                </a:solidFill>
              </a:rPr>
              <a:t>.</a:t>
            </a:r>
          </a:p>
          <a:p>
            <a:pPr indent="342900">
              <a:spcBef>
                <a:spcPts val="0"/>
              </a:spcBef>
              <a:buNone/>
            </a:pPr>
            <a:endParaRPr lang="ru-RU" sz="2400" dirty="0">
              <a:solidFill>
                <a:srgbClr val="003366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2492896"/>
          <a:ext cx="8496944" cy="41044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4056"/>
                <a:gridCol w="3744416"/>
                <a:gridCol w="4248472"/>
              </a:tblGrid>
              <a:tr h="805104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Пример соединения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Общий вид</a:t>
                      </a:r>
                      <a:endParaRPr lang="ru-RU" dirty="0"/>
                    </a:p>
                  </a:txBody>
                  <a:tcPr anchor="ctr"/>
                </a:tc>
              </a:tr>
              <a:tr h="32993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Подвижные соединения</a:t>
                      </a:r>
                      <a:endParaRPr lang="ru-RU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Шарнирное соединение прижима и багажника велосипеда:</a:t>
                      </a:r>
                    </a:p>
                    <a:p>
                      <a:r>
                        <a:rPr lang="ru-RU" dirty="0" smtClean="0"/>
                        <a:t>1</a:t>
                      </a:r>
                      <a:r>
                        <a:rPr lang="ru-RU" baseline="0" dirty="0" smtClean="0"/>
                        <a:t> – шарнир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356992"/>
            <a:ext cx="3621782" cy="3114733"/>
          </a:xfrm>
          <a:prstGeom prst="rect">
            <a:avLst/>
          </a:prstGeom>
        </p:spPr>
      </p:pic>
    </p:spTree>
  </p:cSld>
  <p:clrMapOvr>
    <a:masterClrMapping/>
  </p:clrMapOvr>
  <p:transition advTm="4000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ниверсал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Универсал</Template>
  <TotalTime>229</TotalTime>
  <Words>417</Words>
  <Application>Microsoft Office PowerPoint</Application>
  <PresentationFormat>Экран (4:3)</PresentationFormat>
  <Paragraphs>119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Arial</vt:lpstr>
      <vt:lpstr>Универсал</vt:lpstr>
      <vt:lpstr>Понятие о машине и механизме</vt:lpstr>
      <vt:lpstr>Виды машин и их функции</vt:lpstr>
      <vt:lpstr>Виды механизмов</vt:lpstr>
      <vt:lpstr>Виды механизмов</vt:lpstr>
      <vt:lpstr>Виды механизмов</vt:lpstr>
      <vt:lpstr>Виды механизмов</vt:lpstr>
      <vt:lpstr>Виды механизмов</vt:lpstr>
      <vt:lpstr>Виды механических передач</vt:lpstr>
      <vt:lpstr>Виды соединений</vt:lpstr>
      <vt:lpstr>Виды соединений</vt:lpstr>
      <vt:lpstr>Виды соединений</vt:lpstr>
      <vt:lpstr>Виды соединений</vt:lpstr>
      <vt:lpstr>Примеры простых и сложных деталей</vt:lpstr>
      <vt:lpstr>Примеры простых и сложных деталей</vt:lpstr>
      <vt:lpstr>Примеры простых и сложных деталей</vt:lpstr>
      <vt:lpstr>Условные изображения механизмов на кинематических схемах</vt:lpstr>
      <vt:lpstr>Условные изображения механизмов на кинематических схемах</vt:lpstr>
      <vt:lpstr>Условные изображения механизмов на кинематических схемах</vt:lpstr>
      <vt:lpstr>Используемая литература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о машине</dc:title>
  <dc:creator>Владимир</dc:creator>
  <cp:lastModifiedBy>Владимир</cp:lastModifiedBy>
  <cp:revision>25</cp:revision>
  <dcterms:created xsi:type="dcterms:W3CDTF">2013-06-03T22:02:57Z</dcterms:created>
  <dcterms:modified xsi:type="dcterms:W3CDTF">2013-06-04T01:52:47Z</dcterms:modified>
</cp:coreProperties>
</file>