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4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95" r:id="rId29"/>
    <p:sldId id="296" r:id="rId30"/>
    <p:sldId id="282" r:id="rId31"/>
    <p:sldId id="290" r:id="rId32"/>
    <p:sldId id="293" r:id="rId33"/>
    <p:sldId id="283" r:id="rId34"/>
    <p:sldId id="291" r:id="rId35"/>
    <p:sldId id="292" r:id="rId36"/>
    <p:sldId id="284" r:id="rId37"/>
    <p:sldId id="297" r:id="rId38"/>
    <p:sldId id="298" r:id="rId39"/>
    <p:sldId id="289" r:id="rId40"/>
    <p:sldId id="29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421" autoAdjust="0"/>
  </p:normalViewPr>
  <p:slideViewPr>
    <p:cSldViewPr>
      <p:cViewPr>
        <p:scale>
          <a:sx n="77" d="100"/>
          <a:sy n="77" d="100"/>
        </p:scale>
        <p:origin x="-11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C3956-41CF-41A1-A7C5-2026768EEC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E0867-C0CC-4720-9DFC-65209A349B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413E5-2DC0-450C-B0AA-3EF99DF73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BDA7-FE03-456D-A96A-976591C7F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E8A5-931D-4F8E-A93F-81E7E7C5E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CE64B-A8D8-4305-AB32-BDC0F023A1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B0AC9-CE31-45A5-9405-53571BCC2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781B-2110-41F6-BDF1-4C8E57E76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5EB2B-A769-450B-B4BF-C45CAB964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77990-201A-4116-AE1C-256A15947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7E9ED-A48C-4E72-93B5-C77902BE2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D913196-EF0B-40E2-916F-2D2BDB413A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CC1B40-F02F-4587-B579-BC9BDDC02C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s4156.vkontakte.ru/u20561930/98423317/x_0dabdcbc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s.tinchurinteatr.ru/group/?id=37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://rus.tinchurinteatr.ru/group/?id=3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s.tinchurinteatr.ru/group/?id=38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us.tinchurinteatr.ru/group/?id=2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           </a:t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> </a:t>
            </a:r>
            <a:br>
              <a:rPr lang="tt-RU" dirty="0" smtClean="0"/>
            </a:br>
            <a:r>
              <a:rPr lang="tt-RU" dirty="0" smtClean="0"/>
              <a:t>              </a:t>
            </a:r>
            <a:r>
              <a:rPr lang="tt-RU" sz="10700" i="1" dirty="0" smtClean="0"/>
              <a:t>Казан                                театрлары.</a:t>
            </a:r>
            <a:endParaRPr lang="ru-RU" sz="10700" i="1" dirty="0"/>
          </a:p>
        </p:txBody>
      </p:sp>
      <p:pic>
        <p:nvPicPr>
          <p:cNvPr id="3077" name="Picture 5" descr="Картинка 630 из 229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3214686"/>
            <a:ext cx="4929222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ашказарский кудаш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932363" y="201613"/>
            <a:ext cx="3948112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i="1"/>
              <a:t>Татар профессиональ театры</a:t>
            </a:r>
            <a:r>
              <a:rPr lang="ru-RU" sz="3600" i="1"/>
              <a:t> оешу</a:t>
            </a:r>
            <a:endParaRPr lang="en-US" sz="3600" i="1"/>
          </a:p>
          <a:p>
            <a:endParaRPr lang="ru-RU" sz="3600" i="1"/>
          </a:p>
          <a:p>
            <a:r>
              <a:rPr lang="en-US" sz="2400" i="1"/>
              <a:t> </a:t>
            </a:r>
            <a:r>
              <a:rPr lang="en-US" sz="4400" i="1"/>
              <a:t>Ильяс Кудашев-</a:t>
            </a:r>
          </a:p>
          <a:p>
            <a:r>
              <a:rPr lang="en-US" sz="4400" i="1"/>
              <a:t>Ашказарский</a:t>
            </a:r>
            <a:r>
              <a:rPr lang="en-US" sz="2400" i="1"/>
              <a:t> </a:t>
            </a:r>
            <a:endParaRPr lang="ru-RU" sz="2400" i="1"/>
          </a:p>
          <a:p>
            <a:endParaRPr lang="ru-RU" sz="3600" i="1"/>
          </a:p>
          <a:p>
            <a:r>
              <a:rPr lang="en-US" sz="3600" i="1"/>
              <a:t>исеме белән </a:t>
            </a:r>
            <a:r>
              <a:rPr lang="ru-RU" sz="3600" i="1"/>
              <a:t> </a:t>
            </a:r>
            <a:r>
              <a:rPr lang="en-US" sz="3600" i="1"/>
              <a:t>бәйле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ВОЛЖ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341438"/>
            <a:ext cx="38147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211638" y="1989138"/>
            <a:ext cx="4572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latin typeface="Tahoma" pitchFamily="34" charset="0"/>
              </a:rPr>
              <a:t>Күр: ничек, иртә кояш чыкса, җиһанда нур тула, —</a:t>
            </a:r>
          </a:p>
          <a:p>
            <a:r>
              <a:rPr lang="ru-RU" sz="2400" i="1">
                <a:latin typeface="Tahoma" pitchFamily="34" charset="0"/>
              </a:rPr>
              <a:t>Һәр күңелләр нурланадыр, чыкса Гыйззәтуллина.</a:t>
            </a:r>
          </a:p>
          <a:p>
            <a:endParaRPr lang="ru-RU" sz="2400" i="1">
              <a:latin typeface="Tahoma" pitchFamily="34" charset="0"/>
            </a:endParaRPr>
          </a:p>
          <a:p>
            <a:r>
              <a:rPr lang="ru-RU" sz="2400" i="1">
                <a:latin typeface="Tahoma" pitchFamily="34" charset="0"/>
              </a:rPr>
              <a:t>Бу икәүгә тәңре биргән бертигез зур мәртәбә:</a:t>
            </a:r>
          </a:p>
          <a:p>
            <a:r>
              <a:rPr lang="ru-RU" sz="2400" i="1">
                <a:latin typeface="Tahoma" pitchFamily="34" charset="0"/>
              </a:rPr>
              <a:t>Берсе уйный күк йөзендә, берсе уйный сәхнәдә.</a:t>
            </a:r>
          </a:p>
          <a:p>
            <a:endParaRPr lang="ru-RU" sz="2400" i="1">
              <a:latin typeface="Tahoma" pitchFamily="34" charset="0"/>
            </a:endParaRPr>
          </a:p>
          <a:p>
            <a:r>
              <a:rPr lang="ru-RU" sz="2400" i="1">
                <a:latin typeface="Tahoma" pitchFamily="34" charset="0"/>
              </a:rPr>
              <a:t>         Г.Тукай « Ике кояш»   </a:t>
            </a:r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smtClean="0">
                <a:latin typeface="Times New Roman" pitchFamily="18" charset="0"/>
              </a:rPr>
              <a:t>Беренче татар хатын-кыз артисты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Сәхипҗамал Гыйззәтуллина-Волжская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i="1" smtClean="0">
                <a:latin typeface="Times New Roman" pitchFamily="18" charset="0"/>
              </a:rPr>
              <a:t>Габдулла Кариев гомерен татар театрына багышлый</a:t>
            </a:r>
          </a:p>
        </p:txBody>
      </p:sp>
      <p:pic>
        <p:nvPicPr>
          <p:cNvPr id="14339" name="Picture 22" descr="215114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46815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i="1" smtClean="0">
                <a:latin typeface="Times New Roman" pitchFamily="18" charset="0"/>
              </a:rPr>
              <a:t>Беренче профессиональ татар труппасы</a:t>
            </a:r>
            <a:br>
              <a:rPr lang="ru-RU" sz="2800" i="1" smtClean="0">
                <a:latin typeface="Times New Roman" pitchFamily="18" charset="0"/>
              </a:rPr>
            </a:br>
            <a:r>
              <a:rPr lang="ru-RU" sz="3600" i="1" smtClean="0">
                <a:latin typeface="Times New Roman" pitchFamily="18" charset="0"/>
              </a:rPr>
              <a:t>«Сәйяр»</a:t>
            </a:r>
          </a:p>
        </p:txBody>
      </p:sp>
      <p:pic>
        <p:nvPicPr>
          <p:cNvPr id="15363" name="Picture 5" descr="iСая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47825"/>
            <a:ext cx="7416800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468313" y="-60325"/>
            <a:ext cx="78486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4000" i="1"/>
              <a:t>«Сәйяр»</a:t>
            </a:r>
            <a:r>
              <a:rPr lang="en-US" sz="3600" i="1"/>
              <a:t> труппасы Идел буе шәһәрләрендә</a:t>
            </a:r>
            <a:r>
              <a:rPr lang="ru-RU" sz="3600" i="1"/>
              <a:t> </a:t>
            </a:r>
            <a:r>
              <a:rPr lang="en-US" sz="3600" i="1"/>
              <a:t>һәм Төркестанда</a:t>
            </a:r>
            <a:r>
              <a:rPr lang="ru-RU" sz="3600" i="1"/>
              <a:t> </a:t>
            </a:r>
            <a:r>
              <a:rPr lang="en-US" sz="3600" i="1"/>
              <a:t>була. Гомумән, ул татарлар</a:t>
            </a:r>
            <a:r>
              <a:rPr lang="ru-RU" sz="3600" i="1"/>
              <a:t> </a:t>
            </a:r>
            <a:r>
              <a:rPr lang="en-US" sz="3600" i="1"/>
              <a:t>яшәгән һәр төбәктә булырга өлгерә.</a:t>
            </a:r>
            <a:r>
              <a:rPr lang="ru-RU" sz="3600" i="1"/>
              <a:t> </a:t>
            </a:r>
            <a:r>
              <a:rPr lang="en-US" sz="3600" i="1"/>
              <a:t>Ләкин инде төрле төбәкләрдә яшәгән</a:t>
            </a:r>
            <a:r>
              <a:rPr lang="ru-RU" sz="3600" i="1"/>
              <a:t> </a:t>
            </a:r>
            <a:r>
              <a:rPr lang="en-US" sz="3600" i="1"/>
              <a:t>татар халкының мәдәни ихтыяҗын   бер труппа гына канәгатьләндерә алмый башлый</a:t>
            </a:r>
            <a:r>
              <a:rPr lang="ru-RU" sz="3600" i="1"/>
              <a:t>.</a:t>
            </a:r>
          </a:p>
          <a:p>
            <a:pPr algn="just"/>
            <a:r>
              <a:rPr lang="ru-RU" sz="3600" i="1"/>
              <a:t>1912 елда Уфада </a:t>
            </a:r>
            <a:r>
              <a:rPr lang="ru-RU" sz="4000" i="1"/>
              <a:t>«Нур»</a:t>
            </a:r>
            <a:r>
              <a:rPr lang="ru-RU" sz="3600" i="1"/>
              <a:t> труппасы,</a:t>
            </a:r>
          </a:p>
          <a:p>
            <a:pPr algn="just"/>
            <a:r>
              <a:rPr lang="ru-RU" sz="3600" i="1"/>
              <a:t>1917 елда Семберд</a:t>
            </a:r>
            <a:r>
              <a:rPr lang="ru-RU" sz="4000" i="1"/>
              <a:t>ә «Ирек» </a:t>
            </a:r>
            <a:r>
              <a:rPr lang="ru-RU" sz="3600" i="1"/>
              <a:t>труппасы оеша</a:t>
            </a:r>
            <a:endParaRPr lang="en-US" sz="3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819150" y="963613"/>
            <a:ext cx="75469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  </a:t>
            </a:r>
            <a:r>
              <a:rPr lang="en-US" sz="4000" i="1"/>
              <a:t>192</a:t>
            </a:r>
            <a:r>
              <a:rPr lang="ru-RU" sz="4000" i="1"/>
              <a:t>2</a:t>
            </a:r>
            <a:r>
              <a:rPr lang="en-US" sz="4000" i="1"/>
              <a:t> елда труппалар берләшеп,   </a:t>
            </a:r>
          </a:p>
          <a:p>
            <a:pPr algn="ctr"/>
            <a:r>
              <a:rPr lang="en-US" sz="4000" i="1"/>
              <a:t>« Беренче татар үрнәк драма</a:t>
            </a:r>
            <a:endParaRPr lang="ru-RU" sz="4000" i="1"/>
          </a:p>
          <a:p>
            <a:pPr algn="ctr"/>
            <a:r>
              <a:rPr lang="en-US" sz="4000" i="1"/>
              <a:t> труппасы»н</a:t>
            </a:r>
          </a:p>
          <a:p>
            <a:pPr algn="ctr"/>
            <a:r>
              <a:rPr lang="en-US" sz="4000" i="1"/>
              <a:t> барлыкка китерә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4213" y="314325"/>
            <a:ext cx="8310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400" i="1"/>
              <a:t>Беренче театр бинасы ачыла</a:t>
            </a:r>
          </a:p>
        </p:txBody>
      </p:sp>
      <p:pic>
        <p:nvPicPr>
          <p:cNvPr id="18435" name="Picture 5" descr="беренче т цвет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7848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00113" y="836613"/>
            <a:ext cx="73025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400" i="1"/>
              <a:t>Хәзерге</a:t>
            </a:r>
            <a:r>
              <a:rPr lang="ru-RU" sz="4400" i="1"/>
              <a:t> </a:t>
            </a:r>
            <a:r>
              <a:rPr lang="en-US" sz="4400" i="1"/>
              <a:t>вакытта</a:t>
            </a:r>
            <a:endParaRPr lang="ru-RU" sz="4400" i="1"/>
          </a:p>
          <a:p>
            <a:r>
              <a:rPr lang="en-US" sz="4400" i="1"/>
              <a:t>ТатарстанРеспублика</a:t>
            </a:r>
            <a:r>
              <a:rPr lang="ru-RU" sz="4400" i="1"/>
              <a:t>сы</a:t>
            </a:r>
            <a:r>
              <a:rPr lang="en-US" sz="4400" i="1"/>
              <a:t>нда </a:t>
            </a:r>
          </a:p>
          <a:p>
            <a:pPr algn="just"/>
            <a:r>
              <a:rPr lang="en-US" sz="4400" i="1"/>
              <a:t>1</a:t>
            </a:r>
            <a:r>
              <a:rPr lang="ru-RU" sz="4400" i="1"/>
              <a:t>4</a:t>
            </a:r>
            <a:r>
              <a:rPr lang="en-US" sz="4400" i="1"/>
              <a:t>  театр бар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i="1" smtClean="0">
                <a:latin typeface="Times New Roman" pitchFamily="18" charset="0"/>
              </a:rPr>
              <a:t>Г.Камал исемендәге Татар дәүләт академия театры</a:t>
            </a:r>
          </a:p>
        </p:txBody>
      </p:sp>
      <p:pic>
        <p:nvPicPr>
          <p:cNvPr id="20483" name="Picture 4" descr="театр камала хорош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6200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95288" y="620713"/>
            <a:ext cx="84248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i="1"/>
              <a:t>1926 елда театр Академия исеменә лаек була, 1939 елда Галиәсгар Камалның 60 еллык юбилее уңае белән театрга аның исеме бирелә</a:t>
            </a:r>
            <a:r>
              <a:rPr lang="ru-RU" sz="3200"/>
              <a:t> .</a:t>
            </a:r>
          </a:p>
          <a:p>
            <a:r>
              <a:rPr lang="ru-RU" sz="4400" i="1"/>
              <a:t>1987 елда яңа бина ачыла.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 м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4813"/>
            <a:ext cx="59594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u="sng" dirty="0" smtClean="0"/>
              <a:t>ТАТАРСКИЙ ГОСУДАРСТВЕННЫЙ АКАДЕМИЧЕСКИЙ ТЕАТР ИМ. Г. КАМАЛА</a:t>
            </a:r>
            <a:endParaRPr lang="ru-RU" dirty="0" smtClean="0"/>
          </a:p>
          <a:p>
            <a:r>
              <a:rPr lang="ru-RU" dirty="0" smtClean="0"/>
              <a:t>Прекрасное здание театра, расположенное на берегу озера Кабан, напоминает своими очертаниями белый парус корабля и хорошо видно издалека. День рождения театра - 22 декабря 1906 г. В этот день в Казани состоялся первый публичный спектакль на татарском языке. В 1939 г. театру было присвоено имя </a:t>
            </a:r>
            <a:r>
              <a:rPr lang="ru-RU" dirty="0" err="1" smtClean="0"/>
              <a:t>Галиасгара</a:t>
            </a:r>
            <a:r>
              <a:rPr lang="ru-RU" dirty="0" smtClean="0"/>
              <a:t> </a:t>
            </a:r>
            <a:r>
              <a:rPr lang="ru-RU" dirty="0" err="1" smtClean="0"/>
              <a:t>Камала</a:t>
            </a:r>
            <a:r>
              <a:rPr lang="ru-RU" dirty="0" smtClean="0"/>
              <a:t> - выдающегося драматурга, одного из основоположников татарского театрального искусства.</a:t>
            </a:r>
          </a:p>
          <a:p>
            <a:r>
              <a:rPr lang="ru-RU" dirty="0" smtClean="0"/>
              <a:t>В репертуаре театра - мировая классика, а также пьесы татарских драматургов.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38288"/>
            <a:ext cx="37449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539750" y="327025"/>
            <a:ext cx="2519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i="1"/>
              <a:t>Фәрит Бикчәнтәев</a:t>
            </a: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611188" y="554037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i="1"/>
              <a:t>режиссер</a:t>
            </a:r>
          </a:p>
        </p:txBody>
      </p:sp>
      <p:pic>
        <p:nvPicPr>
          <p:cNvPr id="22533" name="Picture 2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7449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22"/>
          <p:cNvSpPr>
            <a:spLocks noChangeArrowheads="1"/>
          </p:cNvSpPr>
          <p:nvPr/>
        </p:nvSpPr>
        <p:spPr bwMode="auto">
          <a:xfrm>
            <a:off x="4932363" y="377825"/>
            <a:ext cx="156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i="1"/>
              <a:t>Шамил </a:t>
            </a:r>
            <a:endParaRPr lang="ru-RU" sz="3200" i="1"/>
          </a:p>
          <a:p>
            <a:r>
              <a:rPr lang="en-US" sz="3200" i="1"/>
              <a:t>Закиров</a:t>
            </a:r>
          </a:p>
        </p:txBody>
      </p:sp>
      <p:sp>
        <p:nvSpPr>
          <p:cNvPr id="22535" name="Rectangle 25"/>
          <p:cNvSpPr>
            <a:spLocks noChangeArrowheads="1"/>
          </p:cNvSpPr>
          <p:nvPr/>
        </p:nvSpPr>
        <p:spPr bwMode="auto">
          <a:xfrm>
            <a:off x="4932363" y="5589588"/>
            <a:ext cx="1868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i="1"/>
              <a:t>директор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Times New Roman" pitchFamily="18" charset="0"/>
              </a:rPr>
              <a:t>Театр артистлары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835150" y="1147763"/>
            <a:ext cx="4810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3200" i="1"/>
              <a:t>Шәүкәт Биктимиров</a:t>
            </a:r>
          </a:p>
        </p:txBody>
      </p:sp>
      <p:pic>
        <p:nvPicPr>
          <p:cNvPr id="23556" name="Picture 5" descr="шау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00213"/>
            <a:ext cx="43926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smtClean="0"/>
              <a:t> </a:t>
            </a:r>
            <a:r>
              <a:rPr lang="ru-RU" sz="3800" i="1" smtClean="0">
                <a:latin typeface="Times New Roman" pitchFamily="18" charset="0"/>
              </a:rPr>
              <a:t>Туфан Миңнуллин« Әлдермештән Әлмәндәр»</a:t>
            </a:r>
          </a:p>
        </p:txBody>
      </p:sp>
      <p:pic>
        <p:nvPicPr>
          <p:cNvPr id="24579" name="Picture 4" descr="альманд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74788"/>
            <a:ext cx="770413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4537075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 </a:t>
            </a:r>
            <a:r>
              <a:rPr lang="ru-RU" i="1" smtClean="0">
                <a:latin typeface="Times New Roman" pitchFamily="18" charset="0"/>
              </a:rPr>
              <a:t>Нәҗибә Ихсанова</a:t>
            </a:r>
            <a:r>
              <a:rPr lang="ru-RU" smtClean="0"/>
              <a:t> </a:t>
            </a:r>
          </a:p>
        </p:txBody>
      </p:sp>
      <p:pic>
        <p:nvPicPr>
          <p:cNvPr id="25603" name="Picture 4" descr="ихса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4337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3581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995738" y="5108575"/>
            <a:ext cx="5499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i="1"/>
              <a:t>Т.Миңнуллин «Дивана»</a:t>
            </a:r>
            <a:r>
              <a:rPr lang="en-US" i="1"/>
              <a:t> </a:t>
            </a:r>
          </a:p>
          <a:p>
            <a:pPr eaLnBrk="0" hangingPunct="0"/>
            <a:endParaRPr lang="en-US" sz="18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101725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latin typeface="Times New Roman" pitchFamily="18" charset="0"/>
              </a:rPr>
              <a:t>Вера Минкина</a:t>
            </a:r>
          </a:p>
        </p:txBody>
      </p:sp>
      <p:pic>
        <p:nvPicPr>
          <p:cNvPr id="26627" name="Picture 4" descr="Минкин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25923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минк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96975"/>
            <a:ext cx="4608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140200" y="5157788"/>
            <a:ext cx="4313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i="1"/>
              <a:t>Т.Миңнуллин</a:t>
            </a:r>
            <a:endParaRPr lang="ru-RU" sz="3600" i="1"/>
          </a:p>
          <a:p>
            <a:r>
              <a:rPr lang="en-US" sz="3600" i="1"/>
              <a:t> « Гөргөри кияүләре»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труп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81359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Times New Roman" pitchFamily="18" charset="0"/>
              </a:rPr>
              <a:t>Н.Исәнбәт «Гөлҗамал»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i="1" smtClean="0">
                <a:latin typeface="Times New Roman" pitchFamily="18" charset="0"/>
              </a:rPr>
              <a:t>К.Тинчурин исемендәге Татар </a:t>
            </a:r>
            <a:br>
              <a:rPr lang="ru-RU" sz="3800" i="1" smtClean="0">
                <a:latin typeface="Times New Roman" pitchFamily="18" charset="0"/>
              </a:rPr>
            </a:br>
            <a:r>
              <a:rPr lang="ru-RU" sz="3800" i="1" smtClean="0">
                <a:latin typeface="Times New Roman" pitchFamily="18" charset="0"/>
              </a:rPr>
              <a:t>дәүләт драма һәм комедия театры</a:t>
            </a:r>
          </a:p>
        </p:txBody>
      </p:sp>
      <p:pic>
        <p:nvPicPr>
          <p:cNvPr id="28675" name="Picture 4" descr="тинч теат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3421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tt-RU" dirty="0" smtClean="0"/>
              <a:t>К.Тинчурин исемендәге драма һәм комедия театры 1933нче елда ачылы.</a:t>
            </a:r>
          </a:p>
          <a:p>
            <a:r>
              <a:rPr lang="tt-RU" dirty="0" smtClean="0"/>
              <a:t>Бүгенге көндә татарча спектакл</a:t>
            </a:r>
            <a:r>
              <a:rPr lang="ru-RU" dirty="0" err="1" smtClean="0"/>
              <a:t>ь</a:t>
            </a:r>
            <a:r>
              <a:rPr lang="tt-RU" dirty="0" smtClean="0"/>
              <a:t>ләр уйнала.Кирәк булса , синхрон тәрҗемәдән файдаланырга мөмкин.</a:t>
            </a:r>
          </a:p>
          <a:p>
            <a:r>
              <a:rPr lang="tt-RU" dirty="0" smtClean="0"/>
              <a:t>             Театрның  кайбер артистлары.</a:t>
            </a:r>
          </a:p>
          <a:p>
            <a:endParaRPr lang="tt-RU" dirty="0" smtClean="0"/>
          </a:p>
          <a:p>
            <a:endParaRPr lang="tt-RU" dirty="0" smtClean="0"/>
          </a:p>
          <a:p>
            <a:endParaRPr lang="tt-RU" dirty="0" smtClean="0"/>
          </a:p>
          <a:p>
            <a:pPr>
              <a:buNone/>
            </a:pPr>
            <a:r>
              <a:rPr lang="tt-RU" sz="1400" dirty="0" smtClean="0"/>
              <a:t>     </a:t>
            </a:r>
          </a:p>
          <a:p>
            <a:pPr>
              <a:buNone/>
            </a:pPr>
            <a:endParaRPr lang="tt-RU" sz="1400" dirty="0" smtClean="0"/>
          </a:p>
          <a:p>
            <a:pPr>
              <a:buNone/>
            </a:pPr>
            <a:endParaRPr lang="tt-RU" sz="1400" dirty="0" smtClean="0"/>
          </a:p>
          <a:p>
            <a:pPr>
              <a:buNone/>
            </a:pPr>
            <a:r>
              <a:rPr lang="tt-RU" sz="1400" dirty="0" smtClean="0"/>
              <a:t>         </a:t>
            </a:r>
          </a:p>
          <a:p>
            <a:pPr>
              <a:buNone/>
            </a:pPr>
            <a:r>
              <a:rPr lang="tt-RU" sz="1400" dirty="0" smtClean="0"/>
              <a:t>           Мәхмүтов                                                    Шәйхетдинов                                     Мәхмүтова </a:t>
            </a:r>
          </a:p>
          <a:p>
            <a:pPr>
              <a:buNone/>
            </a:pPr>
            <a:r>
              <a:rPr lang="tt-RU" sz="1400" dirty="0" smtClean="0"/>
              <a:t>       Хәлил Зәкиевич                                   Наил Шәмсетдинович                  Исламия  Һидиятулловна</a:t>
            </a: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54534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hlinkClick r:id="rId2"/>
              </a:rPr>
              <a:t>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4274" name="Picture 2" descr="http://rus.tinchurinteatr.ru/pics/group/prev/item_39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000372"/>
            <a:ext cx="1714512" cy="1714512"/>
          </a:xfrm>
          <a:prstGeom prst="rect">
            <a:avLst/>
          </a:prstGeom>
          <a:noFill/>
        </p:spPr>
      </p:pic>
      <p:pic>
        <p:nvPicPr>
          <p:cNvPr id="54275" name="Picture 3" descr="http://rus.tinchurinteatr.ru/pics/group/prev/item_37.jp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28934"/>
            <a:ext cx="1857388" cy="1857392"/>
          </a:xfrm>
          <a:prstGeom prst="rect">
            <a:avLst/>
          </a:prstGeom>
          <a:noFill/>
        </p:spPr>
      </p:pic>
      <p:pic>
        <p:nvPicPr>
          <p:cNvPr id="54276" name="Picture 4" descr="http://rus.tinchurinteatr.ru/pics/group/prev/item_3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92893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ТАТАРСКИЙ ГОСУДАРСТВЕННЫЙ ТЕАТР ДРАМЫ И КОМЕДИИ ИМ. К. ТИНЧУРИНА</a:t>
            </a:r>
            <a:endParaRPr lang="ru-RU" dirty="0" smtClean="0"/>
          </a:p>
          <a:p>
            <a:r>
              <a:rPr lang="ru-RU" dirty="0" smtClean="0"/>
              <a:t>Театр драмы и комедии им. К. </a:t>
            </a:r>
            <a:r>
              <a:rPr lang="ru-RU" dirty="0" err="1" smtClean="0"/>
              <a:t>Тинчурина</a:t>
            </a:r>
            <a:r>
              <a:rPr lang="ru-RU" dirty="0" smtClean="0"/>
              <a:t> создан в 1933 г. В настоящее время основу репертуара составляют пьесы татарских авторов, которые исполняются на родном языке. При необходимости можно воспользоваться синхронным переводом на русский язык.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> 1988 год стал в истории театра переломным. В этом году театру присваивают имя одного из основателей театра, великого татарского артиста, режиссера и драматурга </a:t>
            </a:r>
            <a:r>
              <a:rPr lang="ru-RU" dirty="0" err="1" smtClean="0"/>
              <a:t>Карима</a:t>
            </a:r>
            <a:r>
              <a:rPr lang="ru-RU" dirty="0" smtClean="0"/>
              <a:t> </a:t>
            </a:r>
            <a:r>
              <a:rPr lang="ru-RU" dirty="0" err="1" smtClean="0"/>
              <a:t>Тинчурина</a:t>
            </a:r>
            <a:r>
              <a:rPr lang="ru-RU" dirty="0" smtClean="0"/>
              <a:t>. Также в этом году театр становится стационарным. После 55 летних скитаний театр получает свое здание по адресу: ул. Горького,13.</a:t>
            </a:r>
          </a:p>
          <a:p>
            <a:r>
              <a:rPr lang="ru-RU" dirty="0" smtClean="0"/>
              <a:t> За последние 10-15 лет в деле становления театра </a:t>
            </a:r>
            <a:r>
              <a:rPr lang="ru-RU" dirty="0" err="1" smtClean="0"/>
              <a:t>им.К.Тинчурина</a:t>
            </a:r>
            <a:r>
              <a:rPr lang="ru-RU" dirty="0" smtClean="0"/>
              <a:t> свою лепту внесли такие талантливые артисты как Народные артисты РТ – </a:t>
            </a:r>
            <a:r>
              <a:rPr lang="ru-RU" dirty="0" err="1" smtClean="0"/>
              <a:t>Хакимзянова</a:t>
            </a:r>
            <a:r>
              <a:rPr lang="ru-RU" dirty="0" smtClean="0"/>
              <a:t> З.Р., </a:t>
            </a:r>
          </a:p>
          <a:p>
            <a:r>
              <a:rPr lang="ru-RU" dirty="0" smtClean="0"/>
              <a:t>Харисов З.Н., Заслуженные артисты РТ – </a:t>
            </a:r>
            <a:r>
              <a:rPr lang="ru-RU" dirty="0" err="1" smtClean="0"/>
              <a:t>Файзуллина</a:t>
            </a:r>
            <a:r>
              <a:rPr lang="ru-RU" dirty="0" smtClean="0"/>
              <a:t> Т.Х., </a:t>
            </a:r>
            <a:r>
              <a:rPr lang="ru-RU" dirty="0" err="1" smtClean="0"/>
              <a:t>Галлямова</a:t>
            </a:r>
            <a:r>
              <a:rPr lang="ru-RU" dirty="0" smtClean="0"/>
              <a:t> Л.А., Хасанов И.Г. Хасанова А.Я., и др.</a:t>
            </a:r>
          </a:p>
          <a:p>
            <a:r>
              <a:rPr lang="ru-RU" dirty="0" smtClean="0"/>
              <a:t>  Эстафету старшего поколения подхватила талантливая молодежь- Заслуженные артисты РТ </a:t>
            </a:r>
            <a:r>
              <a:rPr lang="ru-RU" dirty="0" err="1" smtClean="0"/>
              <a:t>Асфандиярова</a:t>
            </a:r>
            <a:r>
              <a:rPr lang="ru-RU" dirty="0" smtClean="0"/>
              <a:t> Д.Е., Фархутдинов Ш.Т. </a:t>
            </a:r>
            <a:r>
              <a:rPr lang="ru-RU" dirty="0" err="1" smtClean="0"/>
              <a:t>Тухфатуллина</a:t>
            </a:r>
            <a:r>
              <a:rPr lang="ru-RU" dirty="0" smtClean="0"/>
              <a:t> Р.Р., ; артисты –</a:t>
            </a:r>
            <a:r>
              <a:rPr lang="ru-RU" dirty="0" err="1" smtClean="0"/>
              <a:t>Махмутова</a:t>
            </a:r>
            <a:r>
              <a:rPr lang="ru-RU" dirty="0" smtClean="0"/>
              <a:t> Л.Х., Шамсутдинов Р.Г., Сафиуллина И.М., </a:t>
            </a:r>
            <a:r>
              <a:rPr lang="ru-RU" dirty="0" err="1" smtClean="0"/>
              <a:t>Валеева</a:t>
            </a:r>
            <a:r>
              <a:rPr lang="ru-RU" dirty="0" smtClean="0"/>
              <a:t> З.Н. и др.</a:t>
            </a:r>
          </a:p>
          <a:p>
            <a:r>
              <a:rPr lang="ru-RU" dirty="0" smtClean="0"/>
              <a:t>С 1984 года по 2002гг театр возглавлял Заслуженный работник культуры РТ </a:t>
            </a:r>
            <a:r>
              <a:rPr lang="ru-RU" dirty="0" err="1" smtClean="0"/>
              <a:t>Абульмамбетов</a:t>
            </a:r>
            <a:r>
              <a:rPr lang="ru-RU" dirty="0" smtClean="0"/>
              <a:t> Роберт </a:t>
            </a:r>
            <a:r>
              <a:rPr lang="ru-RU" dirty="0" err="1" smtClean="0"/>
              <a:t>Шарифзянович</a:t>
            </a:r>
            <a:r>
              <a:rPr lang="ru-RU" dirty="0" smtClean="0"/>
              <a:t>. Благодаря личной инициативе, целеустремленности и работоспособности </a:t>
            </a:r>
            <a:r>
              <a:rPr lang="ru-RU" dirty="0" err="1" smtClean="0"/>
              <a:t>Абульмамбетов</a:t>
            </a:r>
            <a:r>
              <a:rPr lang="ru-RU" dirty="0" smtClean="0"/>
              <a:t> Р.Ш. внес огромный вклад в дело развития и становления театра </a:t>
            </a:r>
            <a:r>
              <a:rPr lang="ru-RU" dirty="0" err="1" smtClean="0"/>
              <a:t>им.К.Тинчурина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144000" cy="5797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       </a:t>
            </a:r>
            <a:r>
              <a:rPr lang="ru-RU" sz="3600" i="1" dirty="0" smtClean="0">
                <a:effectLst/>
                <a:latin typeface="Times New Roman" pitchFamily="18" charset="0"/>
              </a:rPr>
              <a:t>19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нчы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гасырның икенче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яртысында</a:t>
            </a:r>
            <a:r>
              <a:rPr lang="ru-RU" sz="3600" i="1" dirty="0" smtClean="0">
                <a:effectLst/>
                <a:latin typeface="Times New Roman" pitchFamily="18" charset="0"/>
              </a:rPr>
              <a:t> татар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дөньясында җанлану башлана</a:t>
            </a:r>
            <a:r>
              <a:rPr lang="ru-RU" sz="3600" i="1" dirty="0" smtClean="0">
                <a:effectLst/>
                <a:latin typeface="Times New Roman" pitchFamily="18" charset="0"/>
              </a:rPr>
              <a:t>.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Халык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мәгарифе, матбугат</a:t>
            </a:r>
            <a:r>
              <a:rPr lang="ru-RU" sz="3600" i="1" dirty="0" smtClean="0">
                <a:effectLst/>
                <a:latin typeface="Times New Roman" pitchFamily="18" charset="0"/>
              </a:rPr>
              <a:t>,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китап</a:t>
            </a:r>
            <a:r>
              <a:rPr lang="ru-RU" sz="3600" i="1" dirty="0" smtClean="0">
                <a:effectLst/>
                <a:latin typeface="Times New Roman" pitchFamily="18" charset="0"/>
              </a:rPr>
              <a:t> басу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һәм милли</a:t>
            </a:r>
            <a:r>
              <a:rPr lang="ru-RU" sz="3600" i="1" dirty="0" smtClean="0">
                <a:effectLst/>
                <a:latin typeface="Times New Roman" pitchFamily="18" charset="0"/>
              </a:rPr>
              <a:t> театр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турында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кайгыртучы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алдынгы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карашлы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фикер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ияләре күтәрелеп чыга</a:t>
            </a:r>
            <a:r>
              <a:rPr lang="ru-RU" sz="3600" i="1" dirty="0" smtClean="0">
                <a:effectLst/>
                <a:latin typeface="Times New Roman" pitchFamily="18" charset="0"/>
              </a:rPr>
              <a:t>.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Алар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арасында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күренекле мәгърифәтчеләр </a:t>
            </a:r>
            <a:r>
              <a:rPr lang="ru-RU" sz="4400" i="1" dirty="0" err="1" smtClean="0">
                <a:effectLst/>
                <a:latin typeface="Times New Roman" pitchFamily="18" charset="0"/>
              </a:rPr>
              <a:t>Каюм</a:t>
            </a:r>
            <a:r>
              <a:rPr lang="ru-RU" sz="4400" i="1" dirty="0" smtClean="0">
                <a:effectLst/>
                <a:latin typeface="Times New Roman" pitchFamily="18" charset="0"/>
              </a:rPr>
              <a:t> </a:t>
            </a:r>
            <a:r>
              <a:rPr lang="ru-RU" sz="4400" i="1" dirty="0" err="1" smtClean="0">
                <a:effectLst/>
                <a:latin typeface="Times New Roman" pitchFamily="18" charset="0"/>
              </a:rPr>
              <a:t>Насыйри</a:t>
            </a:r>
            <a:r>
              <a:rPr lang="ru-RU" sz="3600" i="1" dirty="0" smtClean="0">
                <a:effectLst/>
                <a:latin typeface="Times New Roman" pitchFamily="18" charset="0"/>
              </a:rPr>
              <a:t> , </a:t>
            </a:r>
            <a:r>
              <a:rPr lang="ru-RU" sz="4800" i="1" dirty="0" err="1" smtClean="0">
                <a:effectLst/>
                <a:latin typeface="Times New Roman" pitchFamily="18" charset="0"/>
              </a:rPr>
              <a:t>Шиһабетдин Мәрҗәни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һәм башкаларның хезмәтләре аеруча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зур</a:t>
            </a:r>
            <a:r>
              <a:rPr lang="ru-RU" sz="3600" i="1" dirty="0" smtClean="0">
                <a:effectLst/>
                <a:latin typeface="Times New Roman" pitchFamily="18" charset="0"/>
              </a:rPr>
              <a:t> </a:t>
            </a:r>
            <a:r>
              <a:rPr lang="ru-RU" sz="3600" i="1" dirty="0" err="1" smtClean="0">
                <a:effectLst/>
                <a:latin typeface="Times New Roman" pitchFamily="18" charset="0"/>
              </a:rPr>
              <a:t>була</a:t>
            </a:r>
            <a:endParaRPr lang="ru-RU" sz="3600" i="1" dirty="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i="1" smtClean="0">
                <a:latin typeface="Times New Roman" pitchFamily="18" charset="0"/>
              </a:rPr>
              <a:t>М.Җәлил исемендәге Татар дәүләт</a:t>
            </a:r>
            <a:br>
              <a:rPr lang="ru-RU" sz="3800" i="1" smtClean="0">
                <a:latin typeface="Times New Roman" pitchFamily="18" charset="0"/>
              </a:rPr>
            </a:br>
            <a:r>
              <a:rPr lang="ru-RU" sz="3800" i="1" smtClean="0">
                <a:latin typeface="Times New Roman" pitchFamily="18" charset="0"/>
              </a:rPr>
              <a:t>опера һәм балет театры</a:t>
            </a:r>
          </a:p>
        </p:txBody>
      </p:sp>
      <p:pic>
        <p:nvPicPr>
          <p:cNvPr id="29699" name="Picture 4" descr="театр м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12875"/>
            <a:ext cx="76200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М.Җәлил исемендәге опера һәм балет театры –</a:t>
            </a:r>
            <a:r>
              <a:rPr lang="ru-RU" dirty="0" err="1" smtClean="0"/>
              <a:t>дәүләт тарафыннан</a:t>
            </a:r>
            <a:r>
              <a:rPr lang="ru-RU" dirty="0" smtClean="0"/>
              <a:t> </a:t>
            </a:r>
            <a:r>
              <a:rPr lang="ru-RU" dirty="0" err="1" smtClean="0"/>
              <a:t>саклана</a:t>
            </a:r>
            <a:r>
              <a:rPr lang="ru-RU" dirty="0" smtClean="0"/>
              <a:t> </a:t>
            </a:r>
            <a:r>
              <a:rPr lang="ru-RU" dirty="0" err="1" smtClean="0"/>
              <a:t>торган</a:t>
            </a:r>
            <a:r>
              <a:rPr lang="ru-RU" dirty="0" smtClean="0"/>
              <a:t> архитектура </a:t>
            </a:r>
            <a:r>
              <a:rPr lang="ru-RU" dirty="0" err="1" smtClean="0"/>
              <a:t>һәйкәле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tt-RU" dirty="0" smtClean="0"/>
              <a:t>Театр 1939нчы елда ачыла , шул вакыттан бирле республикада музыкал</a:t>
            </a:r>
            <a:r>
              <a:rPr lang="ru-RU" dirty="0" err="1" smtClean="0"/>
              <a:t>ь</a:t>
            </a:r>
            <a:r>
              <a:rPr lang="ru-RU" dirty="0" smtClean="0"/>
              <a:t> </a:t>
            </a:r>
            <a:r>
              <a:rPr lang="ru-RU" dirty="0" err="1" smtClean="0"/>
              <a:t>мәдәният үзәге булып</a:t>
            </a:r>
            <a:r>
              <a:rPr lang="ru-RU" dirty="0" smtClean="0"/>
              <a:t> тора. 1956нчы </a:t>
            </a:r>
            <a:r>
              <a:rPr lang="ru-RU" dirty="0" err="1" smtClean="0"/>
              <a:t>елда</a:t>
            </a:r>
            <a:r>
              <a:rPr lang="ru-RU" dirty="0" smtClean="0"/>
              <a:t> </a:t>
            </a:r>
            <a:r>
              <a:rPr lang="ru-RU" dirty="0" err="1" smtClean="0"/>
              <a:t>аңа </a:t>
            </a:r>
            <a:r>
              <a:rPr lang="ru-RU" dirty="0" smtClean="0"/>
              <a:t>татар </a:t>
            </a:r>
            <a:r>
              <a:rPr lang="ru-RU" dirty="0" err="1" smtClean="0"/>
              <a:t>халкының атаклы</a:t>
            </a:r>
            <a:r>
              <a:rPr lang="ru-RU" dirty="0" smtClean="0"/>
              <a:t> </a:t>
            </a:r>
            <a:r>
              <a:rPr lang="ru-RU" dirty="0" err="1" smtClean="0"/>
              <a:t>шагыйре</a:t>
            </a:r>
            <a:r>
              <a:rPr lang="ru-RU" dirty="0" smtClean="0"/>
              <a:t> М.</a:t>
            </a:r>
            <a:r>
              <a:rPr lang="ru-RU" dirty="0" err="1" smtClean="0"/>
              <a:t>Җәлил исеме</a:t>
            </a:r>
            <a:r>
              <a:rPr lang="ru-RU" dirty="0" smtClean="0"/>
              <a:t> </a:t>
            </a:r>
            <a:r>
              <a:rPr lang="ru-RU" dirty="0" err="1" smtClean="0"/>
              <a:t>бирелә</a:t>
            </a:r>
            <a:r>
              <a:rPr lang="ru-RU" dirty="0" smtClean="0"/>
              <a:t>. </a:t>
            </a:r>
            <a:r>
              <a:rPr lang="ru-RU" dirty="0" err="1" smtClean="0"/>
              <a:t>Бинаның архитекторлары</a:t>
            </a:r>
            <a:r>
              <a:rPr lang="ru-RU" dirty="0" smtClean="0"/>
              <a:t> Н.Скворцов </a:t>
            </a:r>
            <a:r>
              <a:rPr lang="ru-RU" dirty="0" err="1" smtClean="0"/>
              <a:t>һәм И.Гайнетдинов</a:t>
            </a:r>
            <a:r>
              <a:rPr lang="ru-RU" dirty="0" smtClean="0"/>
              <a:t>.                                              </a:t>
            </a:r>
          </a:p>
          <a:p>
            <a:pPr>
              <a:buNone/>
            </a:pPr>
            <a:r>
              <a:rPr lang="tt-RU" dirty="0" smtClean="0"/>
              <a:t>Һәр ел театрда халыкара фестивал</a:t>
            </a:r>
            <a:r>
              <a:rPr lang="ru-RU" dirty="0" err="1" smtClean="0"/>
              <a:t>ьләр </a:t>
            </a:r>
            <a:r>
              <a:rPr lang="ru-RU" dirty="0" smtClean="0"/>
              <a:t>–</a:t>
            </a:r>
            <a:r>
              <a:rPr lang="tt-RU" dirty="0" smtClean="0"/>
              <a:t>Ф.Шаляпин исемендәге опера (җыр)фестивале,Р.Нуриев исемендәге балет фестивале уздырыла.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ТАТАРСКИЙ</a:t>
            </a:r>
            <a:r>
              <a:rPr lang="ru-RU" u="sng" dirty="0" smtClean="0"/>
              <a:t> </a:t>
            </a:r>
            <a:r>
              <a:rPr lang="ru-RU" b="1" u="sng" dirty="0" smtClean="0"/>
              <a:t>АКАДЕМИЧЕСКИЙ ТЕАТР ОПЕРЫ И БАЛЕТА ИМ. М. ДЖАЛИЛЯ</a:t>
            </a:r>
            <a:endParaRPr lang="ru-RU" dirty="0" smtClean="0"/>
          </a:p>
          <a:p>
            <a:r>
              <a:rPr lang="ru-RU" dirty="0" smtClean="0"/>
              <a:t>Здание театра им. М. </a:t>
            </a:r>
            <a:r>
              <a:rPr lang="ru-RU" dirty="0" err="1" smtClean="0"/>
              <a:t>Джалиля</a:t>
            </a:r>
            <a:r>
              <a:rPr lang="ru-RU" dirty="0" smtClean="0"/>
              <a:t> - памятник архитектуры, охраняемый государством. Театр открылся в 1939 г. и с тех пор является центром музыкальной культуры республики. В 1956 г. ему присвоено имя выдающегося татарского поэта </a:t>
            </a:r>
            <a:r>
              <a:rPr lang="ru-RU" dirty="0" err="1" smtClean="0"/>
              <a:t>Мусы</a:t>
            </a:r>
            <a:r>
              <a:rPr lang="ru-RU" dirty="0" smtClean="0"/>
              <a:t> </a:t>
            </a:r>
            <a:r>
              <a:rPr lang="ru-RU" dirty="0" err="1" smtClean="0"/>
              <a:t>Джалиля</a:t>
            </a:r>
            <a:r>
              <a:rPr lang="ru-RU" dirty="0" smtClean="0"/>
              <a:t>. В 1988 г. театр получил звание академического. Здание театра привлекает внимание безупречной гармонией классических форм (архитекторы Н. Скворцов и И. </a:t>
            </a:r>
            <a:r>
              <a:rPr lang="ru-RU" dirty="0" err="1" smtClean="0"/>
              <a:t>Гайнутдинов</a:t>
            </a:r>
            <a:r>
              <a:rPr lang="ru-RU" dirty="0" smtClean="0"/>
              <a:t>), дополненных элементами татарского национального орнамента. Фронтоны венчают фигуры муз, в нишах боковых фасадов расположены памятники гениальным поэтам Александру Пушкину и </a:t>
            </a:r>
            <a:r>
              <a:rPr lang="ru-RU" dirty="0" err="1" smtClean="0"/>
              <a:t>Габдулле</a:t>
            </a:r>
            <a:r>
              <a:rPr lang="ru-RU" dirty="0" smtClean="0"/>
              <a:t> Тукаю.</a:t>
            </a:r>
          </a:p>
          <a:p>
            <a:r>
              <a:rPr lang="ru-RU" dirty="0" smtClean="0"/>
              <a:t>В основе репертуара театра — шедевры мировой музыки и выдающиеся произведения татарской классики: "Борис Годунов", "Пиковая дама", "Князь Игорь", "Травиата", "Лебединое озеро", "Спящая красавица", "Дон Кихот", "</a:t>
            </a:r>
            <a:r>
              <a:rPr lang="ru-RU" dirty="0" err="1" smtClean="0"/>
              <a:t>Алтынчеч</a:t>
            </a:r>
            <a:r>
              <a:rPr lang="ru-RU" dirty="0" smtClean="0"/>
              <a:t>", "</a:t>
            </a:r>
            <a:r>
              <a:rPr lang="ru-RU" dirty="0" err="1" smtClean="0"/>
              <a:t>Шурале</a:t>
            </a:r>
            <a:r>
              <a:rPr lang="ru-RU" dirty="0" smtClean="0"/>
              <a:t>". Главными событиями сезона каждый год становятся международные фестивали — оперный (имени Федора Шаляпина) и классического балета (имени Рудольфа Нуриева). На эти фестивали приезжают лучшие исполнители России, стран СНГ и Европы. С неизменным успехом ежегодно проходят в Европе гастроли оперной труппы театра.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43888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800" i="1" dirty="0" smtClean="0">
                <a:latin typeface="Times New Roman" pitchFamily="18" charset="0"/>
              </a:rPr>
              <a:t>Татар </a:t>
            </a:r>
            <a:r>
              <a:rPr lang="ru-RU" sz="3800" i="1" dirty="0" err="1" smtClean="0">
                <a:latin typeface="Times New Roman" pitchFamily="18" charset="0"/>
              </a:rPr>
              <a:t>дәүләт курчак</a:t>
            </a:r>
            <a:r>
              <a:rPr lang="ru-RU" sz="3800" i="1" dirty="0" smtClean="0">
                <a:latin typeface="Times New Roman" pitchFamily="18" charset="0"/>
              </a:rPr>
              <a:t> театры «</a:t>
            </a:r>
            <a:r>
              <a:rPr lang="ru-RU" sz="3800" i="1" dirty="0" err="1" smtClean="0">
                <a:latin typeface="Times New Roman" pitchFamily="18" charset="0"/>
              </a:rPr>
              <a:t>Әкият</a:t>
            </a:r>
            <a:r>
              <a:rPr lang="ru-RU" sz="3800" i="1" dirty="0" smtClean="0">
                <a:latin typeface="Times New Roman" pitchFamily="18" charset="0"/>
              </a:rPr>
              <a:t>»</a:t>
            </a:r>
          </a:p>
        </p:txBody>
      </p:sp>
      <p:pic>
        <p:nvPicPr>
          <p:cNvPr id="30723" name="Picture 4" descr="театр кук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628775"/>
            <a:ext cx="81280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tt-RU" dirty="0" smtClean="0"/>
              <a:t>“Әкият”курчак театры 1934нче елда ачыла. Театр репертуарында татар , рус һәм дө</a:t>
            </a:r>
            <a:r>
              <a:rPr lang="ru-RU" dirty="0" err="1" smtClean="0"/>
              <a:t>нья</a:t>
            </a:r>
            <a:r>
              <a:rPr lang="ru-RU" dirty="0" smtClean="0"/>
              <a:t> </a:t>
            </a:r>
            <a:r>
              <a:rPr lang="ru-RU" dirty="0" err="1" smtClean="0"/>
              <a:t>халыкларының утызлап</a:t>
            </a:r>
            <a:r>
              <a:rPr lang="ru-RU" dirty="0" smtClean="0"/>
              <a:t> </a:t>
            </a:r>
            <a:r>
              <a:rPr lang="ru-RU" dirty="0" err="1" smtClean="0"/>
              <a:t>әкияте.</a:t>
            </a:r>
            <a:r>
              <a:rPr lang="ru-RU" dirty="0" smtClean="0"/>
              <a:t> Спектакль</a:t>
            </a:r>
            <a:r>
              <a:rPr lang="tt-RU" dirty="0" smtClean="0"/>
              <a:t>ләрдә төрле-төрле курчаклар кулланыла.1974нче елдан театр УНИМА –</a:t>
            </a:r>
            <a:r>
              <a:rPr lang="ru-RU" dirty="0" err="1" smtClean="0"/>
              <a:t>халыкара</a:t>
            </a:r>
            <a:r>
              <a:rPr lang="ru-RU" dirty="0" smtClean="0"/>
              <a:t> </a:t>
            </a:r>
            <a:r>
              <a:rPr lang="ru-RU" dirty="0" err="1" smtClean="0"/>
              <a:t>курчак</a:t>
            </a:r>
            <a:r>
              <a:rPr lang="ru-RU" dirty="0" smtClean="0"/>
              <a:t> </a:t>
            </a:r>
            <a:r>
              <a:rPr lang="ru-RU" dirty="0" err="1" smtClean="0"/>
              <a:t>театрлары</a:t>
            </a:r>
            <a:r>
              <a:rPr lang="ru-RU" dirty="0" smtClean="0"/>
              <a:t> </a:t>
            </a:r>
            <a:r>
              <a:rPr lang="ru-RU" dirty="0" err="1" smtClean="0"/>
              <a:t>әгъ</a:t>
            </a:r>
            <a:r>
              <a:rPr lang="tt-RU" dirty="0" smtClean="0"/>
              <a:t>засы булып тора. </a:t>
            </a:r>
          </a:p>
          <a:p>
            <a:pPr>
              <a:buNone/>
            </a:pPr>
            <a:r>
              <a:rPr lang="tt-RU" dirty="0" smtClean="0"/>
              <a:t>Театр Германия (Брауншвейг,Боттроп),Төркия (Адана,Измир,Бурса),Фран</a:t>
            </a:r>
            <a:r>
              <a:rPr lang="ru-RU" dirty="0" err="1" smtClean="0"/>
              <a:t>ция</a:t>
            </a:r>
            <a:r>
              <a:rPr lang="tt-RU" dirty="0" smtClean="0"/>
              <a:t>(Канн),Болгария,Россия шәһәрләренә халыкара фестивал</a:t>
            </a:r>
            <a:r>
              <a:rPr lang="ru-RU" dirty="0" err="1" smtClean="0"/>
              <a:t>ь</a:t>
            </a:r>
            <a:r>
              <a:rPr lang="tt-RU" dirty="0" smtClean="0"/>
              <a:t>ләргә бара.Пол</a:t>
            </a:r>
            <a:r>
              <a:rPr lang="ru-RU" dirty="0" err="1" smtClean="0"/>
              <a:t>ьшада</a:t>
            </a:r>
            <a:r>
              <a:rPr lang="ru-RU" dirty="0" smtClean="0"/>
              <a:t> </a:t>
            </a:r>
            <a:r>
              <a:rPr lang="ru-RU" dirty="0" err="1" smtClean="0"/>
              <a:t>гастрольләрдә була</a:t>
            </a:r>
            <a:r>
              <a:rPr lang="ru-RU" dirty="0" smtClean="0"/>
              <a:t>. Болгария, </a:t>
            </a:r>
            <a:r>
              <a:rPr lang="ru-RU" dirty="0" err="1" smtClean="0"/>
              <a:t>Россия,Франция,Германия,Югославия,АКШта</a:t>
            </a:r>
            <a:r>
              <a:rPr lang="ru-RU" dirty="0" smtClean="0"/>
              <a:t> </a:t>
            </a:r>
            <a:r>
              <a:rPr lang="ru-RU" dirty="0" err="1" smtClean="0"/>
              <a:t>иҗади конференция,симпозиум,конгрессларда</a:t>
            </a:r>
            <a:r>
              <a:rPr lang="ru-RU" dirty="0" smtClean="0"/>
              <a:t> </a:t>
            </a:r>
            <a:r>
              <a:rPr lang="ru-RU" dirty="0" err="1" smtClean="0"/>
              <a:t>катнаша</a:t>
            </a:r>
            <a:r>
              <a:rPr lang="ru-RU" dirty="0" smtClean="0"/>
              <a:t>.</a:t>
            </a:r>
            <a:endParaRPr lang="tt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ТАТАРСКИЙ ГОСУДАРСТВЕННЫЙ ТЕАТР КУКОЛ "ЭКИЯТ"</a:t>
            </a:r>
            <a:endParaRPr lang="ru-RU" dirty="0" smtClean="0"/>
          </a:p>
          <a:p>
            <a:r>
              <a:rPr lang="ru-RU" dirty="0" smtClean="0"/>
              <a:t>Татарский государственный театр кукол "</a:t>
            </a:r>
            <a:r>
              <a:rPr lang="ru-RU" dirty="0" err="1" smtClean="0"/>
              <a:t>Экият</a:t>
            </a:r>
            <a:r>
              <a:rPr lang="ru-RU" dirty="0" smtClean="0"/>
              <a:t>" был основан в 1934 году. В репертуарной афише театра около 30 спектаклей, где представлены сказки татарские, русские и сказки народов мира. В спектаклях используются различные системы кукол. Театр с 1974 года является членом Международной организации деятелей театров кукол - УНИМА.</a:t>
            </a:r>
          </a:p>
          <a:p>
            <a:r>
              <a:rPr lang="ru-RU" dirty="0" smtClean="0"/>
              <a:t>Театр выезжал со спектаклями на Международные фестивали в Германию (</a:t>
            </a:r>
            <a:r>
              <a:rPr lang="ru-RU" dirty="0" err="1" smtClean="0"/>
              <a:t>Брауншвейг</a:t>
            </a:r>
            <a:r>
              <a:rPr lang="ru-RU" dirty="0" smtClean="0"/>
              <a:t>, </a:t>
            </a:r>
            <a:r>
              <a:rPr lang="ru-RU" dirty="0" err="1" smtClean="0"/>
              <a:t>Боттроп</a:t>
            </a:r>
            <a:r>
              <a:rPr lang="ru-RU" dirty="0" smtClean="0"/>
              <a:t>), Турцию (</a:t>
            </a:r>
            <a:r>
              <a:rPr lang="ru-RU" dirty="0" err="1" smtClean="0"/>
              <a:t>Адана</a:t>
            </a:r>
            <a:r>
              <a:rPr lang="ru-RU" dirty="0" smtClean="0"/>
              <a:t>, Измир, Бурса), Францию (Канны), Болгарию (Стара </a:t>
            </a:r>
            <a:r>
              <a:rPr lang="ru-RU" dirty="0" err="1" smtClean="0"/>
              <a:t>Загора</a:t>
            </a:r>
            <a:r>
              <a:rPr lang="ru-RU" dirty="0" smtClean="0"/>
              <a:t>), Россию (Рязань, Оренбург); гастролировал в Польше и был участником творческих конференций, симпозиумов, конгрессов в Болгарии, России, Франции, Германии, Югославии, США.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i="1" smtClean="0">
                <a:latin typeface="Times New Roman" pitchFamily="18" charset="0"/>
              </a:rPr>
              <a:t>Казан дәүләт яшь тамашачы театры</a:t>
            </a:r>
          </a:p>
        </p:txBody>
      </p:sp>
      <p:pic>
        <p:nvPicPr>
          <p:cNvPr id="31747" name="Picture 4" descr="тюз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33500"/>
            <a:ext cx="78486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tt-RU" dirty="0" smtClean="0"/>
              <a:t>Бу бина </a:t>
            </a:r>
            <a:r>
              <a:rPr lang="en-US" dirty="0" smtClean="0"/>
              <a:t>XIX</a:t>
            </a:r>
            <a:r>
              <a:rPr lang="tt-RU" dirty="0" smtClean="0"/>
              <a:t>гасырның икенче яртысында төзелә.1917нче елга кадәр монда сәүдәгәләр оешмасы була.Револю</a:t>
            </a:r>
            <a:r>
              <a:rPr lang="ru-RU" dirty="0" err="1" smtClean="0"/>
              <a:t>циядән соң бу</a:t>
            </a:r>
            <a:r>
              <a:rPr lang="ru-RU" dirty="0" smtClean="0"/>
              <a:t> </a:t>
            </a:r>
            <a:r>
              <a:rPr lang="ru-RU" dirty="0" err="1" smtClean="0"/>
              <a:t>бинада</a:t>
            </a:r>
            <a:r>
              <a:rPr lang="ru-RU" dirty="0" smtClean="0"/>
              <a:t> татар </a:t>
            </a:r>
            <a:r>
              <a:rPr lang="ru-RU" dirty="0" err="1" smtClean="0"/>
              <a:t>мәдәнияте йорты</a:t>
            </a:r>
            <a:r>
              <a:rPr lang="ru-RU" dirty="0" smtClean="0"/>
              <a:t> </a:t>
            </a:r>
            <a:r>
              <a:rPr lang="ru-RU" dirty="0" err="1" smtClean="0"/>
              <a:t>ачыла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tt-RU" dirty="0" smtClean="0"/>
              <a:t>Беренче спектакл</a:t>
            </a:r>
            <a:r>
              <a:rPr lang="ru-RU" dirty="0" err="1" smtClean="0"/>
              <a:t>ь</a:t>
            </a:r>
            <a:r>
              <a:rPr lang="ru-RU" dirty="0" smtClean="0"/>
              <a:t> 1932нче </a:t>
            </a:r>
            <a:r>
              <a:rPr lang="ru-RU" dirty="0" err="1" smtClean="0"/>
              <a:t>елда</a:t>
            </a:r>
            <a:r>
              <a:rPr lang="ru-RU" dirty="0" smtClean="0"/>
              <a:t> </a:t>
            </a:r>
            <a:r>
              <a:rPr lang="ru-RU" dirty="0" err="1" smtClean="0"/>
              <a:t>күрсәтелә</a:t>
            </a:r>
            <a:r>
              <a:rPr lang="ru-RU" dirty="0" smtClean="0"/>
              <a:t>. 2001нче </a:t>
            </a:r>
            <a:r>
              <a:rPr lang="ru-RU" dirty="0" err="1" smtClean="0"/>
              <a:t>елда</a:t>
            </a:r>
            <a:r>
              <a:rPr lang="ru-RU" dirty="0" smtClean="0"/>
              <a:t> театр </a:t>
            </a:r>
            <a:r>
              <a:rPr lang="ru-RU" dirty="0" err="1" smtClean="0"/>
              <a:t>бинасына</a:t>
            </a:r>
            <a:r>
              <a:rPr lang="ru-RU" dirty="0" smtClean="0"/>
              <a:t> реконструкция </a:t>
            </a:r>
            <a:r>
              <a:rPr lang="ru-RU" dirty="0" err="1" smtClean="0"/>
              <a:t>эшләре башкарыла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tt-RU" dirty="0" smtClean="0"/>
              <a:t>Бүгенге көндә театр яш</a:t>
            </a:r>
            <a:r>
              <a:rPr lang="ru-RU" dirty="0" err="1" smtClean="0"/>
              <a:t>ь</a:t>
            </a:r>
            <a:r>
              <a:rPr lang="ru-RU" dirty="0" smtClean="0"/>
              <a:t> </a:t>
            </a:r>
            <a:r>
              <a:rPr lang="ru-RU" dirty="0" err="1" smtClean="0"/>
              <a:t>тамашачыларны</a:t>
            </a:r>
            <a:r>
              <a:rPr lang="ru-RU" dirty="0" smtClean="0"/>
              <a:t>  </a:t>
            </a:r>
            <a:r>
              <a:rPr lang="ru-RU" dirty="0" err="1" smtClean="0"/>
              <a:t>ишекләрен киң ачып</a:t>
            </a:r>
            <a:r>
              <a:rPr lang="ru-RU" dirty="0" smtClean="0"/>
              <a:t> </a:t>
            </a:r>
            <a:r>
              <a:rPr lang="ru-RU" dirty="0" err="1" smtClean="0"/>
              <a:t>каршылый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 descr="http://www.kazan-tuz.ru/picture/picture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57200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КАЗАНСКИЙ ГОСУДАРСТВЕННЫЙ ТЕАТР ЮНОГО ЗРИТЕЛЯ</a:t>
            </a:r>
            <a:endParaRPr lang="ru-RU" dirty="0" smtClean="0"/>
          </a:p>
          <a:p>
            <a:r>
              <a:rPr lang="ru-RU" dirty="0" smtClean="0"/>
              <a:t>Здание театра построено во второй половине XIX в. До 1917 г. в нем располагалось Купеческое собрание. После революции здесь был открыт Дом татарской культуры (Восточный клуб). Первый спектакль состоялся 30 ноября 1932 года. В 2001 году   завершилась реконструкция здания театра, и сегодня   двери великолепного особняка снова открыты для юных зрителей. </a:t>
            </a:r>
          </a:p>
          <a:p>
            <a:r>
              <a:rPr lang="ru-RU" dirty="0" smtClean="0"/>
              <a:t>В 1992 году - присуждается Государственная премия спектаклю "Погром" по роману Б.Васильева "И был вечер, и было утро" -режиссер </a:t>
            </a:r>
            <a:r>
              <a:rPr lang="ru-RU" dirty="0" err="1" smtClean="0"/>
              <a:t>Б.Цейтлин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1996 году - спектакль "Буря" В.Шекспира был удостоен высшей театральной награды - премии "Золотая Маска" в номинации "Лучший спектакль года" - режиссер </a:t>
            </a:r>
            <a:r>
              <a:rPr lang="ru-RU" dirty="0" err="1" smtClean="0"/>
              <a:t>Б.Цейтлин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мед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554513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latin typeface="Times New Roman" pitchFamily="18" charset="0"/>
              </a:rPr>
              <a:t>К.Насыйри        Ш.Мәрҗәни</a:t>
            </a:r>
          </a:p>
        </p:txBody>
      </p:sp>
      <p:pic>
        <p:nvPicPr>
          <p:cNvPr id="6147" name="Picture 4" descr="к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  <a:noFill/>
        </p:spPr>
      </p:pic>
      <p:pic>
        <p:nvPicPr>
          <p:cNvPr id="6148" name="Picture 7" descr="марджан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05338" y="1628775"/>
            <a:ext cx="3408362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Презентацияне</a:t>
            </a:r>
            <a:r>
              <a:rPr lang="ru-RU" dirty="0" smtClean="0"/>
              <a:t> </a:t>
            </a:r>
            <a:r>
              <a:rPr lang="ru-RU" dirty="0" err="1" smtClean="0"/>
              <a:t>төзүче:</a:t>
            </a:r>
            <a:endParaRPr lang="ru-RU" dirty="0" smtClean="0"/>
          </a:p>
          <a:p>
            <a:r>
              <a:rPr lang="tt-RU" dirty="0" smtClean="0"/>
              <a:t>               </a:t>
            </a:r>
            <a:r>
              <a:rPr lang="tt-RU" dirty="0" smtClean="0"/>
              <a:t>        </a:t>
            </a:r>
            <a:r>
              <a:rPr lang="ru-RU" dirty="0" smtClean="0"/>
              <a:t>Балык </a:t>
            </a:r>
            <a:r>
              <a:rPr lang="ru-RU" dirty="0" err="1" smtClean="0"/>
              <a:t>Бист</a:t>
            </a:r>
            <a:r>
              <a:rPr lang="tt-RU" dirty="0" smtClean="0"/>
              <a:t>ә</a:t>
            </a:r>
            <a:r>
              <a:rPr lang="ru-RU" dirty="0" smtClean="0"/>
              <a:t>се районы</a:t>
            </a:r>
            <a:endParaRPr lang="ru-RU" dirty="0" smtClean="0"/>
          </a:p>
          <a:p>
            <a:r>
              <a:rPr lang="ru-RU" dirty="0" smtClean="0"/>
              <a:t>             </a:t>
            </a:r>
            <a:r>
              <a:rPr lang="ru-RU" dirty="0" err="1" smtClean="0"/>
              <a:t>урта</a:t>
            </a:r>
            <a:r>
              <a:rPr lang="ru-RU" dirty="0" smtClean="0"/>
              <a:t> </a:t>
            </a:r>
            <a:r>
              <a:rPr lang="ru-RU" dirty="0" err="1" smtClean="0"/>
              <a:t>гомуми</a:t>
            </a:r>
            <a:r>
              <a:rPr lang="ru-RU" dirty="0" smtClean="0"/>
              <a:t>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бирү</a:t>
            </a:r>
            <a:r>
              <a:rPr lang="ru-RU" dirty="0" smtClean="0"/>
              <a:t> </a:t>
            </a:r>
            <a:r>
              <a:rPr lang="ru-RU" dirty="0" err="1" smtClean="0"/>
              <a:t>мәктәбенең</a:t>
            </a:r>
            <a:endParaRPr lang="ru-RU" dirty="0" smtClean="0"/>
          </a:p>
          <a:p>
            <a:r>
              <a:rPr lang="ru-RU" dirty="0" smtClean="0"/>
              <a:t>             татар теле </a:t>
            </a:r>
            <a:r>
              <a:rPr lang="ru-RU" dirty="0" err="1" smtClean="0"/>
              <a:t>һәм әдәбияты укытучысы</a:t>
            </a:r>
            <a:r>
              <a:rPr lang="ru-RU" dirty="0" smtClean="0"/>
              <a:t> </a:t>
            </a:r>
          </a:p>
          <a:p>
            <a:r>
              <a:rPr lang="ru-RU" smtClean="0"/>
              <a:t>             </a:t>
            </a:r>
            <a:r>
              <a:rPr lang="ru-RU" smtClean="0"/>
              <a:t>Гарипова </a:t>
            </a:r>
            <a:r>
              <a:rPr lang="ru-RU" dirty="0" err="1" smtClean="0"/>
              <a:t>Гүзәлия</a:t>
            </a:r>
            <a:r>
              <a:rPr lang="ru-RU" dirty="0" smtClean="0"/>
              <a:t> </a:t>
            </a:r>
            <a:r>
              <a:rPr lang="ru-RU" dirty="0" err="1" smtClean="0"/>
              <a:t>Хәбибрахман</a:t>
            </a:r>
            <a:r>
              <a:rPr lang="ru-RU" dirty="0" smtClean="0"/>
              <a:t> </a:t>
            </a:r>
            <a:r>
              <a:rPr lang="ru-RU" dirty="0" err="1" smtClean="0"/>
              <a:t>кызы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100" smtClean="0"/>
              <a:t/>
            </a:r>
            <a:br>
              <a:rPr lang="ru-RU" sz="5100" smtClean="0"/>
            </a:br>
            <a:r>
              <a:rPr lang="ru-RU" sz="5100" smtClean="0"/>
              <a:t/>
            </a:r>
            <a:br>
              <a:rPr lang="ru-RU" sz="5100" smtClean="0"/>
            </a:br>
            <a:r>
              <a:rPr lang="ru-RU" sz="5100" smtClean="0"/>
              <a:t/>
            </a:r>
            <a:br>
              <a:rPr lang="ru-RU" sz="5100" smtClean="0"/>
            </a:br>
            <a:endParaRPr lang="ru-RU" sz="5100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620713"/>
            <a:ext cx="8589962" cy="5322887"/>
          </a:xfrm>
        </p:spPr>
        <p:txBody>
          <a:bodyPr>
            <a:normAutofit lnSpcReduction="10000"/>
          </a:bodyPr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4400" i="1" smtClean="0">
                <a:latin typeface="Times New Roman" pitchFamily="18" charset="0"/>
              </a:rPr>
              <a:t>Г.Тукай да халыкны алга, мәдәни үсешкә алып бара торган сәнгать кирәклеген яхшы аңлый.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sz="4400" i="1" smtClean="0">
                <a:latin typeface="Times New Roman" pitchFamily="18" charset="0"/>
              </a:rPr>
              <a:t>«Театр-безнең киләчәк көннәребез өчен файдалы вә өметле бер нәрсә»,-     дип яза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8" grpId="0"/>
      <p:bldP spid="442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укай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333375"/>
            <a:ext cx="6408737" cy="5962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4479925" y="3109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ru-RU" sz="3600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179388" y="333375"/>
            <a:ext cx="8640762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800" i="1"/>
              <a:t>1906 елның 5 маенда Казанда беренче тапкыр татарча спектакль күрсәтелә.</a:t>
            </a:r>
          </a:p>
          <a:p>
            <a:pPr algn="just"/>
            <a:r>
              <a:rPr lang="en-US" sz="4800" i="1"/>
              <a:t> « Новый клуб» бинасында тамашачыларга</a:t>
            </a:r>
            <a:r>
              <a:rPr lang="ru-RU" sz="4800" i="1"/>
              <a:t> </a:t>
            </a:r>
            <a:r>
              <a:rPr lang="en-US" sz="4800" i="1"/>
              <a:t>Г.Камалның төрекчәдән тәрҗемә </a:t>
            </a:r>
            <a:r>
              <a:rPr lang="en-US" sz="4400" i="1"/>
              <a:t>ителгән </a:t>
            </a:r>
            <a:endParaRPr lang="ru-RU" sz="4400" i="1"/>
          </a:p>
          <a:p>
            <a:pPr algn="just"/>
            <a:r>
              <a:rPr lang="ru-RU" sz="4800" i="1"/>
              <a:t> </a:t>
            </a:r>
            <a:r>
              <a:rPr lang="en-US" sz="4800" i="1"/>
              <a:t> « Кызганыч бала» драмасы тәкъдим ителә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м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8405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468313" y="1557338"/>
            <a:ext cx="81835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5400" i="1"/>
              <a:t>1906 елның 22 нче декабре</a:t>
            </a:r>
            <a:r>
              <a:rPr lang="ru-RU" sz="5400" i="1"/>
              <a:t>-</a:t>
            </a:r>
          </a:p>
          <a:p>
            <a:r>
              <a:rPr lang="en-US" sz="5400" i="1"/>
              <a:t> татар театры туган көн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922</Words>
  <Application>Microsoft Office PowerPoint</Application>
  <PresentationFormat>Экран (4:3)</PresentationFormat>
  <Paragraphs>113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                                 Казан                                театрлары.</vt:lpstr>
      <vt:lpstr>Презентация PowerPoint</vt:lpstr>
      <vt:lpstr>Презентация PowerPoint</vt:lpstr>
      <vt:lpstr>К.Насыйри        Ш.Мәрҗәни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Беренче татар хатын-кыз артисты Сәхипҗамал Гыйззәтуллина-Волжская</vt:lpstr>
      <vt:lpstr>Габдулла Кариев гомерен татар театрына багышлый</vt:lpstr>
      <vt:lpstr>Беренче профессиональ татар труппасы «Сәйяр»</vt:lpstr>
      <vt:lpstr>Презентация PowerPoint</vt:lpstr>
      <vt:lpstr>Презентация PowerPoint</vt:lpstr>
      <vt:lpstr>Презентация PowerPoint</vt:lpstr>
      <vt:lpstr>Презентация PowerPoint</vt:lpstr>
      <vt:lpstr>Г.Камал исемендәге Татар дәүләт академия театры</vt:lpstr>
      <vt:lpstr>Презентация PowerPoint</vt:lpstr>
      <vt:lpstr>Презентация PowerPoint</vt:lpstr>
      <vt:lpstr>Презентация PowerPoint</vt:lpstr>
      <vt:lpstr>Театр артистлары</vt:lpstr>
      <vt:lpstr> Туфан Миңнуллин« Әлдермештән Әлмәндәр»</vt:lpstr>
      <vt:lpstr> Нәҗибә Ихсанова </vt:lpstr>
      <vt:lpstr>Вера Минкина</vt:lpstr>
      <vt:lpstr>Н.Исәнбәт «Гөлҗамал»</vt:lpstr>
      <vt:lpstr>К.Тинчурин исемендәге Татар  дәүләт драма һәм комедия театры</vt:lpstr>
      <vt:lpstr>Презентация PowerPoint</vt:lpstr>
      <vt:lpstr>Презентация PowerPoint</vt:lpstr>
      <vt:lpstr>М.Җәлил исемендәге Татар дәүләт опера һәм балет театры</vt:lpstr>
      <vt:lpstr>Презентация PowerPoint</vt:lpstr>
      <vt:lpstr>Презентация PowerPoint</vt:lpstr>
      <vt:lpstr>Татар дәүләт курчак театры «Әкият»</vt:lpstr>
      <vt:lpstr>Презентация PowerPoint</vt:lpstr>
      <vt:lpstr>Презентация PowerPoint</vt:lpstr>
      <vt:lpstr>Казан дәүләт яшь тамашачы театры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театры тарихы</dc:title>
  <dc:creator>1</dc:creator>
  <cp:lastModifiedBy>Гузалия</cp:lastModifiedBy>
  <cp:revision>59</cp:revision>
  <cp:lastPrinted>1601-01-01T00:00:00Z</cp:lastPrinted>
  <dcterms:created xsi:type="dcterms:W3CDTF">2010-09-19T05:09:53Z</dcterms:created>
  <dcterms:modified xsi:type="dcterms:W3CDTF">2014-05-20T07:27:35Z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