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7" r:id="rId3"/>
    <p:sldId id="261" r:id="rId4"/>
    <p:sldId id="305" r:id="rId5"/>
    <p:sldId id="262" r:id="rId6"/>
    <p:sldId id="307" r:id="rId7"/>
    <p:sldId id="308" r:id="rId8"/>
    <p:sldId id="309" r:id="rId9"/>
    <p:sldId id="263" r:id="rId10"/>
    <p:sldId id="264" r:id="rId11"/>
    <p:sldId id="311" r:id="rId12"/>
    <p:sldId id="341" r:id="rId13"/>
    <p:sldId id="342" r:id="rId14"/>
    <p:sldId id="343" r:id="rId15"/>
    <p:sldId id="344" r:id="rId16"/>
    <p:sldId id="346" r:id="rId17"/>
    <p:sldId id="333" r:id="rId18"/>
    <p:sldId id="334" r:id="rId19"/>
    <p:sldId id="330" r:id="rId20"/>
    <p:sldId id="332" r:id="rId21"/>
    <p:sldId id="327" r:id="rId22"/>
    <p:sldId id="328" r:id="rId23"/>
    <p:sldId id="288" r:id="rId24"/>
    <p:sldId id="289" r:id="rId25"/>
    <p:sldId id="300" r:id="rId26"/>
    <p:sldId id="302" r:id="rId27"/>
    <p:sldId id="270" r:id="rId28"/>
    <p:sldId id="271" r:id="rId29"/>
    <p:sldId id="27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B48B"/>
    <a:srgbClr val="996633"/>
    <a:srgbClr val="A49D68"/>
    <a:srgbClr val="CCCC00"/>
    <a:srgbClr val="C0C0C0"/>
    <a:srgbClr val="FFCC99"/>
    <a:srgbClr val="AFA979"/>
    <a:srgbClr val="CC9900"/>
    <a:srgbClr val="660033"/>
    <a:srgbClr val="33816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J:\&#1095;&#1090;&#1086;%20&#1074;%20&#1080;&#1084;&#1077;&#1085;&#1080;%20&#1090;&#1077;&#1073;&#1077;%20&#1084;&#1086;&#1105;&#1084;\imy\gordost_predub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slide" Target="slide24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slide" Target="slide25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slide" Target="slide28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znayvse.ru/znamenitosti/&#1089;&#1074;&#1077;&#1090;&#1083;&#1072;&#1085;&#1072;-&#1089;&#1086;&#1088;&#1086;&#1082;&#1080;&#1085;&#1072;.html" TargetMode="External"/><Relationship Id="rId7" Type="http://schemas.openxmlformats.org/officeDocument/2006/relationships/hyperlink" Target="http://biografix.ru/biografii/pisateli/25-biografiya-anny-ahmatovoy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oxdesign.ru/aphorism/biography/berggolc.html" TargetMode="External"/><Relationship Id="rId5" Type="http://schemas.openxmlformats.org/officeDocument/2006/relationships/hyperlink" Target="http://to-name.ru/biography/olga-androvskaja.htm" TargetMode="External"/><Relationship Id="rId4" Type="http://schemas.openxmlformats.org/officeDocument/2006/relationships/hyperlink" Target="http://to-name.ru/teski/woman/olga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slide" Target="slide18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slide" Target="slide2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slide" Target="slide20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4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stat20.privet.ru/lr/0b2d47f0636637e315d0f9a5d450f49b"/>
          <p:cNvPicPr>
            <a:picLocks noChangeAspect="1" noChangeArrowheads="1"/>
          </p:cNvPicPr>
          <p:nvPr/>
        </p:nvPicPr>
        <p:blipFill>
          <a:blip r:embed="rId4" cstate="email">
            <a:lum/>
          </a:blip>
          <a:srcRect/>
          <a:stretch>
            <a:fillRect/>
          </a:stretch>
        </p:blipFill>
        <p:spPr bwMode="auto">
          <a:xfrm>
            <a:off x="5436096" y="2780928"/>
            <a:ext cx="2808312" cy="3195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Family\Desktop\со стола 3\фон\N_ornament_261_150x230_b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3794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80528" y="4149080"/>
            <a:ext cx="6400800" cy="1968624"/>
          </a:xfrm>
        </p:spPr>
        <p:txBody>
          <a:bodyPr>
            <a:normAutofit fontScale="92500" lnSpcReduction="20000"/>
          </a:bodyPr>
          <a:lstStyle/>
          <a:p>
            <a:r>
              <a:rPr lang="ru-RU" sz="2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Что в имени тебе моем?</a:t>
            </a:r>
          </a:p>
          <a:p>
            <a:r>
              <a:rPr lang="ru-RU" sz="2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Оно умрет, как шум печальный</a:t>
            </a:r>
          </a:p>
          <a:p>
            <a:r>
              <a:rPr lang="ru-RU" sz="2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Волны, плеснувшей в берег дальний,</a:t>
            </a:r>
          </a:p>
          <a:p>
            <a:r>
              <a:rPr lang="ru-RU" sz="2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Как звук ночной в лесу глухом</a:t>
            </a:r>
            <a:r>
              <a:rPr lang="ru-RU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</a:p>
          <a:p>
            <a:r>
              <a:rPr lang="ru-RU" sz="2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                            А.С. Пушкин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1357298"/>
            <a:ext cx="5955574" cy="101666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Что в имени тебе моем?</a:t>
            </a:r>
            <a:endParaRPr lang="ru-RU" sz="5400" b="1" cap="none" spc="0" dirty="0">
              <a:ln w="1905">
                <a:solidFill>
                  <a:srgbClr val="996633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39552" y="2420888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Познавательная игра </a:t>
            </a:r>
            <a:b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   Дню 8 марта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6488668"/>
            <a:ext cx="581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Леонтьева Маргарита Юрьевна МБОУ СОШ №8 г. Ковров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gordost_predu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Арина (Ирина) – спокойная, смирная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4320480" cy="5616624"/>
          </a:xfrm>
          <a:prstGeom prst="roundRect">
            <a:avLst/>
          </a:prstGeom>
          <a:solidFill>
            <a:schemeClr val="bg2">
              <a:lumMod val="75000"/>
              <a:alpha val="87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Ты с собою приносишь мир, </a:t>
            </a:r>
            <a:b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Вносишь в жизнь к нам тепло и ласку. </a:t>
            </a:r>
            <a:b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Чистый лик твой нас всех пьянит, </a:t>
            </a:r>
            <a:b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Серость будней меняя на сказку.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	Всё окрашено в яркий цвет, </a:t>
            </a:r>
            <a:b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Когда рядом ты, когда с нами. </a:t>
            </a:r>
            <a:b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И с тобою не знаем бед -</a:t>
            </a:r>
            <a:b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Для нас имя твоё - как знамя.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www.timeua.info/content/16493/bugrimova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5976" y="620688"/>
            <a:ext cx="1659664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www.itogi.ru/7-days/img/691/I-37-OBSCH-rodnina-f100_640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57884" y="3357562"/>
            <a:ext cx="1906847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084168" y="692696"/>
            <a:ext cx="1763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Укротительница</a:t>
            </a:r>
          </a:p>
          <a:p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Ирина </a:t>
            </a:r>
            <a:r>
              <a:rPr lang="ru-RU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Бугримова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2330" y="5572140"/>
            <a:ext cx="1604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Фигуристка</a:t>
            </a:r>
          </a:p>
          <a:p>
            <a:r>
              <a:rPr lang="ru-RU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Ирина  Роднина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 уж, эта Маша!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  <a:prstGeom prst="roundRect">
            <a:avLst/>
          </a:prstGeom>
          <a:solidFill>
            <a:schemeClr val="bg2">
              <a:lumMod val="90000"/>
              <a:alpha val="63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Arial Narrow" pitchFamily="34" charset="0"/>
              </a:rPr>
              <a:t>Именно возле этого предмета усадила героя с его Машей полька Фаина Квятковская. Она же и перевела песню, очень популярную в первой половине прошлого века, на русский язык.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Arial Narrow" pitchFamily="34" charset="0"/>
              </a:rPr>
              <a:t> На самом деле эту яркую поп диву зовут Алла Ермакова.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Arial Narrow" pitchFamily="34" charset="0"/>
              </a:rPr>
              <a:t> А ты меня решилась уморить?</a:t>
            </a:r>
          </a:p>
          <a:p>
            <a:pPr marL="514350" indent="-514350">
              <a:buNone/>
            </a:pPr>
            <a:r>
              <a:rPr lang="ru-RU" dirty="0" smtClean="0">
                <a:latin typeface="Arial Narrow" pitchFamily="34" charset="0"/>
              </a:rPr>
              <a:t>	Моя судьба ли не плачевна?</a:t>
            </a:r>
          </a:p>
          <a:p>
            <a:pPr marL="514350" indent="-514350">
              <a:buNone/>
            </a:pPr>
            <a:r>
              <a:rPr lang="ru-RU" dirty="0" smtClean="0">
                <a:latin typeface="Arial Narrow" pitchFamily="34" charset="0"/>
              </a:rPr>
              <a:t>			</a:t>
            </a:r>
            <a:r>
              <a:rPr lang="ru-RU" sz="2800" i="1" dirty="0" smtClean="0">
                <a:latin typeface="Arial Narrow" pitchFamily="34" charset="0"/>
              </a:rPr>
              <a:t>Закончите это четверостишие</a:t>
            </a:r>
            <a:r>
              <a:rPr lang="ru-RU" dirty="0" smtClean="0">
                <a:latin typeface="Arial Narrow" pitchFamily="34" charset="0"/>
              </a:rPr>
              <a:t>.</a:t>
            </a:r>
          </a:p>
          <a:p>
            <a:pPr marL="514350" indent="-514350">
              <a:buNone/>
            </a:pPr>
            <a:endParaRPr lang="ru-RU" dirty="0" smtClean="0">
              <a:latin typeface="Arial Narrow" pitchFamily="34" charset="0"/>
            </a:endParaRPr>
          </a:p>
          <a:p>
            <a:pPr marL="514350" indent="-514350">
              <a:buNone/>
            </a:pPr>
            <a:r>
              <a:rPr lang="ru-RU" dirty="0" smtClean="0">
                <a:latin typeface="Arial Narrow" pitchFamily="34" charset="0"/>
              </a:rPr>
              <a:t>4. В честь этой Марии назвали украинский город Мариуполь.</a:t>
            </a:r>
          </a:p>
          <a:p>
            <a:pPr marL="514350" indent="-514350">
              <a:buNone/>
            </a:pPr>
            <a:endParaRPr lang="ru-RU" dirty="0" smtClean="0">
              <a:latin typeface="Arial Narrow" pitchFamily="34" charset="0"/>
            </a:endParaRPr>
          </a:p>
          <a:p>
            <a:pPr marL="514350" indent="-514350">
              <a:buNone/>
            </a:pPr>
            <a:r>
              <a:rPr lang="ru-RU" dirty="0" smtClean="0">
                <a:latin typeface="Arial Narrow" pitchFamily="34" charset="0"/>
              </a:rPr>
              <a:t>5.  «Каплей крови нации, взятой на анализ» назвала эмиграцию вдова писателя Андрея Синявского.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80112" y="2060848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Самовар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6093296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Мария Васильевна Розанова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013176"/>
            <a:ext cx="306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Мария Фёдоровна, жена Павла </a:t>
            </a:r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3212976"/>
            <a:ext cx="3522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Ах, боже мой, что станет говорить</a:t>
            </a:r>
          </a:p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Княгиня Марья </a:t>
            </a:r>
            <a:r>
              <a:rPr lang="ru-RU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Алексевна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!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2780928"/>
            <a:ext cx="176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Маша Распутина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Анна -благодатная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4546848" cy="5976664"/>
          </a:xfrm>
          <a:prstGeom prst="roundRect">
            <a:avLst/>
          </a:prstGeom>
          <a:solidFill>
            <a:schemeClr val="bg2">
              <a:lumMod val="90000"/>
              <a:alpha val="46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Для кого-то покажется странным,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Кто-то в чудо поверит едва,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что от имени Аннушка-Анна,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Просто кругом идет голова.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Только странного в этом немного,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Смысл один и глубокий при том,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Анна, Аннушка – имя от Бога,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Ну а все остальное – потом!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 потом – доброта и сердечность,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 потом – будто омут в глазах,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 потом как прыжок в бесконечность: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Розы-слезы, затишье- гроза.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капризам зимы потакая,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Хватит Аннушке сил и огня,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Чтобы мог как снежинка растаять,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сердце лед среди зимнего дня.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		              Наталия Терещенко</a:t>
            </a:r>
          </a:p>
          <a:p>
            <a:pPr>
              <a:buNone/>
            </a:pPr>
            <a:endParaRPr lang="ru-RU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stat20.privet.ru/lr/0b2ab65aed4ad6555f0c377dd39e045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088" y="836712"/>
            <a:ext cx="1800200" cy="2107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img1.liveinternet.ru/images/attach/c/5/88/602/88602495_005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29454" y="3429000"/>
            <a:ext cx="1800200" cy="2362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072330" y="5857892"/>
            <a:ext cx="1603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Поэтесса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Анна Ахматова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620688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Анна  Керн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Анна или Мария?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  <a:prstGeom prst="roundRect">
            <a:avLst/>
          </a:prstGeom>
          <a:solidFill>
            <a:schemeClr val="bg2">
              <a:lumMod val="90000"/>
              <a:alpha val="67000"/>
            </a:schemeClr>
          </a:solidFill>
          <a:ln>
            <a:solidFill>
              <a:srgbClr val="A49D68"/>
            </a:solidFill>
          </a:ln>
        </p:spPr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Arial Narrow" pitchFamily="34" charset="0"/>
              </a:rPr>
              <a:t>Настоящее имя Марлен Дитрих.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Arial Narrow" pitchFamily="34" charset="0"/>
              </a:rPr>
              <a:t>Супруга Николая Гумилева.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Arial Narrow" pitchFamily="34" charset="0"/>
              </a:rPr>
              <a:t>Оперная певица,	 лучшая «мадам Баттерфляй» в мире.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Arial Narrow" pitchFamily="34" charset="0"/>
              </a:rPr>
              <a:t>Английская королева, давшая имя коктейлю.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Arial Narrow" pitchFamily="34" charset="0"/>
              </a:rPr>
              <a:t>«Гений чистой красоты» у А. С. Пушкина.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Arial Narrow" pitchFamily="34" charset="0"/>
              </a:rPr>
              <a:t>Первая чемпионка мира по шахматам.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Arial Narrow" pitchFamily="34" charset="0"/>
              </a:rPr>
              <a:t>Девочка, одолевшая медведя хитростью.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Arial Narrow" pitchFamily="34" charset="0"/>
              </a:rPr>
              <a:t>Жена Ивана Грозного.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Arial Narrow" pitchFamily="34" charset="0"/>
              </a:rPr>
              <a:t>Имя в названии цветка из семейства фиалковых.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Arial Narrow" pitchFamily="34" charset="0"/>
              </a:rPr>
              <a:t>Ярославна — королева Франции.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Arial Narrow" pitchFamily="34" charset="0"/>
              </a:rPr>
              <a:t>Физик и нобелевский лауреат, первооткрывательница полония и радия.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Arial Narrow" pitchFamily="34" charset="0"/>
              </a:rPr>
              <a:t>Благодать </a:t>
            </a:r>
            <a:r>
              <a:rPr lang="ru-RU" dirty="0" err="1" smtClean="0">
                <a:latin typeface="Arial Narrow" pitchFamily="34" charset="0"/>
              </a:rPr>
              <a:t>по-древнееврейски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1052736"/>
            <a:ext cx="266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Мария Магдалена фон </a:t>
            </a:r>
            <a:r>
              <a:rPr lang="ru-RU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Лош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1412776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Анна Ахматова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4258" y="1556792"/>
            <a:ext cx="13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Мария </a:t>
            </a:r>
            <a:r>
              <a:rPr lang="ru-RU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Биешу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8264" y="2204864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Мария </a:t>
            </a:r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Тюдор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2564904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Анна Керн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6176" y="2924944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Вера </a:t>
            </a:r>
            <a:r>
              <a:rPr lang="ru-RU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Менчик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4208" y="328498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Маша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008" y="3717032"/>
            <a:ext cx="3304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Анна Васильчикова и Мария Нагая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4328" y="4077072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Анюта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8104" y="4437112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Анна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9912" y="5157192"/>
            <a:ext cx="2534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Мария </a:t>
            </a:r>
            <a:r>
              <a:rPr lang="ru-RU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Складовская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-Кюри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8064" y="5517232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Анна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Ольга (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Хельга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-святая</a:t>
            </a:r>
            <a:endParaRPr lang="ru-RU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836712"/>
            <a:ext cx="4186808" cy="5544616"/>
          </a:xfrm>
          <a:prstGeom prst="roundRect">
            <a:avLst/>
          </a:prstGeom>
          <a:solidFill>
            <a:schemeClr val="bg2">
              <a:lumMod val="90000"/>
              <a:alpha val="68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Очень даже может быть, </a:t>
            </a:r>
            <a:br>
              <a:rPr lang="ru-RU" sz="3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Что имя помогает жить, </a:t>
            </a:r>
            <a:br>
              <a:rPr lang="ru-RU" sz="3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Что помогает выбирать, </a:t>
            </a:r>
            <a:br>
              <a:rPr lang="ru-RU" sz="3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Какой тропой вперед ступать. </a:t>
            </a:r>
            <a:br>
              <a:rPr lang="ru-RU" sz="3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 примеру, Оленьке дано </a:t>
            </a:r>
            <a:br>
              <a:rPr lang="ru-RU" sz="3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Прекраснейшее имя - </a:t>
            </a:r>
            <a:br>
              <a:rPr lang="ru-RU" sz="3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Когда-то так, давным-давно, </a:t>
            </a:r>
            <a:br>
              <a:rPr lang="ru-RU" sz="3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Звалась одна княгиня. </a:t>
            </a:r>
            <a:br>
              <a:rPr lang="ru-RU" sz="3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Но даже раньше, до княгини </a:t>
            </a:r>
            <a:br>
              <a:rPr lang="ru-RU" sz="3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Придумано такое имя - </a:t>
            </a:r>
            <a:br>
              <a:rPr lang="ru-RU" sz="3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нем чистота, покой и радость, </a:t>
            </a:r>
            <a:br>
              <a:rPr lang="ru-RU" sz="3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То, что зовется словом "святость"!</a:t>
            </a:r>
            <a:endParaRPr lang="ru-RU" sz="3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2" descr="http://www.zapolni-probel.ru/uploads/posts/2011-11/1321028279_olga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19672" y="764704"/>
            <a:ext cx="1728192" cy="2259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andreygoncharov.users.photofile.ru/photo/andreygoncharov/151025823/large/168391945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48" y="3857628"/>
            <a:ext cx="1529080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843808" y="3068960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Княжна Ольга</a:t>
            </a:r>
            <a:endParaRPr lang="ru-RU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84" y="5572140"/>
            <a:ext cx="1880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Актриса</a:t>
            </a:r>
          </a:p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Ольга  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Андровская</a:t>
            </a:r>
            <a:endParaRPr lang="ru-RU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Ах, Ольга, я тебя любил!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616624"/>
          </a:xfrm>
          <a:prstGeom prst="roundRect">
            <a:avLst/>
          </a:prstGeom>
          <a:solidFill>
            <a:schemeClr val="bg2">
              <a:lumMod val="90000"/>
              <a:alpha val="62000"/>
            </a:schemeClr>
          </a:solidFill>
          <a:ln>
            <a:solidFill>
              <a:srgbClr val="A49D68"/>
            </a:solidFill>
          </a:ln>
        </p:spPr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800" dirty="0" smtClean="0">
                <a:latin typeface="Arial Narrow" pitchFamily="34" charset="0"/>
              </a:rPr>
              <a:t>«Милая Оля, благодарю за письмо, ты очень мила, и я тебя очень люблю, хоть этому ты и не веришь...» Адресат этого письма — Ольга Сергеевна Павлищева. А автор — это великий поэт.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Arial Narrow" pitchFamily="34" charset="0"/>
              </a:rPr>
              <a:t> Мало о ком так много писали и говорили. О ней создан фильм «Чудо с косичками». А не так давно ее бывший супруг Леонид </a:t>
            </a:r>
            <a:r>
              <a:rPr lang="ru-RU" sz="2800" dirty="0" err="1" smtClean="0">
                <a:latin typeface="Arial Narrow" pitchFamily="34" charset="0"/>
              </a:rPr>
              <a:t>Борткевич</a:t>
            </a:r>
            <a:r>
              <a:rPr lang="ru-RU" sz="2800" dirty="0" smtClean="0">
                <a:latin typeface="Arial Narrow" pitchFamily="34" charset="0"/>
              </a:rPr>
              <a:t> написал книгу мемуаров «</a:t>
            </a:r>
            <a:r>
              <a:rPr lang="ru-RU" sz="2800" dirty="0" err="1" smtClean="0">
                <a:latin typeface="Arial Narrow" pitchFamily="34" charset="0"/>
              </a:rPr>
              <a:t>Песняры</a:t>
            </a:r>
            <a:r>
              <a:rPr lang="ru-RU" sz="2800" dirty="0" smtClean="0">
                <a:latin typeface="Arial Narrow" pitchFamily="34" charset="0"/>
              </a:rPr>
              <a:t> и Ольга».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Arial Narrow" pitchFamily="34" charset="0"/>
              </a:rPr>
              <a:t>В 70-е годы широкие массы отечественных телезрителей знали эту Ольгу, как пани Монику из «Кабачка 13 стульев».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Arial Narrow" pitchFamily="34" charset="0"/>
              </a:rPr>
              <a:t>Яркий дебют этой актрисы в фильме «Доживем до понедельника» в одночасье сделал ее любимицей миллионов зрителей.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latin typeface="Arial Narrow" pitchFamily="34" charset="0"/>
              </a:rPr>
              <a:t>Всю блокаду она прожила в Ленинграде и почти ежедневно вела там радиопередачи. Эти  передачи собраны в </a:t>
            </a:r>
            <a:r>
              <a:rPr lang="ru-RU" sz="2800" dirty="0" err="1" smtClean="0">
                <a:latin typeface="Arial Narrow" pitchFamily="34" charset="0"/>
              </a:rPr>
              <a:t>в</a:t>
            </a:r>
            <a:r>
              <a:rPr lang="ru-RU" sz="2800" dirty="0" smtClean="0">
                <a:latin typeface="Arial Narrow" pitchFamily="34" charset="0"/>
              </a:rPr>
              <a:t> её книге «Говорит Ленинград»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latin typeface="Arial Narrow" pitchFamily="34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2132856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А.С. Пушкин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3429000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Ольга </a:t>
            </a:r>
            <a:r>
              <a:rPr lang="ru-RU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Корбут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6376" y="3717032"/>
            <a:ext cx="949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Ольга </a:t>
            </a:r>
          </a:p>
          <a:p>
            <a:r>
              <a:rPr lang="ru-RU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Оросева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5013176"/>
            <a:ext cx="193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Ольга Остроумова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6021288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Ольга </a:t>
            </a:r>
            <a:r>
              <a:rPr lang="ru-RU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Бергольц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56"/>
          </a:xfrm>
          <a:prstGeom prst="roundRect">
            <a:avLst/>
          </a:prstGeom>
          <a:noFill/>
          <a:ln>
            <a:noFill/>
          </a:ln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	</a:t>
            </a:r>
          </a:p>
          <a:p>
            <a:pPr algn="ctr">
              <a:buNone/>
            </a:pPr>
            <a:r>
              <a:rPr lang="ru-RU" sz="3700" b="1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Есть сотни имен - ласковых, разных,</a:t>
            </a:r>
            <a:br>
              <a:rPr lang="ru-RU" sz="3700" b="1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3700" b="1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Сотни девчонок, женщин прекрасных,</a:t>
            </a:r>
            <a:br>
              <a:rPr lang="ru-RU" sz="3700" b="1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3700" b="1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Всеми любимых, желанных, красивых,</a:t>
            </a:r>
            <a:br>
              <a:rPr lang="ru-RU" sz="3700" b="1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3700" b="1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Неповторимых, единственных, милых...</a:t>
            </a:r>
            <a:br>
              <a:rPr lang="ru-RU" sz="3700" b="1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3700" b="1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Всем вам желаю: счастья, успеха,</a:t>
            </a:r>
            <a:br>
              <a:rPr lang="ru-RU" sz="3700" b="1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3700" b="1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Пусть мир засияет  от вашего смеха,</a:t>
            </a:r>
            <a:br>
              <a:rPr lang="ru-RU" sz="3700" b="1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3700" b="1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Пусть жизнь идет, а не мимо проходит,</a:t>
            </a:r>
            <a:br>
              <a:rPr lang="ru-RU" sz="3700" b="1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sz="3700" b="1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И много счастливых  чудес  происходит!</a:t>
            </a:r>
            <a:br>
              <a:rPr lang="ru-RU" sz="3700" b="1" i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endParaRPr lang="ru-RU" sz="3700" b="1" i="1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7647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Александра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Пахмутова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980728"/>
            <a:ext cx="4824536" cy="5472000"/>
          </a:xfrm>
          <a:prstGeom prst="roundRect">
            <a:avLst/>
          </a:prstGeom>
          <a:solidFill>
            <a:schemeClr val="bg2">
              <a:lumMod val="50000"/>
              <a:alpha val="42000"/>
            </a:schemeClr>
          </a:solidFill>
          <a:scene3d>
            <a:camera prst="orthographicFront">
              <a:rot lat="0" lon="0" rev="0"/>
            </a:camera>
            <a:lightRig rig="morning" dir="t"/>
          </a:scene3d>
          <a:sp3d extrusionH="76200" prstMaterial="softEdge">
            <a:bevelT w="63500" h="63500"/>
            <a:bevelB w="63500" h="63500"/>
            <a:extrusionClr>
              <a:schemeClr val="bg2">
                <a:lumMod val="75000"/>
              </a:schemeClr>
            </a:extrusionClr>
            <a:contourClr>
              <a:schemeClr val="bg2">
                <a:lumMod val="75000"/>
              </a:schemeClr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   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Её мелодии стали легендами. Александра </a:t>
            </a:r>
            <a:r>
              <a:rPr lang="ru-RU" dirty="0" err="1" smtClean="0">
                <a:solidFill>
                  <a:schemeClr val="bg1"/>
                </a:solidFill>
                <a:latin typeface="Arial Narrow" pitchFamily="34" charset="0"/>
              </a:rPr>
              <a:t>Пахмутова</a:t>
            </a: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 родилась в 1929 году.  В 1953 окончила Московскую консерваторию по классу композиции у В. Я. Шебалина, в 1956 — у него же аспирантуру.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  <a:latin typeface="Arial Narrow" pitchFamily="34" charset="0"/>
              </a:rPr>
              <a:t>	   Композитор-песенник написала около 500 песен и музыки к фильмам. Ей принадлежат такие хиты: «Главное, ребята, сердцем не стареть!», «Беловежская пуща», «До свиданья, Москва!», «Нежность», «Орлята учатся летать», «И вновь продолжается бой», «Как молоды мы были», «Команда молодости нашей», «Надежда» и многие другие.</a:t>
            </a:r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" name="Picture 2" descr="http://tnu.podelise.ru/pars_docs/refs/210/209447/209447_html_ce1aea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048180">
            <a:off x="730897" y="1272218"/>
            <a:ext cx="3455295" cy="44744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711952" y="6425952"/>
            <a:ext cx="432048" cy="432048"/>
          </a:xfrm>
          <a:prstGeom prst="actionButtonHome">
            <a:avLst/>
          </a:prstGeom>
          <a:solidFill>
            <a:schemeClr val="bg2">
              <a:lumMod val="90000"/>
              <a:alpha val="49000"/>
            </a:schemeClr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Императрица Российской Империи</a:t>
            </a:r>
            <a:b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Александра Фёдоровна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1052736"/>
            <a:ext cx="4824536" cy="5616624"/>
          </a:xfrm>
          <a:prstGeom prst="roundRect">
            <a:avLst/>
          </a:prstGeom>
          <a:solidFill>
            <a:schemeClr val="bg2">
              <a:lumMod val="50000"/>
              <a:alpha val="74000"/>
            </a:schemeClr>
          </a:solidFill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1800" dirty="0" smtClean="0">
                <a:latin typeface="Arial Narrow" pitchFamily="34" charset="0"/>
              </a:rPr>
              <a:t>	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Жена императора Николая </a:t>
            </a:r>
            <a:r>
              <a:rPr lang="en-US" sz="1800" dirty="0" smtClean="0">
                <a:solidFill>
                  <a:schemeClr val="bg1"/>
                </a:solidFill>
                <a:latin typeface="Arial Narrow" pitchFamily="34" charset="0"/>
              </a:rPr>
              <a:t>II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n-US" sz="18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just">
              <a:buNone/>
            </a:pP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	Стоит отметить, что бабушкой её была королева Англии Виктория.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		 Мать Алекс любила Англию, и её дети получили настоящее английское воспитание. 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		Современники описывают  Александру Федоровну, как женщину очень  грациозную. Она была хрупкой, прекрасно сложенной, с красивой шеей и плечами. Волосы носила длинные, они были золотистые и густые.  	Счастливой Александра Федоровна чувствовала себя только в кругу своих близких. Воспитанием детей она занималась сама. Она не баловала детей, хотя и  горячо их любила. Александра Федоровна, вместе с дочерьми работала в госпиталях.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		Императрица Александра Федоровна Романова была зверски  убита вместе со своим мужем и детьми 17 июля 1918 года в   подвале </a:t>
            </a:r>
            <a:r>
              <a:rPr lang="ru-RU" sz="1800" dirty="0" err="1" smtClean="0">
                <a:solidFill>
                  <a:schemeClr val="bg1"/>
                </a:solidFill>
                <a:latin typeface="Arial Narrow" pitchFamily="34" charset="0"/>
              </a:rPr>
              <a:t>Ипатьевского</a:t>
            </a:r>
            <a:r>
              <a:rPr lang="ru-RU" sz="1800" dirty="0" smtClean="0">
                <a:solidFill>
                  <a:schemeClr val="bg1"/>
                </a:solidFill>
                <a:latin typeface="Arial Narrow" pitchFamily="34" charset="0"/>
              </a:rPr>
              <a:t> дома в Екатеринбурге.</a:t>
            </a:r>
            <a:endParaRPr lang="ru-RU" sz="1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8" name="Picture 6" descr="http://img1.liveinternet.ru/images/attach/c/7/94/533/94533139_large_Alex_Fyodor_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1844824"/>
            <a:ext cx="3125145" cy="345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711952" y="6425952"/>
            <a:ext cx="432048" cy="432048"/>
          </a:xfrm>
          <a:prstGeom prst="actionButtonHome">
            <a:avLst/>
          </a:prstGeom>
          <a:solidFill>
            <a:schemeClr val="bg2">
              <a:lumMod val="90000"/>
              <a:alpha val="49000"/>
            </a:schemeClr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1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vodokanal.altsoft.spb.ru/html/images/big/28062619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340768"/>
            <a:ext cx="3456384" cy="44122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Екатерина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Великая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4536504" cy="576064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3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2800" dirty="0" smtClean="0">
                <a:latin typeface="Arial Narrow" pitchFamily="34" charset="0"/>
              </a:rPr>
              <a:t>		Девочкой </a:t>
            </a:r>
            <a:r>
              <a:rPr lang="ru-RU" sz="2800" dirty="0" err="1" smtClean="0">
                <a:latin typeface="Arial Narrow" pitchFamily="34" charset="0"/>
              </a:rPr>
              <a:t>Фике</a:t>
            </a:r>
            <a:r>
              <a:rPr lang="ru-RU" sz="2800" dirty="0" smtClean="0">
                <a:latin typeface="Arial Narrow" pitchFamily="34" charset="0"/>
              </a:rPr>
              <a:t> она попала в великую Россию, став женой племянника Елизаветы, Петра</a:t>
            </a:r>
            <a:r>
              <a:rPr lang="en-US" sz="2800" dirty="0" smtClean="0">
                <a:latin typeface="Arial Narrow" pitchFamily="34" charset="0"/>
              </a:rPr>
              <a:t>III</a:t>
            </a:r>
            <a:r>
              <a:rPr lang="ru-RU" sz="2800" dirty="0" smtClean="0">
                <a:latin typeface="Arial Narrow" pitchFamily="34" charset="0"/>
              </a:rPr>
              <a:t>. </a:t>
            </a:r>
          </a:p>
          <a:p>
            <a:pPr algn="just">
              <a:buNone/>
            </a:pPr>
            <a:r>
              <a:rPr lang="ru-RU" sz="2800" dirty="0" smtClean="0">
                <a:latin typeface="Arial Narrow" pitchFamily="34" charset="0"/>
              </a:rPr>
              <a:t>		Сделав дворцовый переворот она заняла престол, как Екатерина Великая и царствовала с 1762 по 1796 г. Её мудрое управление государством  скоро заставило умолкнуть голоса всех недовольных  переходом  </a:t>
            </a:r>
          </a:p>
          <a:p>
            <a:pPr algn="just">
              <a:buNone/>
            </a:pPr>
            <a:r>
              <a:rPr lang="ru-RU" sz="2800" dirty="0" smtClean="0">
                <a:latin typeface="Arial Narrow" pitchFamily="34" charset="0"/>
              </a:rPr>
              <a:t>	престола к  ней.</a:t>
            </a:r>
          </a:p>
          <a:p>
            <a:pPr algn="just">
              <a:buNone/>
            </a:pPr>
            <a:r>
              <a:rPr lang="ru-RU" sz="2800" dirty="0" smtClean="0">
                <a:latin typeface="Arial Narrow" pitchFamily="34" charset="0"/>
              </a:rPr>
              <a:t>		Под её руководством был завоёван Крым и образован Черноморский флот, открыт первый университет, велась грамотная внешняя политика.</a:t>
            </a:r>
          </a:p>
          <a:p>
            <a:pPr>
              <a:buNone/>
            </a:pPr>
            <a:endParaRPr lang="ru-RU" sz="2800" dirty="0" smtClean="0">
              <a:latin typeface="Arial Narrow" pitchFamily="34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5058" name="Picture 2" descr="http://s002.radikal.ru/i198/1001/fe/e11bcd6ffd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6096" y="1340768"/>
            <a:ext cx="3456384" cy="44644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8711952" y="6425952"/>
            <a:ext cx="432048" cy="432048"/>
          </a:xfrm>
          <a:prstGeom prst="actionButtonHome">
            <a:avLst/>
          </a:prstGeom>
          <a:solidFill>
            <a:schemeClr val="bg2">
              <a:lumMod val="90000"/>
              <a:alpha val="49000"/>
            </a:schemeClr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 t="-11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325098">
            <a:off x="971600" y="1412776"/>
            <a:ext cx="7272808" cy="3917032"/>
          </a:xfrm>
          <a:prstGeom prst="round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Имена, имена, имена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 нашей  речи  звучат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не случайно,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Как  загадочна  наша страна,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Так и имя- загадка  и  тайна!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Екатерина Васильева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4546848" cy="583264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9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4500" dirty="0" smtClean="0">
                <a:latin typeface="Arial Narrow" pitchFamily="34" charset="0"/>
                <a:cs typeface="Times New Roman" pitchFamily="18" charset="0"/>
              </a:rPr>
              <a:t>Мало кто знает, что Екатерина Сергеевна племянчатая внучка </a:t>
            </a:r>
          </a:p>
          <a:p>
            <a:pPr algn="just">
              <a:buNone/>
            </a:pPr>
            <a:r>
              <a:rPr lang="ru-RU" sz="4500" dirty="0" smtClean="0">
                <a:latin typeface="Arial Narrow" pitchFamily="34" charset="0"/>
                <a:cs typeface="Times New Roman" pitchFamily="18" charset="0"/>
              </a:rPr>
              <a:t>	А.С. Макаренко и прекрасно его знала.</a:t>
            </a:r>
          </a:p>
          <a:p>
            <a:pPr algn="just">
              <a:buNone/>
            </a:pPr>
            <a:r>
              <a:rPr lang="ru-RU" sz="4500" dirty="0" smtClean="0">
                <a:latin typeface="Arial Narrow" pitchFamily="34" charset="0"/>
                <a:cs typeface="Times New Roman" pitchFamily="18" charset="0"/>
              </a:rPr>
              <a:t>	В школе она замечательно рассказывала стихи и писала сочинения и могла поступить на филфак  — этот талант передался ей от деда и отца. Но примерно с 13 лет Екатерина стала ходить в театральный кружок и всё-таки остановила свой выбор на театральном. Два выдающихся режиссера — М. А. Захаров и О. А. Ефремов одновременно приглашали актрису играть в своих театрах. Она  остановилась на </a:t>
            </a:r>
            <a:r>
              <a:rPr lang="ru-RU" sz="4500" dirty="0" err="1" smtClean="0">
                <a:latin typeface="Arial Narrow" pitchFamily="34" charset="0"/>
                <a:cs typeface="Times New Roman" pitchFamily="18" charset="0"/>
              </a:rPr>
              <a:t>МХАТе</a:t>
            </a:r>
            <a:r>
              <a:rPr lang="ru-RU" sz="4500" dirty="0" smtClean="0">
                <a:latin typeface="Arial Narrow" pitchFamily="34" charset="0"/>
                <a:cs typeface="Times New Roman" pitchFamily="18" charset="0"/>
              </a:rPr>
              <a:t>. В её архиве более 100 ролей. Фильмография  же содержит более 80 фильмов.</a:t>
            </a:r>
          </a:p>
          <a:p>
            <a:pPr algn="just">
              <a:buNone/>
            </a:pPr>
            <a:r>
              <a:rPr lang="ru-RU" sz="4500" dirty="0" smtClean="0">
                <a:latin typeface="Arial Narrow" pitchFamily="34" charset="0"/>
                <a:cs typeface="Times New Roman" pitchFamily="18" charset="0"/>
              </a:rPr>
              <a:t>		 Её запомнили по фильмам «Чародеи», «Приключения Тома </a:t>
            </a:r>
            <a:r>
              <a:rPr lang="ru-RU" sz="4500" dirty="0" err="1" smtClean="0">
                <a:latin typeface="Arial Narrow" pitchFamily="34" charset="0"/>
                <a:cs typeface="Times New Roman" pitchFamily="18" charset="0"/>
              </a:rPr>
              <a:t>Сойера</a:t>
            </a:r>
            <a:r>
              <a:rPr lang="ru-RU" sz="4500" dirty="0" smtClean="0">
                <a:latin typeface="Arial Narrow" pitchFamily="34" charset="0"/>
                <a:cs typeface="Times New Roman" pitchFamily="18" charset="0"/>
              </a:rPr>
              <a:t> и </a:t>
            </a:r>
            <a:r>
              <a:rPr lang="ru-RU" sz="4500" dirty="0" err="1" smtClean="0">
                <a:latin typeface="Arial Narrow" pitchFamily="34" charset="0"/>
                <a:cs typeface="Times New Roman" pitchFamily="18" charset="0"/>
              </a:rPr>
              <a:t>Гекльберри</a:t>
            </a:r>
            <a:r>
              <a:rPr lang="ru-RU" sz="4500" dirty="0" smtClean="0">
                <a:latin typeface="Arial Narrow" pitchFamily="34" charset="0"/>
                <a:cs typeface="Times New Roman" pitchFamily="18" charset="0"/>
              </a:rPr>
              <a:t> Финна», «Рыжий, честный, влюбленный...», «Обыкновенное чудо»</a:t>
            </a:r>
          </a:p>
          <a:p>
            <a:pPr>
              <a:buNone/>
            </a:pPr>
            <a:endParaRPr lang="ru-RU" dirty="0" smtClean="0">
              <a:latin typeface="Arial Narrow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3010" name="Picture 2" descr="http://www.bosonogoe.ru/uploads/images/1/b810b276c9.jpg"/>
          <p:cNvPicPr>
            <a:picLocks noChangeAspect="1" noChangeArrowheads="1"/>
          </p:cNvPicPr>
          <p:nvPr/>
        </p:nvPicPr>
        <p:blipFill>
          <a:blip r:embed="rId3" cstate="email">
            <a:lum bright="10000" contrast="20000"/>
          </a:blip>
          <a:srcRect/>
          <a:stretch>
            <a:fillRect/>
          </a:stretch>
        </p:blipFill>
        <p:spPr bwMode="auto">
          <a:xfrm rot="20752916">
            <a:off x="5038176" y="1100094"/>
            <a:ext cx="3347751" cy="48273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711952" y="6425952"/>
            <a:ext cx="432048" cy="432048"/>
          </a:xfrm>
          <a:prstGeom prst="actionButtonHome">
            <a:avLst/>
          </a:prstGeom>
          <a:solidFill>
            <a:schemeClr val="bg2">
              <a:lumMod val="90000"/>
              <a:alpha val="49000"/>
            </a:schemeClr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Анастасия Романовна Захарьина 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жена Иоанна Грозного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4978896" cy="5328592"/>
          </a:xfrm>
          <a:prstGeom prst="roundRect">
            <a:avLst/>
          </a:prstGeom>
          <a:solidFill>
            <a:srgbClr val="BBB48B">
              <a:alpha val="48000"/>
            </a:srgbClr>
          </a:solidFill>
          <a:effectLst/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600" dirty="0" smtClean="0">
                <a:latin typeface="Arial Narrow" pitchFamily="34" charset="0"/>
                <a:cs typeface="Times New Roman" pitchFamily="18" charset="0"/>
              </a:rPr>
              <a:t>Анастасию Иван Грозный выбрал из полутора тысяч претенденток. Она была из рода Захарьиных-Юрьевых, впоследствии Романовых.</a:t>
            </a:r>
          </a:p>
          <a:p>
            <a:pPr algn="just">
              <a:buNone/>
            </a:pPr>
            <a:r>
              <a:rPr lang="ru-RU" sz="2600" dirty="0" smtClean="0">
                <a:latin typeface="Arial Narrow" pitchFamily="34" charset="0"/>
                <a:cs typeface="Times New Roman" pitchFamily="18" charset="0"/>
              </a:rPr>
              <a:t>		Жена не воспринимала  жестоких выходок мужа и пыталась влиять на него, но затем отошла в сторону и организовала при дворе вместе со своей матерью мастерскую   вышивки золотом и жемчугом.</a:t>
            </a:r>
          </a:p>
          <a:p>
            <a:pPr algn="just">
              <a:buNone/>
            </a:pPr>
            <a:r>
              <a:rPr lang="ru-RU" sz="2600" dirty="0" smtClean="0">
                <a:latin typeface="Arial Narrow" pitchFamily="34" charset="0"/>
                <a:cs typeface="Times New Roman" pitchFamily="18" charset="0"/>
              </a:rPr>
              <a:t>		У Анастасии и Ивана было 6 детей из которых выжили только два сына Иван и Фёдор.</a:t>
            </a:r>
          </a:p>
          <a:p>
            <a:pPr algn="just">
              <a:buNone/>
            </a:pPr>
            <a:r>
              <a:rPr lang="ru-RU" sz="2600" dirty="0" smtClean="0">
                <a:latin typeface="Arial Narrow" pitchFamily="34" charset="0"/>
                <a:cs typeface="Times New Roman" pitchFamily="18" charset="0"/>
              </a:rPr>
              <a:t>		Только 11 лет продолжался этот брак, затем Анастасия скоропостижно умерла, считали, что её отравили.</a:t>
            </a:r>
          </a:p>
          <a:p>
            <a:pPr algn="just">
              <a:buNone/>
            </a:pPr>
            <a:r>
              <a:rPr lang="ru-RU" sz="2600" dirty="0" smtClean="0">
                <a:latin typeface="Arial Narrow" pitchFamily="34" charset="0"/>
                <a:cs typeface="Times New Roman" pitchFamily="18" charset="0"/>
              </a:rPr>
              <a:t>		Впоследствии, Иоанн Грозный её очень жалел и считал, что именно она оказывала на него благотворное влияние</a:t>
            </a:r>
          </a:p>
          <a:p>
            <a:pPr>
              <a:buNone/>
            </a:pPr>
            <a:endParaRPr lang="ru-RU" b="1" dirty="0" smtClean="0">
              <a:latin typeface="Arial Narrow" pitchFamily="34" charset="0"/>
            </a:endParaRPr>
          </a:p>
          <a:p>
            <a:pPr>
              <a:buNone/>
            </a:pPr>
            <a:endParaRPr lang="ru-RU" dirty="0">
              <a:latin typeface="Arial Narrow" pitchFamily="34" charset="0"/>
            </a:endParaRPr>
          </a:p>
        </p:txBody>
      </p:sp>
      <p:pic>
        <p:nvPicPr>
          <p:cNvPr id="36866" name="Picture 2" descr="http://img0.liveinternet.ru/images/attach/c/6/92/821/92821820_3646910_1.jpg"/>
          <p:cNvPicPr>
            <a:picLocks noChangeAspect="1" noChangeArrowheads="1"/>
          </p:cNvPicPr>
          <p:nvPr/>
        </p:nvPicPr>
        <p:blipFill>
          <a:blip r:embed="rId3" cstate="email">
            <a:lum bright="20000" contrast="30000"/>
          </a:blip>
          <a:srcRect/>
          <a:stretch>
            <a:fillRect/>
          </a:stretch>
        </p:blipFill>
        <p:spPr bwMode="auto">
          <a:xfrm rot="393774">
            <a:off x="5436096" y="1556792"/>
            <a:ext cx="3480840" cy="4392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711952" y="6425952"/>
            <a:ext cx="432048" cy="432048"/>
          </a:xfrm>
          <a:prstGeom prst="actionButtonHome">
            <a:avLst/>
          </a:prstGeom>
          <a:solidFill>
            <a:schemeClr val="bg2">
              <a:lumMod val="90000"/>
              <a:alpha val="49000"/>
            </a:schemeClr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Анастасия Вертинская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620688"/>
            <a:ext cx="4716016" cy="6048672"/>
          </a:xfrm>
          <a:prstGeom prst="roundRect">
            <a:avLst/>
          </a:prstGeom>
          <a:solidFill>
            <a:srgbClr val="BBB48B">
              <a:alpha val="54000"/>
            </a:srgb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dirty="0" smtClean="0"/>
              <a:t>		</a:t>
            </a:r>
            <a:r>
              <a:rPr lang="ru-RU" sz="3300" dirty="0" smtClean="0">
                <a:latin typeface="Arial Narrow" pitchFamily="34" charset="0"/>
                <a:cs typeface="Times New Roman" pitchFamily="18" charset="0"/>
              </a:rPr>
              <a:t>Своим дочерям Вертинские стремились дать возможно лучшее образование, особое внимание, обращая на занятия музыкой и изучение иностранных языков.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3300" dirty="0" smtClean="0">
                <a:latin typeface="Arial Narrow" pitchFamily="34" charset="0"/>
                <a:cs typeface="Times New Roman" pitchFamily="18" charset="0"/>
              </a:rPr>
              <a:t>		В 1961 году, еще школьницей, Анастасия дебютировала в кино, сыграв главную роль </a:t>
            </a:r>
            <a:r>
              <a:rPr lang="ru-RU" sz="3300" dirty="0" err="1" smtClean="0">
                <a:latin typeface="Arial Narrow" pitchFamily="34" charset="0"/>
                <a:cs typeface="Times New Roman" pitchFamily="18" charset="0"/>
              </a:rPr>
              <a:t>Ассоль</a:t>
            </a:r>
            <a:r>
              <a:rPr lang="ru-RU" sz="3300" dirty="0" smtClean="0">
                <a:latin typeface="Arial Narrow" pitchFamily="34" charset="0"/>
                <a:cs typeface="Times New Roman" pitchFamily="18" charset="0"/>
              </a:rPr>
              <a:t> в фильме "Алые паруса»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3300" dirty="0" smtClean="0">
                <a:latin typeface="Arial Narrow" pitchFamily="34" charset="0"/>
                <a:cs typeface="Times New Roman" pitchFamily="18" charset="0"/>
              </a:rPr>
              <a:t>		Вторая сыгранная ей роль принесла еще большую известность - Вертинская исполнила роль </a:t>
            </a:r>
            <a:r>
              <a:rPr lang="ru-RU" sz="3300" dirty="0" err="1" smtClean="0">
                <a:latin typeface="Arial Narrow" pitchFamily="34" charset="0"/>
                <a:cs typeface="Times New Roman" pitchFamily="18" charset="0"/>
              </a:rPr>
              <a:t>Гуттиэре</a:t>
            </a:r>
            <a:r>
              <a:rPr lang="ru-RU" sz="3300" dirty="0" smtClean="0">
                <a:latin typeface="Arial Narrow" pitchFamily="34" charset="0"/>
                <a:cs typeface="Times New Roman" pitchFamily="18" charset="0"/>
              </a:rPr>
              <a:t> в фантастической ленте "Человек-амфибия». Затем была Офелия в Гамлете, Лиза В «Войне и мире».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3300" dirty="0" smtClean="0">
                <a:latin typeface="Arial Narrow" pitchFamily="34" charset="0"/>
                <a:cs typeface="Times New Roman" pitchFamily="18" charset="0"/>
              </a:rPr>
              <a:t>		С 1968 года  Вертинская - актриса ведущих московских театров: театра имени Пушкина,"Современник", позднее играла в театре на Таганке,  </a:t>
            </a:r>
            <a:r>
              <a:rPr lang="ru-RU" sz="3300" dirty="0" err="1" smtClean="0">
                <a:latin typeface="Arial Narrow" pitchFamily="34" charset="0"/>
                <a:cs typeface="Times New Roman" pitchFamily="18" charset="0"/>
              </a:rPr>
              <a:t>МХАТе</a:t>
            </a:r>
            <a:r>
              <a:rPr lang="ru-RU" sz="3300" dirty="0" smtClean="0">
                <a:latin typeface="Arial Narrow" pitchFamily="34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None/>
            </a:pPr>
            <a:endParaRPr lang="ru-RU" sz="3300" dirty="0"/>
          </a:p>
        </p:txBody>
      </p:sp>
      <p:pic>
        <p:nvPicPr>
          <p:cNvPr id="41986" name="Picture 2" descr="http://lol54.ru/uploads/posts/2013-01/1358771452_aktrisa_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035078">
            <a:off x="1083795" y="940620"/>
            <a:ext cx="3159597" cy="4776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711952" y="6425952"/>
            <a:ext cx="432048" cy="432048"/>
          </a:xfrm>
          <a:prstGeom prst="actionButtonHome">
            <a:avLst/>
          </a:prstGeom>
          <a:solidFill>
            <a:schemeClr val="bg2">
              <a:lumMod val="90000"/>
              <a:alpha val="49000"/>
            </a:schemeClr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http://f2.mylove.ru/QJ2sBQPxRa.jpg"/>
          <p:cNvPicPr>
            <a:picLocks noChangeAspect="1" noChangeArrowheads="1"/>
          </p:cNvPicPr>
          <p:nvPr/>
        </p:nvPicPr>
        <p:blipFill>
          <a:blip r:embed="rId3" cstate="print"/>
          <a:srcRect l="10224" t="7407" r="6327"/>
          <a:stretch>
            <a:fillRect/>
          </a:stretch>
        </p:blipFill>
        <p:spPr bwMode="auto">
          <a:xfrm>
            <a:off x="5292080" y="1484784"/>
            <a:ext cx="3408940" cy="41764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Ирина </a:t>
            </a:r>
            <a:r>
              <a:rPr lang="ru-RU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Бугримова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00200"/>
            <a:ext cx="4248472" cy="4277071"/>
          </a:xfrm>
          <a:prstGeom prst="roundRect">
            <a:avLst/>
          </a:prstGeom>
          <a:solidFill>
            <a:schemeClr val="bg2">
              <a:lumMod val="75000"/>
              <a:alpha val="56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Своих первых львят Ирина Николаевна назвала Кай, Юлий и Цезарь. Она считала, что ее питомцы смогут прийти на арену и сразу все выполнить. В тот момент она и не подозревала, что дрессура - это долгие, упорные занятия, тренировки.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		За свою цирковую жизнь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Бугримова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выдрессировала 80 львов. Первый - Цезарь - стал другом на долгие годы.</a:t>
            </a:r>
          </a:p>
          <a:p>
            <a:endParaRPr lang="ru-RU" dirty="0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711952" y="6425952"/>
            <a:ext cx="432048" cy="432048"/>
          </a:xfrm>
          <a:prstGeom prst="actionButtonHome">
            <a:avLst/>
          </a:prstGeom>
          <a:solidFill>
            <a:schemeClr val="bg2">
              <a:lumMod val="90000"/>
              <a:alpha val="49000"/>
            </a:schemeClr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Ирина Роднина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692696"/>
            <a:ext cx="3826768" cy="5904656"/>
          </a:xfrm>
          <a:prstGeom prst="roundRect">
            <a:avLst/>
          </a:prstGeom>
          <a:solidFill>
            <a:schemeClr val="bg2">
              <a:lumMod val="75000"/>
              <a:alpha val="67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В детстве очень много болела. Выход  был найден, родители её отвели на каток. Пятилетняя Ира каталась часами, постепенно окрепла и полюбила коньки.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	Трехкратная олимпийская чемпионка в парном фигурном катании 1972, 1976 и 1980 годов. До 1972 года выступала в паре с Алексеем Улановым, затем с Александром Зайцевым. Десятикратная чемпионка мира. Многократная чемпионка Европы и СССР.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47110" name="Picture 6" descr="http://gfx2.aftonbladet-cdn.se/image/10527145/485/normal/23cc2309440b0/rodnin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1571612"/>
            <a:ext cx="3543197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711952" y="6425952"/>
            <a:ext cx="432048" cy="432048"/>
          </a:xfrm>
          <a:prstGeom prst="actionButtonHome">
            <a:avLst/>
          </a:prstGeom>
          <a:solidFill>
            <a:schemeClr val="bg2">
              <a:lumMod val="90000"/>
              <a:alpha val="49000"/>
            </a:schemeClr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Анна   Ахматова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764704"/>
            <a:ext cx="4978896" cy="5904656"/>
          </a:xfrm>
          <a:prstGeom prst="roundRect">
            <a:avLst/>
          </a:prstGeom>
          <a:solidFill>
            <a:schemeClr val="bg2">
              <a:lumMod val="90000"/>
              <a:alpha val="4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Arial Narrow" pitchFamily="34" charset="0"/>
              </a:rPr>
              <a:t>		Одна из самых талантливых поэтесс Серебряного века Анна Ахматова прожила долгую, насыщенную как яркими моментами, так и трагическими событиями жизнь. Первые стихи Ахматовой начали печататься в разных изданиях с 1911 года, а в 1912 вышел ее первый полноценный поэтический сборник – «Вечер». А в 1914 к ней пришла известность – сборник «Четки» получил хорошие отзывы. Всю Вторую мировую войну Ахматова провела в тылу, в Ташкенте. После чего её постигло забвение и горе. Её сын, историк Лев Гумилёв был неоднократно репрессирован и провёл в лагерях более 10 лет. Но она плодотворно работает.  </a:t>
            </a:r>
          </a:p>
          <a:p>
            <a:pPr algn="just">
              <a:buNone/>
            </a:pPr>
            <a:r>
              <a:rPr lang="ru-RU" dirty="0" smtClean="0">
                <a:latin typeface="Arial Narrow" pitchFamily="34" charset="0"/>
              </a:rPr>
              <a:t>		В 1958 году выходит сборник «Стихотворения», в 1965 – «Бег времени». Тогда же, в 1965 году, за год до своей смерти, Ахматова получает докторскую степень Оксфордского университета.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2290" name="Picture 2" descr="http://img1.liveinternet.ru/images/attach/c/5/88/602/88602495_0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618723">
            <a:off x="396956" y="1195070"/>
            <a:ext cx="3629025" cy="4762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711952" y="6425952"/>
            <a:ext cx="432048" cy="432048"/>
          </a:xfrm>
          <a:prstGeom prst="actionButtonHome">
            <a:avLst/>
          </a:prstGeom>
          <a:solidFill>
            <a:schemeClr val="bg2">
              <a:lumMod val="90000"/>
              <a:alpha val="49000"/>
            </a:schemeClr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562074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Анна Керн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809328"/>
            <a:ext cx="4978896" cy="5427984"/>
          </a:xfrm>
          <a:prstGeom prst="roundRect">
            <a:avLst/>
          </a:prstGeom>
          <a:solidFill>
            <a:schemeClr val="bg2">
              <a:lumMod val="90000"/>
              <a:alpha val="52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smtClean="0">
                <a:latin typeface="Arial Narrow" pitchFamily="34" charset="0"/>
              </a:rPr>
              <a:t>Умная, образованная красавица, несчастливая в супружестве с генералом Е.Ф. Керном, она в 1819 г. мимолетно познакомилась с Пушкиным, с которым снова встретилась в 1825 г. в </a:t>
            </a:r>
            <a:r>
              <a:rPr lang="ru-RU" dirty="0" err="1" smtClean="0">
                <a:latin typeface="Arial Narrow" pitchFamily="34" charset="0"/>
              </a:rPr>
              <a:t>Тригорском</a:t>
            </a:r>
            <a:r>
              <a:rPr lang="ru-RU" dirty="0" smtClean="0">
                <a:latin typeface="Arial Narrow" pitchFamily="34" charset="0"/>
              </a:rPr>
              <a:t>, гостя у своей тетки П.А. Осиповой, и вызвала в поэте чувство страстной любви, под влиянием которой он создал одно из лучших своих стихотворений: "Я помню чудное мгновенье».</a:t>
            </a:r>
          </a:p>
          <a:p>
            <a:pPr algn="just">
              <a:buNone/>
            </a:pPr>
            <a:r>
              <a:rPr lang="ru-RU" dirty="0" smtClean="0">
                <a:latin typeface="Arial Narrow" pitchFamily="34" charset="0"/>
              </a:rPr>
              <a:t>		Жизнь Анны была полна как поклонения, так и предательства. Но в 38 лет она обрела счастье с Александром  Марковым, который был её младше на 16 лет.</a:t>
            </a:r>
          </a:p>
          <a:p>
            <a:pPr algn="just"/>
            <a:endParaRPr lang="ru-RU" dirty="0">
              <a:latin typeface="Arial Narrow" pitchFamily="34" charset="0"/>
            </a:endParaRPr>
          </a:p>
        </p:txBody>
      </p:sp>
      <p:pic>
        <p:nvPicPr>
          <p:cNvPr id="60418" name="Picture 2" descr="http://stat20.privet.ru/lr/0b2ab65aed4ad6555f0c377dd39e045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58122">
            <a:off x="581850" y="1255065"/>
            <a:ext cx="3751796" cy="4392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711952" y="6425952"/>
            <a:ext cx="432048" cy="432048"/>
          </a:xfrm>
          <a:prstGeom prst="actionButtonHome">
            <a:avLst/>
          </a:prstGeom>
          <a:solidFill>
            <a:schemeClr val="bg2">
              <a:lumMod val="90000"/>
              <a:alpha val="49000"/>
            </a:schemeClr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Княжна Ольга</a:t>
            </a:r>
            <a:endParaRPr lang="ru-RU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44824"/>
            <a:ext cx="4258816" cy="2836912"/>
          </a:xfrm>
          <a:prstGeom prst="roundRect">
            <a:avLst/>
          </a:prstGeom>
          <a:solidFill>
            <a:schemeClr val="bg2">
              <a:lumMod val="90000"/>
              <a:alpha val="6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Жена киевского князя Игоря. Правила в малолетство сына Святослава и во время его походов. Подавила восстание древлян. Около 957 года приняла христианство.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://www.zapolni-probel.ru/uploads/posts/2011-11/1321028279_olg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91744">
            <a:off x="5008106" y="1230168"/>
            <a:ext cx="3304019" cy="4536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711952" y="6425952"/>
            <a:ext cx="432048" cy="432048"/>
          </a:xfrm>
          <a:prstGeom prst="actionButtonHome">
            <a:avLst/>
          </a:prstGeom>
          <a:solidFill>
            <a:schemeClr val="bg2">
              <a:lumMod val="90000"/>
              <a:alpha val="49000"/>
            </a:schemeClr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Ольга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Андровская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836712"/>
            <a:ext cx="4752528" cy="5616624"/>
          </a:xfrm>
          <a:prstGeom prst="roundRect">
            <a:avLst/>
          </a:prstGeom>
          <a:solidFill>
            <a:schemeClr val="bg2">
              <a:lumMod val="90000"/>
              <a:alpha val="52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Российская актриса. Народная артистка СССР (1948). Жена актера Николая Петровича Баталова. Ольга  родилась в семье адвоката. Будучи студенткой Высших юридических курсов, участвовала в любительских спектаклях. Профессиональную сценическую деятельность начала в 1918 в театре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Корша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 Затем вошла в труппу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МХТа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		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Андровская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— актриса преимущественно комедийная, обладавшая исключительным обаянием, отточенной сценической техникой, изяществом, лукавым юмором. Первым творческим достижением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Андровской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была роль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Сюзанны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в  спектакле «Безумный день, или Женитьба Фигаро». Затем новые роли в спектаклях «Горе от ума»  и «Гроза».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		Снималась  в кино, особенно запомнилась по фильму «Медведь».</a:t>
            </a:r>
          </a:p>
          <a:p>
            <a:pPr algn="just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://andreygoncharov.users.photofile.ru/photo/andreygoncharov/151025823/large/1683919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147420">
            <a:off x="606605" y="1057788"/>
            <a:ext cx="3392646" cy="5112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711952" y="6425952"/>
            <a:ext cx="432048" cy="432048"/>
          </a:xfrm>
          <a:prstGeom prst="actionButtonHome">
            <a:avLst/>
          </a:prstGeom>
          <a:solidFill>
            <a:schemeClr val="bg2">
              <a:lumMod val="90000"/>
              <a:alpha val="49000"/>
            </a:schemeClr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1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Источники  информации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599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http://www.uznayvse.ru/znamenitosti/</a:t>
            </a:r>
            <a:r>
              <a:rPr lang="ru-RU" dirty="0" err="1" smtClean="0">
                <a:hlinkClick r:id="rId3"/>
              </a:rPr>
              <a:t>светлана-сорокина</a:t>
            </a:r>
            <a:r>
              <a:rPr lang="ru-RU" dirty="0" smtClean="0">
                <a:hlinkClick r:id="rId3"/>
              </a:rPr>
              <a:t>.</a:t>
            </a:r>
            <a:r>
              <a:rPr lang="en-US" dirty="0" smtClean="0">
                <a:hlinkClick r:id="rId3"/>
              </a:rPr>
              <a:t>html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http://to-name.ru/teski/woman/olga.htm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http://to-name.ru/biography/olga-androvskaja.htm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http://www.foxdesign.ru/aphorism/biography/berggolc.html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http://biografix.ru/biografii/pisateli/25-biografiya-anny-ahmatovoy.html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 bright="-1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243408"/>
            <a:ext cx="8229600" cy="9807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Александра - защищающая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20688"/>
            <a:ext cx="4032448" cy="5904656"/>
          </a:xfrm>
          <a:prstGeom prst="roundRect">
            <a:avLst/>
          </a:prstGeom>
          <a:solidFill>
            <a:srgbClr val="A49D68">
              <a:alpha val="76863"/>
            </a:srgb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Быть Александрой и не знать покоя.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Быть Александрой –отдыха не знать.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Заботливою, щедрою рукою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Сердца и души в счастье пеленать.</a:t>
            </a:r>
          </a:p>
          <a:p>
            <a:pPr>
              <a:buNone/>
            </a:pPr>
            <a:endParaRPr 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Давать надежду, помощь и отраду,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 посему –защитницею быть.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если нужно –находиться рядом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Прощать врага и ближнего любить.</a:t>
            </a:r>
          </a:p>
          <a:p>
            <a:pPr>
              <a:buNone/>
            </a:pPr>
            <a:endParaRPr 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Так в имени и мужество и нежность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Соединились верно. Навсегда.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Чтоб стать желанной, верной и надёжной,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Как жаждущему путнику вода.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		Наталия Терещенко</a:t>
            </a:r>
          </a:p>
          <a:p>
            <a:pPr>
              <a:buNone/>
            </a:pPr>
            <a:endParaRPr lang="ru-RU" sz="1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0" y="5143512"/>
            <a:ext cx="2411760" cy="715089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Русская императрица</a:t>
            </a:r>
          </a:p>
          <a:p>
            <a:pPr algn="ctr"/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Александра Фёдоровна</a:t>
            </a:r>
            <a:endParaRPr lang="ru-RU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6" name="Picture 2" descr="http://tnu.podelise.ru/pars_docs/refs/210/209447/209447_html_ce1aeac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4892832" y="620688"/>
            <a:ext cx="1723823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214810" y="2928934"/>
            <a:ext cx="2880320" cy="715089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Композитор-песенник</a:t>
            </a:r>
          </a:p>
          <a:p>
            <a:pPr algn="ctr"/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Александра </a:t>
            </a:r>
            <a:r>
              <a:rPr lang="ru-RU" i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Пахмутова</a:t>
            </a:r>
            <a:endParaRPr lang="ru-RU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31750" name="Picture 6" descr="http://img1.liveinternet.ru/images/attach/c/7/94/533/94533139_large_Alex_Fyodor_12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72330" y="3357562"/>
            <a:ext cx="1656184" cy="2365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3000"/>
            <a:lum bright="-14000"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40"/>
          </a:xfrm>
          <a:prstGeom prst="roundRect">
            <a:avLst/>
          </a:prstGeom>
          <a:solidFill>
            <a:schemeClr val="bg2">
              <a:lumMod val="90000"/>
              <a:alpha val="53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Arial Narrow" pitchFamily="34" charset="0"/>
              </a:rPr>
              <a:t>Кредитное учреждение тезок </a:t>
            </a:r>
            <a:r>
              <a:rPr lang="ru-RU" dirty="0" err="1" smtClean="0">
                <a:latin typeface="Arial Narrow" pitchFamily="34" charset="0"/>
              </a:rPr>
              <a:t>Понаровской</a:t>
            </a:r>
            <a:r>
              <a:rPr lang="ru-RU" dirty="0" smtClean="0">
                <a:latin typeface="Arial Narrow" pitchFamily="34" charset="0"/>
              </a:rPr>
              <a:t>, или владелец этого самого кредитного учреждения.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Arial Narrow" pitchFamily="34" charset="0"/>
              </a:rPr>
              <a:t>Атакующий крик тезок Королевой, или вторая, в которую превращается привычка.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Arial Narrow" pitchFamily="34" charset="0"/>
              </a:rPr>
              <a:t>Третья степень тезок Карениной, или казачий край.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Arial Narrow" pitchFamily="34" charset="0"/>
              </a:rPr>
              <a:t>Форменное пальто тезок </a:t>
            </a:r>
            <a:r>
              <a:rPr lang="ru-RU" dirty="0" err="1" smtClean="0">
                <a:latin typeface="Arial Narrow" pitchFamily="34" charset="0"/>
              </a:rPr>
              <a:t>Кутеповой</a:t>
            </a:r>
            <a:r>
              <a:rPr lang="ru-RU" dirty="0" smtClean="0">
                <a:latin typeface="Arial Narrow" pitchFamily="34" charset="0"/>
              </a:rPr>
              <a:t>, или французский Пульчинелла.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Arial Narrow" pitchFamily="34" charset="0"/>
              </a:rPr>
              <a:t>Газообразная вода тезок </a:t>
            </a:r>
            <a:r>
              <a:rPr lang="ru-RU" dirty="0" err="1" smtClean="0">
                <a:latin typeface="Arial Narrow" pitchFamily="34" charset="0"/>
              </a:rPr>
              <a:t>Кабо</a:t>
            </a:r>
            <a:r>
              <a:rPr lang="ru-RU" dirty="0" smtClean="0">
                <a:latin typeface="Arial Narrow" pitchFamily="34" charset="0"/>
              </a:rPr>
              <a:t>, или кодовое слово.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Arial Narrow" pitchFamily="34" charset="0"/>
              </a:rPr>
              <a:t>Рабочее животное тезок героини Укупника, или условное обозначение.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Arial Narrow" pitchFamily="34" charset="0"/>
              </a:rPr>
              <a:t>Азиатская страна тезок Ахеджаковой, или тезка </a:t>
            </a:r>
            <a:r>
              <a:rPr lang="ru-RU" dirty="0" err="1" smtClean="0">
                <a:latin typeface="Arial Narrow" pitchFamily="34" charset="0"/>
              </a:rPr>
              <a:t>Андронникова</a:t>
            </a:r>
            <a:r>
              <a:rPr lang="ru-RU" dirty="0" smtClean="0">
                <a:latin typeface="Arial Narrow" pitchFamily="34" charset="0"/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Arial Narrow" pitchFamily="34" charset="0"/>
              </a:rPr>
              <a:t>Часть базилики, принадлежащая тезкам </a:t>
            </a:r>
            <a:r>
              <a:rPr lang="ru-RU" dirty="0" err="1" smtClean="0">
                <a:latin typeface="Arial Narrow" pitchFamily="34" charset="0"/>
              </a:rPr>
              <a:t>булгаковской</a:t>
            </a:r>
            <a:r>
              <a:rPr lang="ru-RU" dirty="0" smtClean="0">
                <a:latin typeface="Arial Narrow" pitchFamily="34" charset="0"/>
              </a:rPr>
              <a:t> героини, или зеленый минерал.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Arial Narrow" pitchFamily="34" charset="0"/>
              </a:rPr>
              <a:t>Египетский бог тезок Лариной, или </a:t>
            </a:r>
            <a:r>
              <a:rPr lang="ru-RU" dirty="0" err="1" smtClean="0">
                <a:latin typeface="Arial Narrow" pitchFamily="34" charset="0"/>
              </a:rPr>
              <a:t>голосообразующая</a:t>
            </a:r>
            <a:r>
              <a:rPr lang="ru-RU" dirty="0" smtClean="0">
                <a:latin typeface="Arial Narrow" pitchFamily="34" charset="0"/>
              </a:rPr>
              <a:t> часть горла.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Arial Narrow" pitchFamily="34" charset="0"/>
              </a:rPr>
              <a:t>Сто соток тезки Распутиной, или что-то вроде теплых чулок.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48264" y="1124744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Банкир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2280" y="1988840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Кубань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2636912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Полишинель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8264" y="2924944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Пароль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8344" y="3212976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Символ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28384" y="386104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Ираклий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7944" y="450912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Нефрит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3888" y="5157192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Гортань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6016" y="5877272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Гамаши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84168" y="170080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Натура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14612" y="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Шароиды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 тезками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571480"/>
            <a:ext cx="8286808" cy="62478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dirty="0" smtClean="0">
                <a:latin typeface="Arial Narrow" pitchFamily="34" charset="0"/>
              </a:rPr>
              <a:t>Во многих русских словах, если, конечно, хорошенько покопаться, можно обнаружить другие слова — поменьше. Засучивши рукава,  можно обнаружить там женские имена. </a:t>
            </a:r>
          </a:p>
          <a:p>
            <a:pPr algn="ctr">
              <a:buNone/>
            </a:pPr>
            <a:r>
              <a:rPr lang="ru-RU" sz="4000" dirty="0" smtClean="0">
                <a:latin typeface="Arial Narrow" pitchFamily="34" charset="0"/>
              </a:rPr>
              <a:t>		Глядим, например, на слово КУМИР — то есть предмет поклонения, обнаруживаем, что там находится крестный отец тезок Хакамады, то есть КУМ -ИР</a:t>
            </a:r>
            <a:r>
              <a:rPr lang="ru-RU" sz="3600" dirty="0" smtClean="0">
                <a:latin typeface="Arial Narrow" pitchFamily="34" charset="0"/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Анастасия -воскресшая</a:t>
            </a:r>
            <a:endParaRPr lang="ru-RU" sz="3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4474840" cy="4752528"/>
          </a:xfrm>
          <a:prstGeom prst="roundRect">
            <a:avLst/>
          </a:prstGeom>
          <a:solidFill>
            <a:srgbClr val="BBB48B">
              <a:alpha val="63000"/>
            </a:srgb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Анастасия... Сколько страсти </a:t>
            </a:r>
            <a:br>
              <a:rPr lang="ru-RU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себя вобрало твое имя. </a:t>
            </a:r>
            <a:br>
              <a:rPr lang="ru-RU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как лекарство от напасти </a:t>
            </a:r>
            <a:br>
              <a:rPr lang="ru-RU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Оно для нас звучит отныне.</a:t>
            </a:r>
          </a:p>
          <a:p>
            <a:pPr>
              <a:buNone/>
            </a:pP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Твои глаза, твой голос нежный, </a:t>
            </a:r>
            <a:br>
              <a:rPr lang="ru-RU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Улыбка милого лица. </a:t>
            </a:r>
            <a:br>
              <a:rPr lang="ru-RU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доброта души безбрежной </a:t>
            </a:r>
            <a:br>
              <a:rPr lang="ru-RU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Пленит без устали сердца.</a:t>
            </a:r>
          </a:p>
          <a:p>
            <a:pPr>
              <a:buNone/>
            </a:pP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Анастасия... Сколько счастья </a:t>
            </a:r>
            <a:br>
              <a:rPr lang="ru-RU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Приносит радость встреч</a:t>
            </a:r>
          </a:p>
          <a:p>
            <a:pPr>
              <a:buNone/>
            </a:pP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с тобой. </a:t>
            </a:r>
            <a:br>
              <a:rPr lang="ru-RU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как шалаш в часы ненастья </a:t>
            </a:r>
            <a:br>
              <a:rPr lang="ru-RU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даришь радость и покой.</a:t>
            </a:r>
          </a:p>
          <a:p>
            <a:pPr>
              <a:buNone/>
            </a:pPr>
            <a:endParaRPr lang="ru-RU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img0.liveinternet.ru/images/attach/c/6/92/821/92821820_3646910_1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lum bright="20000" contrast="30000"/>
          </a:blip>
          <a:srcRect/>
          <a:stretch>
            <a:fillRect/>
          </a:stretch>
        </p:blipFill>
        <p:spPr bwMode="auto">
          <a:xfrm>
            <a:off x="5868144" y="4437112"/>
            <a:ext cx="1756723" cy="2216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483768" y="6021288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Анастасия Романовна Захарьина 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жена Иоанна Грозного</a:t>
            </a:r>
            <a:endParaRPr lang="ru-RU" i="1" dirty="0">
              <a:latin typeface="Arial Narrow" pitchFamily="34" charset="0"/>
            </a:endParaRPr>
          </a:p>
        </p:txBody>
      </p:sp>
      <p:pic>
        <p:nvPicPr>
          <p:cNvPr id="6" name="Picture 2" descr="http://lol54.ru/uploads/posts/2013-01/1358771452_aktrisa_1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72330" y="1285860"/>
            <a:ext cx="1285960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643570" y="3286124"/>
            <a:ext cx="2329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Актриса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Анастасия Вертинская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 bright="15000"/>
          </a:blip>
          <a:srcRect/>
          <a:stretch>
            <a:fillRect t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1196752"/>
            <a:ext cx="5472608" cy="496855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Венгерский кроссворд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1 - 000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CFCFCF"/>
              </a:clrFrom>
              <a:clrTo>
                <a:srgbClr val="CFCFC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1763688" y="1196752"/>
            <a:ext cx="5488907" cy="4968552"/>
          </a:xfrm>
          <a:prstGeom prst="rect">
            <a:avLst/>
          </a:prstGeom>
          <a:ln w="38100" cap="sq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496944" cy="6480720"/>
          </a:xfrm>
          <a:prstGeom prst="roundRect">
            <a:avLst/>
          </a:prstGeom>
          <a:solidFill>
            <a:schemeClr val="bg2">
              <a:lumMod val="90000"/>
              <a:alpha val="67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7200" dirty="0" smtClean="0">
                <a:latin typeface="Arial Narrow" pitchFamily="34" charset="0"/>
              </a:rPr>
              <a:t>«Святая» — на скандинавском. Русскую княгиню и впрямь причислили к святым, несмотря на нехристианское отношение к древлянам.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7200" dirty="0" smtClean="0">
                <a:latin typeface="Arial Narrow" pitchFamily="34" charset="0"/>
              </a:rPr>
              <a:t>«Солнечная» — на греческом. А мы видели ее в кино в роли рабы любви.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7200" dirty="0" smtClean="0">
                <a:latin typeface="Arial Narrow" pitchFamily="34" charset="0"/>
              </a:rPr>
              <a:t>«Сильная», «жизнеспособная» на латыни. Показывает чудеса жизнеспособности в должности губернатора.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7200" dirty="0" smtClean="0">
                <a:latin typeface="Arial Narrow" pitchFamily="34" charset="0"/>
              </a:rPr>
              <a:t>«Милостивая», «благодать» — на древнееврейском. Была такая Австрийская, была такая Иоанновна.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7200" dirty="0" smtClean="0">
                <a:latin typeface="Arial Narrow" pitchFamily="34" charset="0"/>
              </a:rPr>
              <a:t>«Чайка» — на греческом. Героиня знаменитой русской пьесы.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7200" dirty="0" smtClean="0">
                <a:latin typeface="Arial Narrow" pitchFamily="34" charset="0"/>
              </a:rPr>
              <a:t>«Богом милованная» — на древнееврейском. А вот лю­ди не помиловали и сожгли на костре.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7200" dirty="0" smtClean="0">
                <a:latin typeface="Arial Narrow" pitchFamily="34" charset="0"/>
              </a:rPr>
              <a:t>«Чистая» — на греческом. А в России она была еще и Великая.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7200" dirty="0" smtClean="0">
                <a:latin typeface="Arial Narrow" pitchFamily="34" charset="0"/>
              </a:rPr>
              <a:t>«Морская» — на латыни. А к Высоцкому приехала из Франции.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7200" dirty="0" smtClean="0">
                <a:latin typeface="Arial Narrow" pitchFamily="34" charset="0"/>
              </a:rPr>
              <a:t>«Гостеприимная» — на греческом. Российское телеви­дение несколько лет назад регулярно показывало, как к ней ходят в гости.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7200" dirty="0" smtClean="0">
                <a:latin typeface="Arial Narrow" pitchFamily="34" charset="0"/>
              </a:rPr>
              <a:t>«Мудрая» — на греческом. Мы знаем ее как мать трех дочерей.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7200" dirty="0" smtClean="0">
                <a:latin typeface="Arial Narrow" pitchFamily="34" charset="0"/>
              </a:rPr>
              <a:t>«Защитница» — на греческом. Защищала в России свободную любовь.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7200" dirty="0" smtClean="0">
                <a:latin typeface="Arial Narrow" pitchFamily="34" charset="0"/>
              </a:rPr>
              <a:t>«Цветущая» — на греческом. Обезьянка из мульт­фильма.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7200" dirty="0" smtClean="0">
                <a:latin typeface="Arial Narrow" pitchFamily="34" charset="0"/>
              </a:rPr>
              <a:t>«Девятая» — на латыни. А на российском киноэкра­не — из лучших.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7200" dirty="0" smtClean="0">
                <a:latin typeface="Arial Narrow" pitchFamily="34" charset="0"/>
              </a:rPr>
              <a:t>14.. «Сильная», «побеждающая» — на персидском. Одна из двух толстовских «Сестер».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7200" dirty="0" smtClean="0">
                <a:latin typeface="Arial Narrow" pitchFamily="34" charset="0"/>
              </a:rPr>
              <a:t>«Царица» — на латыни. Царит в передаче «Аншлаг! Аншлаг!».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7200" dirty="0" smtClean="0">
                <a:latin typeface="Arial Narrow" pitchFamily="34" charset="0"/>
              </a:rPr>
              <a:t>«Вторая» — на греческом. А на нашей эстраде — первая.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7200" dirty="0" smtClean="0">
                <a:latin typeface="Arial Narrow" pitchFamily="34" charset="0"/>
              </a:rPr>
              <a:t>«Властная» — на греческом. Властвует на Авторском телевидении.</a:t>
            </a:r>
          </a:p>
          <a:p>
            <a:endParaRPr lang="ru-RU" sz="72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 bright="5000" contrast="-14000"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36712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Ответы к кроссворду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836712"/>
            <a:ext cx="4896544" cy="5832648"/>
          </a:xfrm>
          <a:prstGeom prst="round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1771650" lvl="3" indent="-514350">
              <a:buFont typeface="+mj-lt"/>
              <a:buAutoNum type="arabicPeriod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Ольга</a:t>
            </a:r>
          </a:p>
          <a:p>
            <a:pPr marL="1771650" lvl="3" indent="-514350">
              <a:buFont typeface="+mj-lt"/>
              <a:buAutoNum type="arabicPeriod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Елена</a:t>
            </a:r>
          </a:p>
          <a:p>
            <a:pPr marL="1771650" lvl="3" indent="-514350">
              <a:buFont typeface="+mj-lt"/>
              <a:buAutoNum type="arabicPeriod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Валентина</a:t>
            </a:r>
          </a:p>
          <a:p>
            <a:pPr marL="1771650" lvl="3" indent="-514350">
              <a:buFont typeface="+mj-lt"/>
              <a:buAutoNum type="arabicPeriod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Анна</a:t>
            </a:r>
          </a:p>
          <a:p>
            <a:pPr marL="1771650" lvl="3" indent="-514350">
              <a:buFont typeface="+mj-lt"/>
              <a:buAutoNum type="arabicPeriod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Лариса</a:t>
            </a:r>
          </a:p>
          <a:p>
            <a:pPr marL="1771650" lvl="3" indent="-514350">
              <a:buFont typeface="+mj-lt"/>
              <a:buAutoNum type="arabicPeriod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Жанна</a:t>
            </a:r>
          </a:p>
          <a:p>
            <a:pPr marL="1771650" lvl="3" indent="-514350">
              <a:buFont typeface="+mj-lt"/>
              <a:buAutoNum type="arabicPeriod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Екатерина</a:t>
            </a:r>
          </a:p>
          <a:p>
            <a:pPr marL="1771650" lvl="3" indent="-514350">
              <a:buFont typeface="+mj-lt"/>
              <a:buAutoNum type="arabicPeriod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Марина</a:t>
            </a:r>
          </a:p>
          <a:p>
            <a:pPr marL="1771650" lvl="3" indent="-514350">
              <a:buFont typeface="+mj-lt"/>
              <a:buAutoNum type="arabicPeriod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Ксения</a:t>
            </a:r>
          </a:p>
          <a:p>
            <a:pPr marL="1771650" lvl="3" indent="-514350">
              <a:buFont typeface="+mj-lt"/>
              <a:buAutoNum type="arabicPeriod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Софья</a:t>
            </a:r>
          </a:p>
          <a:p>
            <a:pPr marL="1771650" lvl="3" indent="-514350">
              <a:buFont typeface="+mj-lt"/>
              <a:buAutoNum type="arabicPeriod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Александра</a:t>
            </a:r>
          </a:p>
          <a:p>
            <a:pPr marL="1771650" lvl="3" indent="-514350">
              <a:buFont typeface="+mj-lt"/>
              <a:buAutoNum type="arabicPeriod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Анфиса</a:t>
            </a:r>
          </a:p>
          <a:p>
            <a:pPr marL="1771650" lvl="3" indent="-514350">
              <a:buFont typeface="+mj-lt"/>
              <a:buAutoNum type="arabicPeriod"/>
            </a:pP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Нонна</a:t>
            </a: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1771650" lvl="3" indent="-514350">
              <a:buFont typeface="+mj-lt"/>
              <a:buAutoNum type="arabicPeriod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Дарья</a:t>
            </a:r>
          </a:p>
          <a:p>
            <a:pPr marL="1771650" lvl="3" indent="-514350">
              <a:buFont typeface="+mj-lt"/>
              <a:buAutoNum type="arabicPeriod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Регина</a:t>
            </a:r>
          </a:p>
          <a:p>
            <a:pPr marL="1771650" lvl="3" indent="-514350">
              <a:buFont typeface="+mj-lt"/>
              <a:buAutoNum type="arabicPeriod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Алла</a:t>
            </a:r>
          </a:p>
          <a:p>
            <a:pPr marL="1771650" lvl="3" indent="-514350">
              <a:buFont typeface="+mj-lt"/>
              <a:buAutoNum type="arabicPeriod"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Кира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Екатерина - чистая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4248472" cy="496855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9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800" i="1" dirty="0" smtClean="0">
                <a:latin typeface="Monotype Corsiva" pitchFamily="66" charset="0"/>
              </a:rPr>
              <a:t>Её зовут Екатерина:</a:t>
            </a:r>
            <a:br>
              <a:rPr lang="ru-RU" sz="2800" i="1" dirty="0" smtClean="0">
                <a:latin typeface="Monotype Corsiva" pitchFamily="66" charset="0"/>
              </a:rPr>
            </a:br>
            <a:r>
              <a:rPr lang="ru-RU" sz="2800" i="1" dirty="0" smtClean="0">
                <a:latin typeface="Monotype Corsiva" pitchFamily="66" charset="0"/>
              </a:rPr>
              <a:t>Она приветлива, добра,</a:t>
            </a:r>
            <a:br>
              <a:rPr lang="ru-RU" sz="2800" i="1" dirty="0" smtClean="0">
                <a:latin typeface="Monotype Corsiva" pitchFamily="66" charset="0"/>
              </a:rPr>
            </a:br>
            <a:r>
              <a:rPr lang="ru-RU" sz="2800" i="1" dirty="0" smtClean="0">
                <a:latin typeface="Monotype Corsiva" pitchFamily="66" charset="0"/>
              </a:rPr>
              <a:t>Её улыбка так красива,</a:t>
            </a:r>
            <a:br>
              <a:rPr lang="ru-RU" sz="2800" i="1" dirty="0" smtClean="0">
                <a:latin typeface="Monotype Corsiva" pitchFamily="66" charset="0"/>
              </a:rPr>
            </a:br>
            <a:r>
              <a:rPr lang="ru-RU" sz="2800" i="1" dirty="0" smtClean="0">
                <a:latin typeface="Monotype Corsiva" pitchFamily="66" charset="0"/>
              </a:rPr>
              <a:t>Она чудесна, как заря!</a:t>
            </a:r>
            <a:br>
              <a:rPr lang="ru-RU" sz="2800" i="1" dirty="0" smtClean="0">
                <a:latin typeface="Monotype Corsiva" pitchFamily="66" charset="0"/>
              </a:rPr>
            </a:br>
            <a:r>
              <a:rPr lang="ru-RU" sz="2800" i="1" dirty="0" smtClean="0">
                <a:latin typeface="Monotype Corsiva" pitchFamily="66" charset="0"/>
              </a:rPr>
              <a:t>Она же ведь бывает разной,</a:t>
            </a:r>
            <a:br>
              <a:rPr lang="ru-RU" sz="2800" i="1" dirty="0" smtClean="0">
                <a:latin typeface="Monotype Corsiva" pitchFamily="66" charset="0"/>
              </a:rPr>
            </a:br>
            <a:r>
              <a:rPr lang="ru-RU" sz="2800" i="1" dirty="0" smtClean="0">
                <a:latin typeface="Monotype Corsiva" pitchFamily="66" charset="0"/>
              </a:rPr>
              <a:t>Но восхитительна она,</a:t>
            </a:r>
            <a:br>
              <a:rPr lang="ru-RU" sz="2800" i="1" dirty="0" smtClean="0">
                <a:latin typeface="Monotype Corsiva" pitchFamily="66" charset="0"/>
              </a:rPr>
            </a:br>
            <a:r>
              <a:rPr lang="ru-RU" sz="2800" i="1" dirty="0" smtClean="0">
                <a:latin typeface="Monotype Corsiva" pitchFamily="66" charset="0"/>
              </a:rPr>
              <a:t>Она бывает лишь прекрасной</a:t>
            </a:r>
            <a:br>
              <a:rPr lang="ru-RU" sz="2800" i="1" dirty="0" smtClean="0">
                <a:latin typeface="Monotype Corsiva" pitchFamily="66" charset="0"/>
              </a:rPr>
            </a:br>
            <a:r>
              <a:rPr lang="ru-RU" sz="2800" i="1" dirty="0" smtClean="0">
                <a:latin typeface="Monotype Corsiva" pitchFamily="66" charset="0"/>
              </a:rPr>
              <a:t>И очень милой, как дитя.</a:t>
            </a:r>
            <a:br>
              <a:rPr lang="ru-RU" sz="2800" i="1" dirty="0" smtClean="0">
                <a:latin typeface="Monotype Corsiva" pitchFamily="66" charset="0"/>
              </a:rPr>
            </a:br>
            <a:r>
              <a:rPr lang="ru-RU" sz="2800" i="1" dirty="0" smtClean="0">
                <a:latin typeface="Monotype Corsiva" pitchFamily="66" charset="0"/>
              </a:rPr>
              <a:t>Она как девушка с картины:</a:t>
            </a:r>
            <a:br>
              <a:rPr lang="ru-RU" sz="2800" i="1" dirty="0" smtClean="0">
                <a:latin typeface="Monotype Corsiva" pitchFamily="66" charset="0"/>
              </a:rPr>
            </a:br>
            <a:r>
              <a:rPr lang="ru-RU" sz="2800" i="1" dirty="0" smtClean="0">
                <a:latin typeface="Monotype Corsiva" pitchFamily="66" charset="0"/>
              </a:rPr>
              <a:t>Я ею просто восхищён,</a:t>
            </a:r>
            <a:br>
              <a:rPr lang="ru-RU" sz="2800" i="1" dirty="0" smtClean="0">
                <a:latin typeface="Monotype Corsiva" pitchFamily="66" charset="0"/>
              </a:rPr>
            </a:br>
            <a:r>
              <a:rPr lang="ru-RU" sz="2800" i="1" dirty="0" smtClean="0">
                <a:latin typeface="Monotype Corsiva" pitchFamily="66" charset="0"/>
              </a:rPr>
              <a:t>Её зовут Екатерина!</a:t>
            </a:r>
            <a:br>
              <a:rPr lang="ru-RU" sz="2800" i="1" dirty="0" smtClean="0">
                <a:latin typeface="Monotype Corsiva" pitchFamily="66" charset="0"/>
              </a:rPr>
            </a:br>
            <a:r>
              <a:rPr lang="ru-RU" sz="2800" i="1" dirty="0" smtClean="0">
                <a:latin typeface="Monotype Corsiva" pitchFamily="66" charset="0"/>
              </a:rPr>
              <a:t>И понял я: в неё влюблён!</a:t>
            </a:r>
            <a:endParaRPr lang="ru-RU" sz="2800" i="1" dirty="0">
              <a:latin typeface="Monotype Corsiva" pitchFamily="66" charset="0"/>
            </a:endParaRPr>
          </a:p>
        </p:txBody>
      </p:sp>
      <p:pic>
        <p:nvPicPr>
          <p:cNvPr id="4" name="Picture 2" descr="http://s002.radikal.ru/i198/1001/fe/e11bcd6ffd86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50" y="3357562"/>
            <a:ext cx="1632956" cy="2109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www.bosonogoe.ru/uploads/images/1/b810b276c9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5004048" y="764704"/>
            <a:ext cx="1512168" cy="222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143504" y="5643578"/>
            <a:ext cx="32736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Императрица Российской империи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Екатерина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II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Великая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764704"/>
            <a:ext cx="21226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Актриса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Екатерина Васильева</a:t>
            </a:r>
            <a:endParaRPr lang="ru-RU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1036</Words>
  <Application>Microsoft Office PowerPoint</Application>
  <PresentationFormat>Экран (4:3)</PresentationFormat>
  <Paragraphs>254</Paragraphs>
  <Slides>29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Познавательная игра  к   Дню 8 марта</vt:lpstr>
      <vt:lpstr>Слайд 2</vt:lpstr>
      <vt:lpstr>Александра - защищающая</vt:lpstr>
      <vt:lpstr>Слайд 4</vt:lpstr>
      <vt:lpstr>Анастасия -воскресшая</vt:lpstr>
      <vt:lpstr>Венгерский кроссворд </vt:lpstr>
      <vt:lpstr>Слайд 7</vt:lpstr>
      <vt:lpstr>Ответы к кроссворду</vt:lpstr>
      <vt:lpstr>Екатерина - чистая</vt:lpstr>
      <vt:lpstr>Арина (Ирина) – спокойная, смирная</vt:lpstr>
      <vt:lpstr>Ох уж, эта Маша!</vt:lpstr>
      <vt:lpstr>Анна -благодатная</vt:lpstr>
      <vt:lpstr>Анна или Мария?</vt:lpstr>
      <vt:lpstr>Ольга (Хельга) -святая</vt:lpstr>
      <vt:lpstr>Ах, Ольга, я тебя любил!</vt:lpstr>
      <vt:lpstr>Слайд 16</vt:lpstr>
      <vt:lpstr>Александра Пахмутова</vt:lpstr>
      <vt:lpstr>Императрица Российской Империи  Александра Фёдоровна</vt:lpstr>
      <vt:lpstr>Екатерина II Великая</vt:lpstr>
      <vt:lpstr>Екатерина Васильева</vt:lpstr>
      <vt:lpstr>Анастасия Романовна Захарьина  жена Иоанна Грозного</vt:lpstr>
      <vt:lpstr>Анастасия Вертинская</vt:lpstr>
      <vt:lpstr>Ирина Бугримова</vt:lpstr>
      <vt:lpstr>Ирина Роднина</vt:lpstr>
      <vt:lpstr>Анна   Ахматова </vt:lpstr>
      <vt:lpstr>Анна Керн</vt:lpstr>
      <vt:lpstr>Княжна Ольга</vt:lpstr>
      <vt:lpstr>Ольга Андровская </vt:lpstr>
      <vt:lpstr>Источники 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Family</dc:creator>
  <cp:lastModifiedBy>Pachwork</cp:lastModifiedBy>
  <cp:revision>189</cp:revision>
  <dcterms:created xsi:type="dcterms:W3CDTF">2014-02-24T10:28:57Z</dcterms:created>
  <dcterms:modified xsi:type="dcterms:W3CDTF">2014-05-13T18:53:27Z</dcterms:modified>
</cp:coreProperties>
</file>