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67" r:id="rId10"/>
    <p:sldId id="268" r:id="rId11"/>
    <p:sldId id="270" r:id="rId12"/>
    <p:sldId id="271" r:id="rId13"/>
    <p:sldId id="272" r:id="rId14"/>
    <p:sldId id="273" r:id="rId15"/>
    <p:sldId id="280" r:id="rId16"/>
    <p:sldId id="281" r:id="rId17"/>
    <p:sldId id="274" r:id="rId18"/>
    <p:sldId id="276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</a:t>
            </a:r>
            <a:r>
              <a:rPr lang="ru-RU" sz="2800" baseline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анкетирования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3"/>
            <c:bubble3D val="0"/>
            <c:explosion val="9"/>
          </c:dPt>
          <c:dLbls>
            <c:dLbl>
              <c:idx val="0"/>
              <c:layout>
                <c:manualLayout>
                  <c:x val="-0.18164151861413738"/>
                  <c:y val="9.7610251323088162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Б. Окуджава
22%</a:t>
                    </a:r>
                    <a:endParaRPr lang="ru-RU" sz="2000" dirty="0">
                      <a:solidFill>
                        <a:schemeClr val="bg1"/>
                      </a:solidFill>
                      <a:effectLst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Ю. Визбор
11%</a:t>
                    </a:r>
                    <a:endParaRPr lang="ru-RU" sz="2000" dirty="0">
                      <a:solidFill>
                        <a:schemeClr val="bg1"/>
                      </a:solidFill>
                    </a:endParaRP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Ю. Ким  
0%</a:t>
                    </a:r>
                    <a:endParaRPr lang="ru-RU" sz="180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0690119696282356E-2"/>
                  <c:y val="-0.27123401865737895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В. Высоцкий
38%</a:t>
                    </a:r>
                    <a:endParaRPr lang="ru-RU" sz="240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А. Галич
10%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6812744302391833"/>
                  <c:y val="4.5079383647019661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А. Городницкий
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8.9145995845576351E-2"/>
                  <c:y val="2.506757759162714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В. Берковский
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8.3706789732359219E-2"/>
                  <c:y val="1.0749490652334669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А. Суханов
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С. Никитин
7%</a:t>
                    </a:r>
                    <a:endParaRPr lang="ru-RU" sz="1800" dirty="0">
                      <a:solidFill>
                        <a:schemeClr val="tx1"/>
                      </a:solidFill>
                    </a:endParaRP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Лист1!$B$3:$B$11</c:f>
              <c:strCache>
                <c:ptCount val="9"/>
                <c:pt idx="0">
                  <c:v>Б. Окуджава</c:v>
                </c:pt>
                <c:pt idx="1">
                  <c:v>Ю. Визбор</c:v>
                </c:pt>
                <c:pt idx="2">
                  <c:v>Ю. Ким  </c:v>
                </c:pt>
                <c:pt idx="3">
                  <c:v>В. Высоцкий</c:v>
                </c:pt>
                <c:pt idx="4">
                  <c:v>А. Галич</c:v>
                </c:pt>
                <c:pt idx="5">
                  <c:v>А. Городницкий</c:v>
                </c:pt>
                <c:pt idx="6">
                  <c:v>В. Берковский</c:v>
                </c:pt>
                <c:pt idx="7">
                  <c:v>А. Суханов</c:v>
                </c:pt>
                <c:pt idx="8">
                  <c:v>С. Никитин</c:v>
                </c:pt>
              </c:strCache>
            </c:strRef>
          </c:cat>
          <c:val>
            <c:numRef>
              <c:f>Лист1!$C$3:$C$11</c:f>
              <c:numCache>
                <c:formatCode>General</c:formatCode>
                <c:ptCount val="9"/>
                <c:pt idx="0">
                  <c:v>23</c:v>
                </c:pt>
                <c:pt idx="1">
                  <c:v>12</c:v>
                </c:pt>
                <c:pt idx="2">
                  <c:v>0</c:v>
                </c:pt>
                <c:pt idx="3">
                  <c:v>40</c:v>
                </c:pt>
                <c:pt idx="4">
                  <c:v>11</c:v>
                </c:pt>
                <c:pt idx="5">
                  <c:v>5</c:v>
                </c:pt>
                <c:pt idx="6">
                  <c:v>3</c:v>
                </c:pt>
                <c:pt idx="7">
                  <c:v>4</c:v>
                </c:pt>
                <c:pt idx="8">
                  <c:v>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196752"/>
            <a:ext cx="6777318" cy="1731982"/>
          </a:xfrm>
        </p:spPr>
        <p:txBody>
          <a:bodyPr/>
          <a:lstStyle/>
          <a:p>
            <a:r>
              <a:rPr lang="ru-RU" sz="2400" dirty="0" smtClean="0"/>
              <a:t>Районная научно – практическая конференция «Первые шаги в науку»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dirty="0" smtClean="0"/>
              <a:t>Своя </a:t>
            </a:r>
            <a:r>
              <a:rPr lang="ru-RU" dirty="0" smtClean="0"/>
              <a:t>колея…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149080"/>
            <a:ext cx="7088832" cy="1752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effectLst/>
              </a:rPr>
              <a:t>                                Автор</a:t>
            </a:r>
            <a:r>
              <a:rPr lang="ru-RU" dirty="0">
                <a:effectLst/>
              </a:rPr>
              <a:t>: Казаков Вячеслав Валерьевич</a:t>
            </a:r>
          </a:p>
          <a:p>
            <a:r>
              <a:rPr lang="ru-RU" dirty="0" smtClean="0">
                <a:effectLst/>
              </a:rPr>
              <a:t>                                МБОУ </a:t>
            </a:r>
            <a:r>
              <a:rPr lang="ru-RU" dirty="0">
                <a:effectLst/>
              </a:rPr>
              <a:t>«Локшинская СОШ» 10 класс</a:t>
            </a:r>
          </a:p>
          <a:p>
            <a:r>
              <a:rPr lang="ru-RU" dirty="0">
                <a:effectLst/>
              </a:rPr>
              <a:t>                                        Руководитель: Осерцова Ольга </a:t>
            </a:r>
            <a:r>
              <a:rPr lang="ru-RU" dirty="0" smtClean="0">
                <a:effectLst/>
              </a:rPr>
              <a:t>Сергеевна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                                                             </a:t>
            </a:r>
          </a:p>
          <a:p>
            <a:r>
              <a:rPr lang="ru-RU" dirty="0">
                <a:effectLst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9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692696"/>
            <a:ext cx="3888432" cy="55446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Первая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книга В. Высоцкого – «Нерв» - вышла в 1981 году. В роли составителя и автора предисловия выступил достаточно далекий от мира Высоцкого поэт Роберт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Рождественский.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 «Нерва» началось эпоха чтения произведений Высоцкого, восприятия его творчества приобрело новое качество.</a:t>
            </a:r>
          </a:p>
          <a:p>
            <a:endParaRPr lang="ru-RU" dirty="0"/>
          </a:p>
        </p:txBody>
      </p:sp>
      <p:pic>
        <p:nvPicPr>
          <p:cNvPr id="2050" name="Picture 2" descr="G:\для презент\0_87fc6_bc294eb4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108" y="260648"/>
            <a:ext cx="3583216" cy="619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87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99247" y="2204863"/>
            <a:ext cx="7745505" cy="4320481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«Мы вращаем Землю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» (из 22 – 5)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Знаки Зодиака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» (из 10 – 3)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«Клич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глашатаев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» (из 18 – 1)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Калейдоскоп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» (из 16 – 3)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«Спорт-спорт» (из 6 – 1)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Занозы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» (из 11 – 2)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Черное золото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» (из 10 – 6)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Баллада о любви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» (из 10 – 2)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Бег иноходца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» (из 8 – 4)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Мой Гамлет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» (из 20 – 7)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Сборник «Нерв» тематически разбивается на десять частей:</a:t>
            </a:r>
          </a:p>
        </p:txBody>
      </p:sp>
    </p:spTree>
    <p:extLst>
      <p:ext uri="{BB962C8B-B14F-4D97-AF65-F5344CB8AC3E}">
        <p14:creationId xmlns:p14="http://schemas.microsoft.com/office/powerpoint/2010/main" val="37506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771800" y="260648"/>
            <a:ext cx="5400600" cy="403244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 стихотворений сборника «Нерв», а их 131, приблизительно 40 – имеют мотив дороги, что составляет 1/3 часть. Это значит, что тема дороги – это одна из главных тем творчества В. С. Высоцкого.  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3472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932040" y="4005064"/>
            <a:ext cx="3843773" cy="2517289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Наиболее ярко мотив пути проявляется в стихотворении «Чужая колея».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0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764704"/>
            <a:ext cx="4320480" cy="5184576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 сути стихотворение представляет собой раскрытие смысла слова колея в переносном значении: «привычный ход дел, жизни (войти в колею, выбиться из колеи)».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 прямом значении колея – это «канавка, углубление от колес на дороге». </a:t>
            </a:r>
          </a:p>
          <a:p>
            <a:endParaRPr lang="ru-RU" dirty="0"/>
          </a:p>
        </p:txBody>
      </p:sp>
      <p:pic>
        <p:nvPicPr>
          <p:cNvPr id="5122" name="Picture 2" descr="G:\дорога\959135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970" y="620688"/>
            <a:ext cx="3384376" cy="254103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дорога\дорога\31679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077" y="3573016"/>
            <a:ext cx="3439269" cy="25832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96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620688"/>
            <a:ext cx="6984776" cy="554461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Стихотворение имеет смешанную рифму: чередуются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перекрестная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</a:p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Сам виноват - и слезы </a:t>
            </a:r>
            <a:r>
              <a:rPr lang="ru-RU" sz="2400" b="1" i="1" u="sng" dirty="0" smtClean="0">
                <a:solidFill>
                  <a:schemeClr val="tx2">
                    <a:lumMod val="50000"/>
                  </a:schemeClr>
                </a:solidFill>
              </a:rPr>
              <a:t>лью</a:t>
            </a:r>
            <a:r>
              <a:rPr lang="ru-RU" sz="2400" i="1" u="sng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	И </a:t>
            </a:r>
            <a:r>
              <a:rPr lang="ru-RU" sz="2400" b="1" i="1" u="sng" dirty="0" smtClean="0">
                <a:solidFill>
                  <a:schemeClr val="tx2">
                    <a:lumMod val="50000"/>
                  </a:schemeClr>
                </a:solidFill>
              </a:rPr>
              <a:t>охаю</a:t>
            </a:r>
            <a:r>
              <a:rPr lang="ru-RU" sz="2400" i="1" u="sng" dirty="0" smtClean="0">
                <a:solidFill>
                  <a:schemeClr val="tx2">
                    <a:lumMod val="50000"/>
                  </a:schemeClr>
                </a:solidFill>
              </a:rPr>
              <a:t> -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Попал в чужую </a:t>
            </a:r>
            <a:r>
              <a:rPr lang="ru-RU" sz="2400" b="1" i="1" u="sng" dirty="0" smtClean="0">
                <a:solidFill>
                  <a:schemeClr val="tx2">
                    <a:lumMod val="50000"/>
                  </a:schemeClr>
                </a:solidFill>
              </a:rPr>
              <a:t>колею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2400" b="1" i="1" u="sng" dirty="0" smtClean="0">
                <a:solidFill>
                  <a:schemeClr val="tx2">
                    <a:lumMod val="50000"/>
                  </a:schemeClr>
                </a:solidFill>
              </a:rPr>
              <a:t>Глубокую.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парная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</a:p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Я кляну проложивших </a:t>
            </a:r>
            <a:r>
              <a:rPr lang="ru-RU" sz="2400" b="1" i="1" u="sng" dirty="0" smtClean="0">
                <a:solidFill>
                  <a:schemeClr val="tx2">
                    <a:lumMod val="50000"/>
                  </a:schemeClr>
                </a:solidFill>
              </a:rPr>
              <a:t>ее,-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Скоро лопнет терпенье </a:t>
            </a:r>
            <a:r>
              <a:rPr lang="ru-RU" sz="2400" b="1" i="1" u="sng" dirty="0" smtClean="0">
                <a:solidFill>
                  <a:schemeClr val="tx2">
                    <a:lumMod val="50000"/>
                  </a:schemeClr>
                </a:solidFill>
              </a:rPr>
              <a:t>мое,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И склоняю как школьник </a:t>
            </a:r>
            <a:r>
              <a:rPr lang="ru-RU" sz="2400" b="1" i="1" u="sng" dirty="0" smtClean="0">
                <a:solidFill>
                  <a:schemeClr val="tx2">
                    <a:lumMod val="50000"/>
                  </a:schemeClr>
                </a:solidFill>
              </a:rPr>
              <a:t>плохой,</a:t>
            </a:r>
            <a:r>
              <a:rPr lang="ru-RU" sz="2400" i="1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Колею - в колее, с </a:t>
            </a:r>
            <a:r>
              <a:rPr lang="ru-RU" sz="2400" b="1" i="1" u="sng" dirty="0" smtClean="0">
                <a:solidFill>
                  <a:schemeClr val="tx2">
                    <a:lumMod val="50000"/>
                  </a:schemeClr>
                </a:solidFill>
              </a:rPr>
              <a:t>колеей...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2579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Эпитеты </a:t>
            </a:r>
            <a:r>
              <a:rPr lang="ru-RU" dirty="0"/>
              <a:t>(«уютная колея»)</a:t>
            </a:r>
          </a:p>
          <a:p>
            <a:r>
              <a:rPr lang="ru-RU" dirty="0"/>
              <a:t>Фразеологические обороты («лопнет терпение», «прошиб холодный пот»)</a:t>
            </a:r>
          </a:p>
          <a:p>
            <a:r>
              <a:rPr lang="ru-RU" dirty="0"/>
              <a:t> Метафора («Вот и ко мне пришла беда…», «сжег запас тепла души», «я грязью из-под шин плюю»)</a:t>
            </a:r>
          </a:p>
          <a:p>
            <a:r>
              <a:rPr lang="ru-RU" dirty="0"/>
              <a:t>Сравнения («и склоняю, как школьник плохой…»)</a:t>
            </a:r>
          </a:p>
          <a:p>
            <a:r>
              <a:rPr lang="ru-RU" dirty="0"/>
              <a:t>Восклицание («Нахальный я!», «Так держать! Колесо в колесе!..», «Колея эта - только моя</a:t>
            </a:r>
            <a:r>
              <a:rPr lang="ru-RU" dirty="0" smtClean="0"/>
              <a:t>!..»)</a:t>
            </a:r>
          </a:p>
          <a:p>
            <a:r>
              <a:rPr lang="ru-RU" dirty="0" smtClean="0"/>
              <a:t>Инверсия </a:t>
            </a:r>
            <a:r>
              <a:rPr lang="ru-RU" dirty="0"/>
              <a:t>(«Он в споре сжег запас до дна тепла души</a:t>
            </a:r>
            <a:r>
              <a:rPr lang="ru-RU" dirty="0" smtClean="0"/>
              <a:t>…»)</a:t>
            </a:r>
          </a:p>
          <a:p>
            <a:r>
              <a:rPr lang="ru-RU" dirty="0" smtClean="0"/>
              <a:t>В </a:t>
            </a:r>
            <a:r>
              <a:rPr lang="ru-RU" dirty="0"/>
              <a:t>стихотворении используется много глаголов действия: «охаю», «доеду», «крикнул», «полетели», «покорежил», «обрывается», «оттащили</a:t>
            </a:r>
            <a:r>
              <a:rPr lang="ru-RU" dirty="0" smtClean="0"/>
              <a:t>»,..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Используются литературно – поэтические приемы: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360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9553" y="908720"/>
            <a:ext cx="3240360" cy="511256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Дорога - это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постоянное движение вперёд, как и Высоцкий, постоянно был в пути - по Москве, по загранице, по жизни, он не приседал ни на момент, постоянно вперёд, пока дорога не оборвалась в пропасть. И "побег на рывок" и побег "от насиженных мест"... </a:t>
            </a:r>
          </a:p>
          <a:p>
            <a:endParaRPr lang="ru-RU" dirty="0"/>
          </a:p>
        </p:txBody>
      </p:sp>
      <p:pic>
        <p:nvPicPr>
          <p:cNvPr id="6146" name="Picture 2" descr="G:\для презент\vysotsky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932" y="980728"/>
            <a:ext cx="4704522" cy="352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862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132856"/>
            <a:ext cx="5168897" cy="424847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Изучил научно-критическую литературу по теме исследования.</a:t>
            </a:r>
          </a:p>
          <a:p>
            <a:pPr lvl="0"/>
            <a:r>
              <a:rPr lang="ru-RU" dirty="0"/>
              <a:t>Проведя анкетирование, выявил  степень популярности В. Высоцкого среди других поэтов – бардов. </a:t>
            </a:r>
            <a:endParaRPr lang="ru-RU" dirty="0" smtClean="0"/>
          </a:p>
          <a:p>
            <a:pPr lvl="0"/>
            <a:r>
              <a:rPr lang="ru-RU" dirty="0" smtClean="0"/>
              <a:t>Проанализировал </a:t>
            </a:r>
            <a:r>
              <a:rPr lang="ru-RU" dirty="0"/>
              <a:t>стихи В. Высоцкого </a:t>
            </a:r>
            <a:r>
              <a:rPr lang="ru-RU" dirty="0" smtClean="0"/>
              <a:t>из </a:t>
            </a:r>
            <a:r>
              <a:rPr lang="ru-RU" dirty="0"/>
              <a:t>сборника «Нерв</a:t>
            </a:r>
            <a:r>
              <a:rPr lang="ru-RU" dirty="0" smtClean="0"/>
              <a:t>».</a:t>
            </a:r>
          </a:p>
          <a:p>
            <a:pPr lvl="0"/>
            <a:r>
              <a:rPr lang="ru-RU" dirty="0" smtClean="0"/>
              <a:t>Раскрыл </a:t>
            </a:r>
            <a:r>
              <a:rPr lang="ru-RU" dirty="0"/>
              <a:t>особенности развития мотива «дороги», «пути» на примере стихотворения «Чужая колея». </a:t>
            </a:r>
            <a:endParaRPr lang="ru-RU" dirty="0" smtClean="0"/>
          </a:p>
          <a:p>
            <a:pPr lvl="0"/>
            <a:r>
              <a:rPr lang="ru-RU" dirty="0" smtClean="0"/>
              <a:t>Описал </a:t>
            </a:r>
            <a:r>
              <a:rPr lang="ru-RU" dirty="0"/>
              <a:t>изобразительные средства языка, особенности рифмы.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pic>
        <p:nvPicPr>
          <p:cNvPr id="8194" name="Picture 2" descr="G:\для презент\53773.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6872"/>
            <a:ext cx="2808312" cy="4212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8784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34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49628" y="1268760"/>
            <a:ext cx="3888432" cy="45365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400" dirty="0"/>
              <a:t>Актуальность данной исследовательской работы связана, прежде всего, с масштабами распространения, массовой популярностью и новаторским характером авторской песни </a:t>
            </a:r>
            <a:r>
              <a:rPr lang="ru-RU" sz="2400" dirty="0" smtClean="0"/>
              <a:t>Владимира Высоцкого.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1026" name="Picture 2" descr="C:\Documents and Settings\User\Рабочий стол\для презент\cgnf_230709_120849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80" y="548680"/>
            <a:ext cx="4417211" cy="554461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9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ыявить </a:t>
            </a:r>
            <a:r>
              <a:rPr lang="ru-RU" dirty="0"/>
              <a:t>своеобразие стихотворений, в которых прослеживается мотив дороги, пути.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работы: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571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Изучить научно-критическую литературу по теме исследования.</a:t>
            </a:r>
          </a:p>
          <a:p>
            <a:pPr lvl="0"/>
            <a:r>
              <a:rPr lang="ru-RU" dirty="0"/>
              <a:t>Выявить степень популярности В. Высоцкого среди других поэтов – бардов.</a:t>
            </a:r>
          </a:p>
          <a:p>
            <a:pPr lvl="0"/>
            <a:r>
              <a:rPr lang="ru-RU" dirty="0"/>
              <a:t>Проанализировать стихи В. Высоцкого из сборника «Нерв». </a:t>
            </a:r>
          </a:p>
          <a:p>
            <a:pPr lvl="0"/>
            <a:r>
              <a:rPr lang="ru-RU" dirty="0"/>
              <a:t>Раскрыть особенности развития мотива «дороги», «пути» на примере стихотворения «Чужая колея».</a:t>
            </a:r>
          </a:p>
          <a:p>
            <a:pPr lvl="0"/>
            <a:r>
              <a:rPr lang="ru-RU" dirty="0"/>
              <a:t>Описать изобразительные средства языка, особенности рифмы.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исследования:</a:t>
            </a:r>
          </a:p>
        </p:txBody>
      </p:sp>
    </p:spTree>
    <p:extLst>
      <p:ext uri="{BB962C8B-B14F-4D97-AF65-F5344CB8AC3E}">
        <p14:creationId xmlns:p14="http://schemas.microsoft.com/office/powerpoint/2010/main" val="37021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9552" y="692696"/>
            <a:ext cx="3312368" cy="4896544"/>
          </a:xfrm>
        </p:spPr>
        <p:txBody>
          <a:bodyPr/>
          <a:lstStyle/>
          <a:p>
            <a:r>
              <a:rPr lang="ru-RU" sz="2400" dirty="0" smtClean="0"/>
              <a:t>Ежегодно</a:t>
            </a:r>
            <a:r>
              <a:rPr lang="ru-RU" sz="2400" dirty="0"/>
              <a:t>, 25 января, в честь дня рождения великого певца, исполнителя авторских песен – Владимира Семеновича Высоцкого проходит церемония награждения премией «Своя колея</a:t>
            </a:r>
            <a:r>
              <a:rPr lang="ru-RU" sz="2400" dirty="0" smtClean="0"/>
              <a:t>».</a:t>
            </a:r>
            <a:r>
              <a:rPr lang="ru-RU" sz="2400" dirty="0"/>
              <a:t> Организатором </a:t>
            </a:r>
            <a:r>
              <a:rPr lang="ru-RU" sz="2400" dirty="0" smtClean="0"/>
              <a:t>ее </a:t>
            </a:r>
            <a:r>
              <a:rPr lang="ru-RU" sz="2400" dirty="0"/>
              <a:t>является сын Владимира Семеновича – Никита Высоцкий.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 descr="K:\Pictures\picture_34_21_11_02_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995" y="836712"/>
            <a:ext cx="462779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5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С</a:t>
            </a:r>
            <a:r>
              <a:rPr lang="ru-RU" sz="2800" dirty="0" smtClean="0"/>
              <a:t> </a:t>
            </a:r>
            <a:r>
              <a:rPr lang="ru-RU" sz="2800" dirty="0"/>
              <a:t>2005 года  в Красноярске  ежегодно проходит  Проект "Красноярск поет Высоцкого". </a:t>
            </a: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3" r="71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253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740105"/>
              </p:ext>
            </p:extLst>
          </p:nvPr>
        </p:nvGraphicFramePr>
        <p:xfrm>
          <a:off x="-80149" y="385646"/>
          <a:ext cx="9304299" cy="6086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471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39552" y="1052736"/>
            <a:ext cx="3456384" cy="4104456"/>
          </a:xfrm>
        </p:spPr>
        <p:txBody>
          <a:bodyPr>
            <a:no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Высоцкий написал свыше 100 стихотворений, около 600 песен и поэму для детей (в двух частях), в общей сложности его перу принадлежит приблизительно 700 поэтических произведений.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User\Рабочий стол\для презент\Vysotskij_-_risun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3036"/>
            <a:ext cx="4032448" cy="581780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49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692696"/>
            <a:ext cx="4248472" cy="5400600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 дороги в поэзии В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Высоцкого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 сквозным. Этот мотив пронизывает всю военную лирику. Встречается он и в стихотворениях горной тематики (ведь восхождение на вершину это тоже путь); присутствует мотив пути и в других тематических пластах.</a:t>
            </a: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G:\дорога\дорога\koleya-v-pole_192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578" y="836712"/>
            <a:ext cx="4147660" cy="2592288"/>
          </a:xfrm>
          <a:prstGeom prst="rect">
            <a:avLst/>
          </a:prstGeom>
          <a:noFill/>
          <a:effectLst>
            <a:outerShdw blurRad="355600" dir="21540000" algn="bl" rotWithShape="0">
              <a:prstClr val="black">
                <a:alpha val="5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29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428</TotalTime>
  <Words>776</Words>
  <Application>Microsoft Office PowerPoint</Application>
  <PresentationFormat>Экран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Твердый переплет</vt:lpstr>
      <vt:lpstr>Районная научно – практическая конференция «Первые шаги в науку»    Своя колея…</vt:lpstr>
      <vt:lpstr>Презентация PowerPoint</vt:lpstr>
      <vt:lpstr>Цель работы:</vt:lpstr>
      <vt:lpstr>Задачи исследования: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Сборник «Нерв» тематически разбивается на десять частей: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Используются литературно – поэтические приемы: </vt:lpstr>
      <vt:lpstr>Презентация PowerPoint</vt:lpstr>
      <vt:lpstr>Выводы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36</cp:revision>
  <dcterms:modified xsi:type="dcterms:W3CDTF">2014-03-13T11:11:14Z</dcterms:modified>
</cp:coreProperties>
</file>