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4" r:id="rId4"/>
    <p:sldId id="278" r:id="rId5"/>
    <p:sldId id="276" r:id="rId6"/>
    <p:sldId id="279" r:id="rId7"/>
    <p:sldId id="280" r:id="rId8"/>
    <p:sldId id="257" r:id="rId9"/>
    <p:sldId id="258" r:id="rId10"/>
    <p:sldId id="259" r:id="rId11"/>
    <p:sldId id="282" r:id="rId12"/>
    <p:sldId id="286" r:id="rId13"/>
    <p:sldId id="261" r:id="rId14"/>
    <p:sldId id="263" r:id="rId15"/>
    <p:sldId id="26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2" autoAdjust="0"/>
  </p:normalViewPr>
  <p:slideViewPr>
    <p:cSldViewPr>
      <p:cViewPr varScale="1">
        <p:scale>
          <a:sx n="50" d="100"/>
          <a:sy n="50" d="100"/>
        </p:scale>
        <p:origin x="-96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8 </a:t>
            </a:r>
            <a:r>
              <a:rPr lang="ru-RU" dirty="0" smtClean="0"/>
              <a:t>класс - 56 учащихся</a:t>
            </a:r>
            <a:endParaRPr lang="ru-RU" dirty="0"/>
          </a:p>
        </c:rich>
      </c:tx>
      <c:layout>
        <c:manualLayout>
          <c:xMode val="edge"/>
          <c:yMode val="edge"/>
          <c:x val="0.41042362936818133"/>
          <c:y val="7.6970479465284888E-2"/>
        </c:manualLayout>
      </c:layout>
    </c:title>
    <c:plotArea>
      <c:layout>
        <c:manualLayout>
          <c:layoutTarget val="inner"/>
          <c:xMode val="edge"/>
          <c:yMode val="edge"/>
          <c:x val="7.6636198482134918E-2"/>
          <c:y val="0.1993891237994993"/>
          <c:w val="0.81004149823706062"/>
          <c:h val="0.68936673452007802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8 класс</c:v>
                </c:pt>
              </c:strCache>
            </c:strRef>
          </c:tx>
          <c:explosion val="25"/>
          <c:dPt>
            <c:idx val="1"/>
            <c:explosion val="27"/>
          </c:dPt>
          <c:dPt>
            <c:idx val="2"/>
            <c:explosion val="44"/>
          </c:dPt>
          <c:dPt>
            <c:idx val="3"/>
            <c:explosion val="4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9491076868224744"/>
                  <c:y val="-0.1278057958751487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err="1"/>
                      <a:t>чел-техника</a:t>
                    </a:r>
                    <a:r>
                      <a:rPr lang="ru-RU" sz="2000" b="1" i="0" baseline="0" dirty="0"/>
                      <a:t>
50%</a:t>
                    </a:r>
                  </a:p>
                </c:rich>
              </c:tx>
              <c:showCatName val="1"/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9.9011108772981068E-2"/>
                  <c:y val="0.10922574383942925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CatName val="1"/>
              <c:showPercent val="1"/>
            </c:dLbl>
            <c:showCatName val="1"/>
            <c:showPercent val="1"/>
          </c:dLbls>
          <c:cat>
            <c:strRef>
              <c:f>Лист1!$A$3:$A$7</c:f>
              <c:strCache>
                <c:ptCount val="5"/>
                <c:pt idx="0">
                  <c:v>чел-человек</c:v>
                </c:pt>
                <c:pt idx="1">
                  <c:v>чел-техника</c:v>
                </c:pt>
                <c:pt idx="2">
                  <c:v>чел-природа</c:v>
                </c:pt>
                <c:pt idx="3">
                  <c:v>чел-знак</c:v>
                </c:pt>
                <c:pt idx="4">
                  <c:v>чел-худ.образ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10</c:v>
                </c:pt>
                <c:pt idx="1">
                  <c:v>28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9 класс</c:v>
                </c:pt>
              </c:strCache>
            </c:strRef>
          </c:tx>
          <c:explosion val="25"/>
          <c:dLbls>
            <c:showCatName val="1"/>
            <c:showPercent val="1"/>
          </c:dLbls>
          <c:cat>
            <c:strRef>
              <c:f>Лист1!$A$3:$A$7</c:f>
              <c:strCache>
                <c:ptCount val="5"/>
                <c:pt idx="0">
                  <c:v>чел-человек</c:v>
                </c:pt>
                <c:pt idx="1">
                  <c:v>чел-техника</c:v>
                </c:pt>
                <c:pt idx="2">
                  <c:v>чел-природа</c:v>
                </c:pt>
                <c:pt idx="3">
                  <c:v>чел-знак</c:v>
                </c:pt>
                <c:pt idx="4">
                  <c:v>чел-худ.образ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9</c:v>
                </c:pt>
                <c:pt idx="1">
                  <c:v>18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9 </a:t>
            </a:r>
            <a:r>
              <a:rPr lang="ru-RU" dirty="0" smtClean="0"/>
              <a:t>класс – 42 учащихся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6197168640406255E-2"/>
          <c:y val="0.14421122681677406"/>
          <c:w val="0.83723508496878463"/>
          <c:h val="0.76863305845414776"/>
        </c:manualLayout>
      </c:layout>
      <c:pieChart>
        <c:varyColors val="1"/>
        <c:ser>
          <c:idx val="0"/>
          <c:order val="0"/>
          <c:tx>
            <c:strRef>
              <c:f>Лист1!$C$2</c:f>
              <c:strCache>
                <c:ptCount val="1"/>
                <c:pt idx="0">
                  <c:v>9 класс</c:v>
                </c:pt>
              </c:strCache>
            </c:strRef>
          </c:tx>
          <c:explosion val="25"/>
          <c:dPt>
            <c:idx val="1"/>
            <c:explosion val="34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6607244510391295"/>
                  <c:y val="-0.16776633334325741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err="1"/>
                      <a:t>чел-техника</a:t>
                    </a:r>
                    <a:r>
                      <a:rPr lang="ru-RU" sz="2000" b="1" i="0" baseline="0" dirty="0"/>
                      <a:t>
43%</a:t>
                    </a:r>
                  </a:p>
                </c:rich>
              </c:tx>
              <c:showCatName val="1"/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dLbl>
            <c:showCatName val="1"/>
            <c:showPercent val="1"/>
            <c:showLeaderLines val="1"/>
          </c:dLbls>
          <c:cat>
            <c:strRef>
              <c:f>Лист1!$A$3:$A$7</c:f>
              <c:strCache>
                <c:ptCount val="5"/>
                <c:pt idx="0">
                  <c:v>чел-человек</c:v>
                </c:pt>
                <c:pt idx="1">
                  <c:v>чел-техника</c:v>
                </c:pt>
                <c:pt idx="2">
                  <c:v>чел-природа</c:v>
                </c:pt>
                <c:pt idx="3">
                  <c:v>чел-знак</c:v>
                </c:pt>
                <c:pt idx="4">
                  <c:v>чел-худ.образ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9</c:v>
                </c:pt>
                <c:pt idx="1">
                  <c:v>18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7318D-8526-4DD0-A28B-4D282CCDC542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A2F3B37-D872-4BC6-B1C2-945E89F47B7B}">
      <dgm:prSet phldrT="[Текст]"/>
      <dgm:spPr/>
      <dgm:t>
        <a:bodyPr/>
        <a:lstStyle/>
        <a:p>
          <a:r>
            <a:rPr lang="ru-RU" dirty="0" smtClean="0"/>
            <a:t>повар</a:t>
          </a:r>
          <a:endParaRPr lang="ru-RU" dirty="0"/>
        </a:p>
      </dgm:t>
    </dgm:pt>
    <dgm:pt modelId="{1DADCEAF-F1DF-4000-8CF7-E77B2347B40C}" type="parTrans" cxnId="{15EF509A-1A92-41CE-83E7-162794A2E262}">
      <dgm:prSet/>
      <dgm:spPr/>
      <dgm:t>
        <a:bodyPr/>
        <a:lstStyle/>
        <a:p>
          <a:endParaRPr lang="ru-RU"/>
        </a:p>
      </dgm:t>
    </dgm:pt>
    <dgm:pt modelId="{9D72235A-FE36-4BFB-B9B8-4A32E8B79CBC}" type="sibTrans" cxnId="{15EF509A-1A92-41CE-83E7-162794A2E262}">
      <dgm:prSet/>
      <dgm:spPr/>
      <dgm:t>
        <a:bodyPr/>
        <a:lstStyle/>
        <a:p>
          <a:endParaRPr lang="ru-RU"/>
        </a:p>
      </dgm:t>
    </dgm:pt>
    <dgm:pt modelId="{AB03F6A1-59EF-42E3-8E7E-B3DF7957C6DC}">
      <dgm:prSet phldrT="[Текст]"/>
      <dgm:spPr/>
      <dgm:t>
        <a:bodyPr/>
        <a:lstStyle/>
        <a:p>
          <a:r>
            <a:rPr lang="ru-RU" dirty="0" smtClean="0"/>
            <a:t>кондитер</a:t>
          </a:r>
          <a:endParaRPr lang="ru-RU" dirty="0"/>
        </a:p>
      </dgm:t>
    </dgm:pt>
    <dgm:pt modelId="{B3E1FCBC-37D2-4AED-89BD-13F1C84E3B41}" type="parTrans" cxnId="{3D127B1F-A41C-4C1C-9723-75C935B969D1}">
      <dgm:prSet/>
      <dgm:spPr/>
      <dgm:t>
        <a:bodyPr/>
        <a:lstStyle/>
        <a:p>
          <a:endParaRPr lang="ru-RU"/>
        </a:p>
      </dgm:t>
    </dgm:pt>
    <dgm:pt modelId="{CDD281E1-3715-48EE-882E-9CCB21C2B89A}" type="sibTrans" cxnId="{3D127B1F-A41C-4C1C-9723-75C935B969D1}">
      <dgm:prSet/>
      <dgm:spPr/>
      <dgm:t>
        <a:bodyPr/>
        <a:lstStyle/>
        <a:p>
          <a:endParaRPr lang="ru-RU"/>
        </a:p>
      </dgm:t>
    </dgm:pt>
    <dgm:pt modelId="{5090485A-351F-4036-B90B-BED057DF3BD5}">
      <dgm:prSet/>
      <dgm:spPr/>
      <dgm:t>
        <a:bodyPr/>
        <a:lstStyle/>
        <a:p>
          <a:r>
            <a:rPr lang="ru-RU" b="1" smtClean="0"/>
            <a:t>Токарь-фрезеровщик.</a:t>
          </a:r>
          <a:endParaRPr lang="ru-RU"/>
        </a:p>
      </dgm:t>
    </dgm:pt>
    <dgm:pt modelId="{61F05A09-6B89-4F62-BF8B-D6465267D748}" type="parTrans" cxnId="{1B1146CC-9E2C-4CC8-9A27-EB0B63CEC848}">
      <dgm:prSet/>
      <dgm:spPr/>
      <dgm:t>
        <a:bodyPr/>
        <a:lstStyle/>
        <a:p>
          <a:endParaRPr lang="ru-RU"/>
        </a:p>
      </dgm:t>
    </dgm:pt>
    <dgm:pt modelId="{2567056F-6E62-465C-920B-494E0E4CD928}" type="sibTrans" cxnId="{1B1146CC-9E2C-4CC8-9A27-EB0B63CEC848}">
      <dgm:prSet/>
      <dgm:spPr/>
      <dgm:t>
        <a:bodyPr/>
        <a:lstStyle/>
        <a:p>
          <a:endParaRPr lang="ru-RU"/>
        </a:p>
      </dgm:t>
    </dgm:pt>
    <dgm:pt modelId="{5A2E66EF-BBF4-46C3-B652-62BDFB2AF025}">
      <dgm:prSet/>
      <dgm:spPr/>
      <dgm:t>
        <a:bodyPr/>
        <a:lstStyle/>
        <a:p>
          <a:r>
            <a:rPr lang="ru-RU" b="1" smtClean="0"/>
            <a:t>Слесарь.</a:t>
          </a:r>
          <a:endParaRPr lang="ru-RU"/>
        </a:p>
      </dgm:t>
    </dgm:pt>
    <dgm:pt modelId="{F2644CE6-40D1-416C-8A81-DF250D6891FA}" type="parTrans" cxnId="{E639F570-922A-4D8C-BA67-2AAF0453216F}">
      <dgm:prSet/>
      <dgm:spPr/>
      <dgm:t>
        <a:bodyPr/>
        <a:lstStyle/>
        <a:p>
          <a:endParaRPr lang="ru-RU"/>
        </a:p>
      </dgm:t>
    </dgm:pt>
    <dgm:pt modelId="{9814BD23-E141-43AC-9457-7F91DFB6A9A6}" type="sibTrans" cxnId="{E639F570-922A-4D8C-BA67-2AAF0453216F}">
      <dgm:prSet/>
      <dgm:spPr/>
      <dgm:t>
        <a:bodyPr/>
        <a:lstStyle/>
        <a:p>
          <a:endParaRPr lang="ru-RU"/>
        </a:p>
      </dgm:t>
    </dgm:pt>
    <dgm:pt modelId="{A45D8AA5-9A6A-4987-B480-E53C383C8653}">
      <dgm:prSet/>
      <dgm:spPr/>
      <dgm:t>
        <a:bodyPr/>
        <a:lstStyle/>
        <a:p>
          <a:r>
            <a:rPr lang="ru-RU" b="1" smtClean="0"/>
            <a:t>Газоэлектросварщик.</a:t>
          </a:r>
          <a:endParaRPr lang="ru-RU"/>
        </a:p>
      </dgm:t>
    </dgm:pt>
    <dgm:pt modelId="{68DBA99C-7DC9-402B-8238-5685566445E3}" type="parTrans" cxnId="{8240CBE9-260C-4EFA-9E70-B41F8B5FB039}">
      <dgm:prSet/>
      <dgm:spPr/>
      <dgm:t>
        <a:bodyPr/>
        <a:lstStyle/>
        <a:p>
          <a:endParaRPr lang="ru-RU"/>
        </a:p>
      </dgm:t>
    </dgm:pt>
    <dgm:pt modelId="{7D84832D-3026-4119-9098-DE95B16D4A1E}" type="sibTrans" cxnId="{8240CBE9-260C-4EFA-9E70-B41F8B5FB039}">
      <dgm:prSet/>
      <dgm:spPr/>
      <dgm:t>
        <a:bodyPr/>
        <a:lstStyle/>
        <a:p>
          <a:endParaRPr lang="ru-RU"/>
        </a:p>
      </dgm:t>
    </dgm:pt>
    <dgm:pt modelId="{95560BD9-53B7-4EAD-910F-97A2FBB62F80}">
      <dgm:prSet/>
      <dgm:spPr/>
      <dgm:t>
        <a:bodyPr/>
        <a:lstStyle/>
        <a:p>
          <a:r>
            <a:rPr lang="ru-RU" b="1" smtClean="0"/>
            <a:t>Автомеханик.</a:t>
          </a:r>
          <a:endParaRPr lang="ru-RU"/>
        </a:p>
      </dgm:t>
    </dgm:pt>
    <dgm:pt modelId="{2748EAE4-BD23-4DD5-B08A-D938553549E9}" type="parTrans" cxnId="{B1B79D6C-951F-4751-9372-4910D61626FE}">
      <dgm:prSet/>
      <dgm:spPr/>
      <dgm:t>
        <a:bodyPr/>
        <a:lstStyle/>
        <a:p>
          <a:endParaRPr lang="ru-RU"/>
        </a:p>
      </dgm:t>
    </dgm:pt>
    <dgm:pt modelId="{46461251-EBEA-42E5-85DE-A6730B4A4B98}" type="sibTrans" cxnId="{B1B79D6C-951F-4751-9372-4910D61626FE}">
      <dgm:prSet/>
      <dgm:spPr/>
      <dgm:t>
        <a:bodyPr/>
        <a:lstStyle/>
        <a:p>
          <a:endParaRPr lang="ru-RU"/>
        </a:p>
      </dgm:t>
    </dgm:pt>
    <dgm:pt modelId="{C1C91B3C-6B1E-4025-9B0D-6A4AEDF1A5D5}">
      <dgm:prSet/>
      <dgm:spPr/>
      <dgm:t>
        <a:bodyPr/>
        <a:lstStyle/>
        <a:p>
          <a:r>
            <a:rPr lang="ru-RU" b="1" smtClean="0"/>
            <a:t>Электромонтажник. </a:t>
          </a:r>
          <a:endParaRPr lang="ru-RU"/>
        </a:p>
      </dgm:t>
    </dgm:pt>
    <dgm:pt modelId="{396B635F-DDF3-4D9D-9CEC-9DCC9DC52419}" type="parTrans" cxnId="{DCED5BEA-5CD9-49E9-B1EC-4E437594EA4B}">
      <dgm:prSet/>
      <dgm:spPr/>
      <dgm:t>
        <a:bodyPr/>
        <a:lstStyle/>
        <a:p>
          <a:endParaRPr lang="ru-RU"/>
        </a:p>
      </dgm:t>
    </dgm:pt>
    <dgm:pt modelId="{DD6268A4-F854-4776-BB64-0AF861144BBA}" type="sibTrans" cxnId="{DCED5BEA-5CD9-49E9-B1EC-4E437594EA4B}">
      <dgm:prSet/>
      <dgm:spPr/>
      <dgm:t>
        <a:bodyPr/>
        <a:lstStyle/>
        <a:p>
          <a:endParaRPr lang="ru-RU"/>
        </a:p>
      </dgm:t>
    </dgm:pt>
    <dgm:pt modelId="{E3EE5623-64B2-4A8E-B278-1140B832ABE6}">
      <dgm:prSet/>
      <dgm:spPr/>
      <dgm:t>
        <a:bodyPr/>
        <a:lstStyle/>
        <a:p>
          <a:r>
            <a:rPr lang="ru-RU" b="1" smtClean="0"/>
            <a:t>Водитель категории «В» и «С»</a:t>
          </a:r>
          <a:endParaRPr lang="ru-RU"/>
        </a:p>
      </dgm:t>
    </dgm:pt>
    <dgm:pt modelId="{B458E713-CA65-45AC-AAC9-0634D3FF429A}" type="parTrans" cxnId="{ADAEA11F-7CC6-4ED3-BF17-3C8D8AAA9FE3}">
      <dgm:prSet/>
      <dgm:spPr/>
      <dgm:t>
        <a:bodyPr/>
        <a:lstStyle/>
        <a:p>
          <a:endParaRPr lang="ru-RU"/>
        </a:p>
      </dgm:t>
    </dgm:pt>
    <dgm:pt modelId="{BA1919BB-9B2F-49A5-8795-87F22C7916B1}" type="sibTrans" cxnId="{ADAEA11F-7CC6-4ED3-BF17-3C8D8AAA9FE3}">
      <dgm:prSet/>
      <dgm:spPr/>
      <dgm:t>
        <a:bodyPr/>
        <a:lstStyle/>
        <a:p>
          <a:endParaRPr lang="ru-RU"/>
        </a:p>
      </dgm:t>
    </dgm:pt>
    <dgm:pt modelId="{A7D015C3-BA5C-493E-AB11-F7CDAEE5DBAB}" type="pres">
      <dgm:prSet presAssocID="{E3A7318D-8526-4DD0-A28B-4D282CCDC5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398534-21ED-475C-AD07-4C17955EB961}" type="pres">
      <dgm:prSet presAssocID="{6A2F3B37-D872-4BC6-B1C2-945E89F47B7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112B6-F0A5-45C3-B93A-186E39B6EFB0}" type="pres">
      <dgm:prSet presAssocID="{9D72235A-FE36-4BFB-B9B8-4A32E8B79CBC}" presName="sibTrans" presStyleCnt="0"/>
      <dgm:spPr/>
    </dgm:pt>
    <dgm:pt modelId="{DAA4E62A-64FD-4EEE-8213-40A075400869}" type="pres">
      <dgm:prSet presAssocID="{5090485A-351F-4036-B90B-BED057DF3BD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99847-A83C-45EE-8CB0-E9151A59C6D7}" type="pres">
      <dgm:prSet presAssocID="{2567056F-6E62-465C-920B-494E0E4CD928}" presName="sibTrans" presStyleCnt="0"/>
      <dgm:spPr/>
    </dgm:pt>
    <dgm:pt modelId="{379DA780-BA5F-4CA2-82A5-B2FEFF9CC1BD}" type="pres">
      <dgm:prSet presAssocID="{5A2E66EF-BBF4-46C3-B652-62BDFB2AF02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C92B6-6A54-400E-9100-D1A9A555A9F2}" type="pres">
      <dgm:prSet presAssocID="{9814BD23-E141-43AC-9457-7F91DFB6A9A6}" presName="sibTrans" presStyleCnt="0"/>
      <dgm:spPr/>
    </dgm:pt>
    <dgm:pt modelId="{274F35F3-0147-47C7-B9F2-E01AF74587F0}" type="pres">
      <dgm:prSet presAssocID="{A45D8AA5-9A6A-4987-B480-E53C383C865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FDD67-6D46-4ECF-945C-EAAD2A0C2B3C}" type="pres">
      <dgm:prSet presAssocID="{7D84832D-3026-4119-9098-DE95B16D4A1E}" presName="sibTrans" presStyleCnt="0"/>
      <dgm:spPr/>
    </dgm:pt>
    <dgm:pt modelId="{9E85F49A-5C34-45D1-98FF-951471BC973D}" type="pres">
      <dgm:prSet presAssocID="{95560BD9-53B7-4EAD-910F-97A2FBB62F8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0A195-33FD-474C-9634-D3107EA78DF8}" type="pres">
      <dgm:prSet presAssocID="{46461251-EBEA-42E5-85DE-A6730B4A4B98}" presName="sibTrans" presStyleCnt="0"/>
      <dgm:spPr/>
    </dgm:pt>
    <dgm:pt modelId="{0D4B28BB-3A4E-40B5-A369-3262ECEB57FD}" type="pres">
      <dgm:prSet presAssocID="{C1C91B3C-6B1E-4025-9B0D-6A4AEDF1A5D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3E17-6FB9-4E08-B3C5-BBAABA2C3166}" type="pres">
      <dgm:prSet presAssocID="{DD6268A4-F854-4776-BB64-0AF861144BBA}" presName="sibTrans" presStyleCnt="0"/>
      <dgm:spPr/>
    </dgm:pt>
    <dgm:pt modelId="{AAC6747E-56B1-406B-B5C8-FD340EFE8C0B}" type="pres">
      <dgm:prSet presAssocID="{E3EE5623-64B2-4A8E-B278-1140B832ABE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9577F-D508-4AD1-980D-83892CB0239A}" type="pres">
      <dgm:prSet presAssocID="{BA1919BB-9B2F-49A5-8795-87F22C7916B1}" presName="sibTrans" presStyleCnt="0"/>
      <dgm:spPr/>
    </dgm:pt>
    <dgm:pt modelId="{A6351EE8-F569-44FA-9DD4-155F0291D825}" type="pres">
      <dgm:prSet presAssocID="{AB03F6A1-59EF-42E3-8E7E-B3DF7957C6D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0CBE9-260C-4EFA-9E70-B41F8B5FB039}" srcId="{E3A7318D-8526-4DD0-A28B-4D282CCDC542}" destId="{A45D8AA5-9A6A-4987-B480-E53C383C8653}" srcOrd="3" destOrd="0" parTransId="{68DBA99C-7DC9-402B-8238-5685566445E3}" sibTransId="{7D84832D-3026-4119-9098-DE95B16D4A1E}"/>
    <dgm:cxn modelId="{1B1146CC-9E2C-4CC8-9A27-EB0B63CEC848}" srcId="{E3A7318D-8526-4DD0-A28B-4D282CCDC542}" destId="{5090485A-351F-4036-B90B-BED057DF3BD5}" srcOrd="1" destOrd="0" parTransId="{61F05A09-6B89-4F62-BF8B-D6465267D748}" sibTransId="{2567056F-6E62-465C-920B-494E0E4CD928}"/>
    <dgm:cxn modelId="{63F75ED5-8597-4BB1-AA31-1612E6A2C4CE}" type="presOf" srcId="{6A2F3B37-D872-4BC6-B1C2-945E89F47B7B}" destId="{0F398534-21ED-475C-AD07-4C17955EB961}" srcOrd="0" destOrd="0" presId="urn:microsoft.com/office/officeart/2005/8/layout/default"/>
    <dgm:cxn modelId="{ED0BEE74-EB48-419C-A785-DA01935FBBF2}" type="presOf" srcId="{5A2E66EF-BBF4-46C3-B652-62BDFB2AF025}" destId="{379DA780-BA5F-4CA2-82A5-B2FEFF9CC1BD}" srcOrd="0" destOrd="0" presId="urn:microsoft.com/office/officeart/2005/8/layout/default"/>
    <dgm:cxn modelId="{E639F570-922A-4D8C-BA67-2AAF0453216F}" srcId="{E3A7318D-8526-4DD0-A28B-4D282CCDC542}" destId="{5A2E66EF-BBF4-46C3-B652-62BDFB2AF025}" srcOrd="2" destOrd="0" parTransId="{F2644CE6-40D1-416C-8A81-DF250D6891FA}" sibTransId="{9814BD23-E141-43AC-9457-7F91DFB6A9A6}"/>
    <dgm:cxn modelId="{B1B79D6C-951F-4751-9372-4910D61626FE}" srcId="{E3A7318D-8526-4DD0-A28B-4D282CCDC542}" destId="{95560BD9-53B7-4EAD-910F-97A2FBB62F80}" srcOrd="4" destOrd="0" parTransId="{2748EAE4-BD23-4DD5-B08A-D938553549E9}" sibTransId="{46461251-EBEA-42E5-85DE-A6730B4A4B98}"/>
    <dgm:cxn modelId="{15EF509A-1A92-41CE-83E7-162794A2E262}" srcId="{E3A7318D-8526-4DD0-A28B-4D282CCDC542}" destId="{6A2F3B37-D872-4BC6-B1C2-945E89F47B7B}" srcOrd="0" destOrd="0" parTransId="{1DADCEAF-F1DF-4000-8CF7-E77B2347B40C}" sibTransId="{9D72235A-FE36-4BFB-B9B8-4A32E8B79CBC}"/>
    <dgm:cxn modelId="{62019A30-47CD-407E-9404-6116512BB9F3}" type="presOf" srcId="{E3EE5623-64B2-4A8E-B278-1140B832ABE6}" destId="{AAC6747E-56B1-406B-B5C8-FD340EFE8C0B}" srcOrd="0" destOrd="0" presId="urn:microsoft.com/office/officeart/2005/8/layout/default"/>
    <dgm:cxn modelId="{4F7EBF45-7E07-4DBB-83A3-9E2DE0897B16}" type="presOf" srcId="{95560BD9-53B7-4EAD-910F-97A2FBB62F80}" destId="{9E85F49A-5C34-45D1-98FF-951471BC973D}" srcOrd="0" destOrd="0" presId="urn:microsoft.com/office/officeart/2005/8/layout/default"/>
    <dgm:cxn modelId="{B8AC9333-A26C-4710-8494-70216C3A2708}" type="presOf" srcId="{AB03F6A1-59EF-42E3-8E7E-B3DF7957C6DC}" destId="{A6351EE8-F569-44FA-9DD4-155F0291D825}" srcOrd="0" destOrd="0" presId="urn:microsoft.com/office/officeart/2005/8/layout/default"/>
    <dgm:cxn modelId="{3D127B1F-A41C-4C1C-9723-75C935B969D1}" srcId="{E3A7318D-8526-4DD0-A28B-4D282CCDC542}" destId="{AB03F6A1-59EF-42E3-8E7E-B3DF7957C6DC}" srcOrd="7" destOrd="0" parTransId="{B3E1FCBC-37D2-4AED-89BD-13F1C84E3B41}" sibTransId="{CDD281E1-3715-48EE-882E-9CCB21C2B89A}"/>
    <dgm:cxn modelId="{585165CD-A848-4305-B732-B3A1F55181AC}" type="presOf" srcId="{5090485A-351F-4036-B90B-BED057DF3BD5}" destId="{DAA4E62A-64FD-4EEE-8213-40A075400869}" srcOrd="0" destOrd="0" presId="urn:microsoft.com/office/officeart/2005/8/layout/default"/>
    <dgm:cxn modelId="{DCED5BEA-5CD9-49E9-B1EC-4E437594EA4B}" srcId="{E3A7318D-8526-4DD0-A28B-4D282CCDC542}" destId="{C1C91B3C-6B1E-4025-9B0D-6A4AEDF1A5D5}" srcOrd="5" destOrd="0" parTransId="{396B635F-DDF3-4D9D-9CEC-9DCC9DC52419}" sibTransId="{DD6268A4-F854-4776-BB64-0AF861144BBA}"/>
    <dgm:cxn modelId="{C96DAF4C-7191-49A4-ABA0-3AEEFC302FDB}" type="presOf" srcId="{C1C91B3C-6B1E-4025-9B0D-6A4AEDF1A5D5}" destId="{0D4B28BB-3A4E-40B5-A369-3262ECEB57FD}" srcOrd="0" destOrd="0" presId="urn:microsoft.com/office/officeart/2005/8/layout/default"/>
    <dgm:cxn modelId="{3AE5E8A8-16D5-4C88-BA50-198C53C7715A}" type="presOf" srcId="{E3A7318D-8526-4DD0-A28B-4D282CCDC542}" destId="{A7D015C3-BA5C-493E-AB11-F7CDAEE5DBAB}" srcOrd="0" destOrd="0" presId="urn:microsoft.com/office/officeart/2005/8/layout/default"/>
    <dgm:cxn modelId="{ADAEA11F-7CC6-4ED3-BF17-3C8D8AAA9FE3}" srcId="{E3A7318D-8526-4DD0-A28B-4D282CCDC542}" destId="{E3EE5623-64B2-4A8E-B278-1140B832ABE6}" srcOrd="6" destOrd="0" parTransId="{B458E713-CA65-45AC-AAC9-0634D3FF429A}" sibTransId="{BA1919BB-9B2F-49A5-8795-87F22C7916B1}"/>
    <dgm:cxn modelId="{83C67A07-F9CD-4C03-852B-B1E91B51097D}" type="presOf" srcId="{A45D8AA5-9A6A-4987-B480-E53C383C8653}" destId="{274F35F3-0147-47C7-B9F2-E01AF74587F0}" srcOrd="0" destOrd="0" presId="urn:microsoft.com/office/officeart/2005/8/layout/default"/>
    <dgm:cxn modelId="{3D85E71C-7CA0-40A2-B01A-06FB2DFF7CE5}" type="presParOf" srcId="{A7D015C3-BA5C-493E-AB11-F7CDAEE5DBAB}" destId="{0F398534-21ED-475C-AD07-4C17955EB961}" srcOrd="0" destOrd="0" presId="urn:microsoft.com/office/officeart/2005/8/layout/default"/>
    <dgm:cxn modelId="{BCCBE794-5925-4D3B-BFFE-C25A745E1FE9}" type="presParOf" srcId="{A7D015C3-BA5C-493E-AB11-F7CDAEE5DBAB}" destId="{E73112B6-F0A5-45C3-B93A-186E39B6EFB0}" srcOrd="1" destOrd="0" presId="urn:microsoft.com/office/officeart/2005/8/layout/default"/>
    <dgm:cxn modelId="{4909A8F3-032C-4842-AAF6-E91AE6CF8680}" type="presParOf" srcId="{A7D015C3-BA5C-493E-AB11-F7CDAEE5DBAB}" destId="{DAA4E62A-64FD-4EEE-8213-40A075400869}" srcOrd="2" destOrd="0" presId="urn:microsoft.com/office/officeart/2005/8/layout/default"/>
    <dgm:cxn modelId="{A73D01A6-24A3-43DC-9A71-E77881363010}" type="presParOf" srcId="{A7D015C3-BA5C-493E-AB11-F7CDAEE5DBAB}" destId="{BC099847-A83C-45EE-8CB0-E9151A59C6D7}" srcOrd="3" destOrd="0" presId="urn:microsoft.com/office/officeart/2005/8/layout/default"/>
    <dgm:cxn modelId="{BC5D3695-FE20-4CF4-BD32-AC32504C96A8}" type="presParOf" srcId="{A7D015C3-BA5C-493E-AB11-F7CDAEE5DBAB}" destId="{379DA780-BA5F-4CA2-82A5-B2FEFF9CC1BD}" srcOrd="4" destOrd="0" presId="urn:microsoft.com/office/officeart/2005/8/layout/default"/>
    <dgm:cxn modelId="{CDF86C1E-0C28-474F-A171-83B5274F56B9}" type="presParOf" srcId="{A7D015C3-BA5C-493E-AB11-F7CDAEE5DBAB}" destId="{1D5C92B6-6A54-400E-9100-D1A9A555A9F2}" srcOrd="5" destOrd="0" presId="urn:microsoft.com/office/officeart/2005/8/layout/default"/>
    <dgm:cxn modelId="{3A5AFAC8-51BC-4B7A-B88E-1FAB820A0D19}" type="presParOf" srcId="{A7D015C3-BA5C-493E-AB11-F7CDAEE5DBAB}" destId="{274F35F3-0147-47C7-B9F2-E01AF74587F0}" srcOrd="6" destOrd="0" presId="urn:microsoft.com/office/officeart/2005/8/layout/default"/>
    <dgm:cxn modelId="{DF18D49D-C261-49BC-9AFD-5F84C0BACB72}" type="presParOf" srcId="{A7D015C3-BA5C-493E-AB11-F7CDAEE5DBAB}" destId="{17DFDD67-6D46-4ECF-945C-EAAD2A0C2B3C}" srcOrd="7" destOrd="0" presId="urn:microsoft.com/office/officeart/2005/8/layout/default"/>
    <dgm:cxn modelId="{1F85E00E-9D76-42D0-971A-EF65B28D35A8}" type="presParOf" srcId="{A7D015C3-BA5C-493E-AB11-F7CDAEE5DBAB}" destId="{9E85F49A-5C34-45D1-98FF-951471BC973D}" srcOrd="8" destOrd="0" presId="urn:microsoft.com/office/officeart/2005/8/layout/default"/>
    <dgm:cxn modelId="{01095A7D-01BF-44AD-8C66-60CA30448AFD}" type="presParOf" srcId="{A7D015C3-BA5C-493E-AB11-F7CDAEE5DBAB}" destId="{7590A195-33FD-474C-9634-D3107EA78DF8}" srcOrd="9" destOrd="0" presId="urn:microsoft.com/office/officeart/2005/8/layout/default"/>
    <dgm:cxn modelId="{91B25F85-F70B-42A2-9890-731002AFD7D4}" type="presParOf" srcId="{A7D015C3-BA5C-493E-AB11-F7CDAEE5DBAB}" destId="{0D4B28BB-3A4E-40B5-A369-3262ECEB57FD}" srcOrd="10" destOrd="0" presId="urn:microsoft.com/office/officeart/2005/8/layout/default"/>
    <dgm:cxn modelId="{13C5E8D6-9A95-4A2A-AFD5-DE4FC429BA43}" type="presParOf" srcId="{A7D015C3-BA5C-493E-AB11-F7CDAEE5DBAB}" destId="{C4143E17-6FB9-4E08-B3C5-BBAABA2C3166}" srcOrd="11" destOrd="0" presId="urn:microsoft.com/office/officeart/2005/8/layout/default"/>
    <dgm:cxn modelId="{B958DE8D-7F73-457B-9FBB-9B3D72ED4117}" type="presParOf" srcId="{A7D015C3-BA5C-493E-AB11-F7CDAEE5DBAB}" destId="{AAC6747E-56B1-406B-B5C8-FD340EFE8C0B}" srcOrd="12" destOrd="0" presId="urn:microsoft.com/office/officeart/2005/8/layout/default"/>
    <dgm:cxn modelId="{7A502DA2-4ABC-48D5-8DD1-D5FEE03E904B}" type="presParOf" srcId="{A7D015C3-BA5C-493E-AB11-F7CDAEE5DBAB}" destId="{B779577F-D508-4AD1-980D-83892CB0239A}" srcOrd="13" destOrd="0" presId="urn:microsoft.com/office/officeart/2005/8/layout/default"/>
    <dgm:cxn modelId="{796E39D9-3A4D-41A6-B81F-58FB606E93F0}" type="presParOf" srcId="{A7D015C3-BA5C-493E-AB11-F7CDAEE5DBAB}" destId="{A6351EE8-F569-44FA-9DD4-155F0291D825}" srcOrd="14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4A8E23A-94F5-4684-8FE9-4682BCB00CA4}" type="datetimeFigureOut">
              <a:rPr lang="ru-RU"/>
              <a:pPr/>
              <a:t>27.03.2013</a:t>
            </a:fld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5DE90EA-7A3F-498B-B68C-0D10D63500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FF698E-12BC-4310-9424-EFED2C0D63F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2E64F9-3552-4FC4-A0A9-34A6EC99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7B76BE-2AB1-4A83-8B84-254C4D93BF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8C44-AAC2-4121-93FB-C603420301D7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46F3-C73C-458E-A68E-5659E6E2F1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CC07-6436-4CDC-9A47-3A986148A198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A019-A67E-4ECD-880C-6D05817DD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6118-50D9-49FE-B024-76E04B7E0206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7C56-FA41-4C2C-89CB-CF8471EAB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126A-43A2-4AA1-896C-2331B9D2C4D3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33D7-C603-4E55-93B8-8181D60AA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6ABC-05E2-466D-8698-B47294161C2E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42E3-F389-4929-9996-584A5A0B58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12E0-1B50-4A00-9150-A7212E1E9009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A82A-CE22-4374-AAC8-94B433239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A9D4-52D1-496D-B7C0-F593E13F9257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AD38-2D73-4BF2-A7A9-AFCD241EFA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88B4-C888-4A77-8BB5-5883A845EE7E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881B-5091-4A16-A4BA-BD08CFA86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6E43-F39D-49B5-825E-C40F3FA5F765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AE57-18BE-4783-8104-0F2B96E0E9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C039-727D-4DCD-B9E7-0A0CD1AF498D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3BEE-C49B-4053-BE7A-F6FC90132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10C0-72CB-4317-BB61-9032E6137A9A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7BFE-BA91-4738-A89A-22009CAD50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391F5-C43B-46EC-A0E4-4D003B5DA49A}" type="datetimeFigureOut">
              <a:rPr lang="ru-RU"/>
              <a:pPr>
                <a:defRPr/>
              </a:pPr>
              <a:t>27.03.2013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345B90-31BB-4092-BA4A-5CA28A7CB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Documents%20and%20Settings\All%20Users\&#1044;&#1086;&#1082;&#1091;&#1084;&#1077;&#1085;&#1090;&#1099;\&#1090;&#1077;&#1093;&#1085;&#1086;&#1083;&#1086;&#1075;&#1080;&#1103;\TECHNOLOGY%20(D)\&#1092;&#1086;&#1090;&#1086;%20&#1090;&#1077;&#1093;&#1085;\metal_02.mpg" TargetMode="External"/><Relationship Id="rId1" Type="http://schemas.openxmlformats.org/officeDocument/2006/relationships/video" Target="file:///C:\Documents%20and%20Settings\All%20Users\&#1044;&#1086;&#1082;&#1091;&#1084;&#1077;&#1085;&#1090;&#1099;\&#1090;&#1077;&#1093;&#1085;&#1086;&#1083;&#1086;&#1075;&#1080;&#1103;\TECHNOLOGY%20(D)\&#1092;&#1086;&#1090;&#1086;%20&#1090;&#1077;&#1093;&#1085;\metal_03.mpg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02550" cy="2692400"/>
          </a:xfrm>
        </p:spPr>
        <p:txBody>
          <a:bodyPr/>
          <a:lstStyle/>
          <a:p>
            <a:r>
              <a:rPr lang="ru-RU" smtClean="0"/>
              <a:t>Профессиональные пробы </a:t>
            </a:r>
            <a:br>
              <a:rPr lang="ru-RU" smtClean="0"/>
            </a:br>
            <a:r>
              <a:rPr lang="ru-RU" smtClean="0"/>
              <a:t>в 8-9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163"/>
            <a:ext cx="6656388" cy="14176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Шарапов В.А., учитель технологии МАОУ «СОШ № 16» г. Перми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Профессия сварщик </a:t>
            </a:r>
          </a:p>
        </p:txBody>
      </p:sp>
      <p:pic>
        <p:nvPicPr>
          <p:cNvPr id="24578" name="Содержимое 4" descr="1249890579foto1_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4579" name="Содержимое 5" descr="video%20mig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719263"/>
            <a:ext cx="4038600" cy="4287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- ОАО Рус Гидра. КамГЭС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3" descr="C:\Documents and Settings\Admin\Рабочий стол\17_kamskaya\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6188"/>
            <a:ext cx="4038600" cy="2692400"/>
          </a:xfrm>
        </p:spPr>
      </p:pic>
      <p:pic>
        <p:nvPicPr>
          <p:cNvPr id="25603" name="Picture 4" descr="C:\Documents and Settings\Admin\Рабочий стол\17_kamskaya\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516188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Станки ЧПУ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Плазменная резка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Штамповочный</a:t>
            </a:r>
            <a:endParaRPr lang="ru-RU" dirty="0"/>
          </a:p>
        </p:txBody>
      </p:sp>
      <p:pic>
        <p:nvPicPr>
          <p:cNvPr id="7" name="metal_03.mpg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2214563"/>
            <a:ext cx="4046537" cy="3571875"/>
          </a:xfrm>
        </p:spPr>
      </p:pic>
      <p:pic>
        <p:nvPicPr>
          <p:cNvPr id="8" name="metal_02.mpg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357188" y="2143125"/>
            <a:ext cx="4214812" cy="3714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5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Практические занятие на токарно-винторезном станке в ОУ</a:t>
            </a:r>
            <a:endParaRPr lang="ru-RU" dirty="0"/>
          </a:p>
        </p:txBody>
      </p:sp>
      <p:pic>
        <p:nvPicPr>
          <p:cNvPr id="32770" name="Содержимое 3" descr="P3160062класс токарь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Профессия слесарь</a:t>
            </a: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Гибка металла</a:t>
            </a:r>
          </a:p>
        </p:txBody>
      </p:sp>
      <p:pic>
        <p:nvPicPr>
          <p:cNvPr id="34819" name="Содержимое 6" descr="P31600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5363" y="2174875"/>
            <a:ext cx="2963862" cy="3951288"/>
          </a:xfrm>
        </p:spPr>
      </p:pic>
      <p:sp>
        <p:nvSpPr>
          <p:cNvPr id="3482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Опиливание деталей</a:t>
            </a:r>
          </a:p>
        </p:txBody>
      </p:sp>
      <p:pic>
        <p:nvPicPr>
          <p:cNvPr id="34821" name="Содержимое 7" descr="P3160054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4775" y="2174875"/>
            <a:ext cx="296227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582737"/>
          </a:xfrm>
        </p:spPr>
        <p:txBody>
          <a:bodyPr/>
          <a:lstStyle/>
          <a:p>
            <a:r>
              <a:rPr lang="ru-RU" sz="3600" b="1" smtClean="0"/>
              <a:t>Диагностика самооценки склонностей </a:t>
            </a:r>
            <a:br>
              <a:rPr lang="ru-RU" sz="3600" b="1" smtClean="0"/>
            </a:br>
            <a:r>
              <a:rPr lang="ru-RU" sz="3600" b="1" smtClean="0"/>
              <a:t> учащихся по сферам деятельности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2844" y="1600200"/>
          <a:ext cx="4352956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714876" y="2000240"/>
          <a:ext cx="4286280" cy="466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Метопредметные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Целеполагание</a:t>
            </a:r>
            <a:r>
              <a:rPr lang="ru-RU" dirty="0" smtClean="0"/>
              <a:t>- для собственной познавательной деятельности, осуществление логических операций, моделирование анализ, синтез, классификация.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Восторг детей </a:t>
            </a:r>
            <a:r>
              <a:rPr lang="ru-RU" dirty="0" smtClean="0"/>
              <a:t>-</a:t>
            </a:r>
            <a:r>
              <a:rPr lang="ru-RU" b="1" dirty="0" smtClean="0"/>
              <a:t> диагностика на выходе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Интересно – 100% учащихся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Полезно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Самоопределение (количество успешных проб преобладает)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Семейное  тьюторство (династия)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Чувство патриотизма  (градообразующее предприятие микрорайона, место   проживания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таким образом, пробы в 8-9 классов способствуют возникновению у школьников интереса  к сфере политехнического образования, мотивируют осознанный выбор инженерно-технической и рабочих профессий.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547813" y="1773238"/>
            <a:ext cx="59039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построение системы предпрофильной подготовки,  создание образовательного пространства, способствующего самоопределению уч-ся в 8-9 классов через организацию проб по выбору в сфере инженерно-технической деятельности.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построение системы </a:t>
            </a:r>
            <a:r>
              <a:rPr lang="ru-RU" dirty="0" err="1" smtClean="0"/>
              <a:t>предпрофильной</a:t>
            </a:r>
            <a:r>
              <a:rPr lang="ru-RU" dirty="0" smtClean="0"/>
              <a:t> подготовки,  создание образовательного пространства, способствующего самоопределению уч-ся в 8-9 классов через организацию проб по выбору в сфере инженерно-технической деятельности.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u="sng" dirty="0" smtClean="0"/>
              <a:t>Информационная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это информация в отношении выбора профиля обучения и образовательного учреждения.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1428750" y="285750"/>
            <a:ext cx="6072188" cy="200025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СОЦИАЛЬНЫЕ ПАРТНЕРЫ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МАОУ «СОШ № 16»</a:t>
            </a:r>
          </a:p>
        </p:txBody>
      </p:sp>
      <p:sp>
        <p:nvSpPr>
          <p:cNvPr id="5" name="Овал 4"/>
          <p:cNvSpPr/>
          <p:nvPr/>
        </p:nvSpPr>
        <p:spPr>
          <a:xfrm>
            <a:off x="285750" y="3857625"/>
            <a:ext cx="2071688" cy="12144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ПЛ № 3</a:t>
            </a:r>
          </a:p>
        </p:txBody>
      </p:sp>
      <p:sp>
        <p:nvSpPr>
          <p:cNvPr id="6" name="Овал 5"/>
          <p:cNvSpPr/>
          <p:nvPr/>
        </p:nvSpPr>
        <p:spPr>
          <a:xfrm>
            <a:off x="1643063" y="5072063"/>
            <a:ext cx="2500312" cy="142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НПО «ИСКРА»</a:t>
            </a:r>
          </a:p>
        </p:txBody>
      </p:sp>
      <p:sp>
        <p:nvSpPr>
          <p:cNvPr id="7" name="Овал 6"/>
          <p:cNvSpPr/>
          <p:nvPr/>
        </p:nvSpPr>
        <p:spPr>
          <a:xfrm>
            <a:off x="4643438" y="5000625"/>
            <a:ext cx="2571750" cy="15716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КамГЭС</a:t>
            </a:r>
          </a:p>
        </p:txBody>
      </p:sp>
      <p:sp>
        <p:nvSpPr>
          <p:cNvPr id="8" name="Овал 7"/>
          <p:cNvSpPr/>
          <p:nvPr/>
        </p:nvSpPr>
        <p:spPr>
          <a:xfrm>
            <a:off x="6715125" y="3857625"/>
            <a:ext cx="2214563" cy="12858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ПНИПУ</a:t>
            </a:r>
          </a:p>
        </p:txBody>
      </p:sp>
      <p:sp>
        <p:nvSpPr>
          <p:cNvPr id="14" name="Стрелка вниз 13"/>
          <p:cNvSpPr/>
          <p:nvPr/>
        </p:nvSpPr>
        <p:spPr>
          <a:xfrm rot="683732">
            <a:off x="1538288" y="2376488"/>
            <a:ext cx="312737" cy="1143000"/>
          </a:xfrm>
          <a:prstGeom prst="downArrow">
            <a:avLst>
              <a:gd name="adj1" fmla="val 3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0443">
            <a:off x="3289300" y="2579688"/>
            <a:ext cx="360363" cy="2146300"/>
          </a:xfrm>
          <a:prstGeom prst="downArrow">
            <a:avLst>
              <a:gd name="adj1" fmla="val 3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1434983">
            <a:off x="5476875" y="2720975"/>
            <a:ext cx="330200" cy="1995488"/>
          </a:xfrm>
          <a:prstGeom prst="downArrow">
            <a:avLst>
              <a:gd name="adj1" fmla="val 3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133762">
            <a:off x="7348538" y="2508250"/>
            <a:ext cx="384175" cy="1143000"/>
          </a:xfrm>
          <a:prstGeom prst="downArrow">
            <a:avLst>
              <a:gd name="adj1" fmla="val 3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Педагогов, организующих проведение проб,  следующие – дать ученику возможность реализовать свои интересы в сфере выбранной профессии на базе ПЛ.№3 и НПО «Искра».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Пробы в ПЛ №3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У школьников формируются умения, специфические для будущей технической или инженерно-технической деятельности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Умение читать чертежи.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Работать с технологической картой.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Умение работать по алгоритму точное, последовательное выполнение операций.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Аккуратность-способность тщательно выполнять работу.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Наблюдательность, целенаправленное восприятия, обусловленное задачей.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Точность.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Ловкость.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Действие моделирования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Самоконтроль.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Предпрофильные курсы по выбору в 9 кл.</a:t>
            </a:r>
            <a:endParaRPr lang="ru-RU" dirty="0"/>
          </a:p>
        </p:txBody>
      </p:sp>
      <p:pic>
        <p:nvPicPr>
          <p:cNvPr id="22530" name="Содержимое 3" descr="IMG_639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Приёмы работы на сверлильном станке</a:t>
            </a:r>
            <a:endParaRPr lang="ru-RU" dirty="0"/>
          </a:p>
        </p:txBody>
      </p:sp>
      <p:pic>
        <p:nvPicPr>
          <p:cNvPr id="23554" name="Содержимое 3" descr="video%20m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63875" y="1600200"/>
            <a:ext cx="30162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340</Words>
  <Application>Microsoft Office PowerPoint</Application>
  <PresentationFormat>Экран (4:3)</PresentationFormat>
  <Paragraphs>63</Paragraphs>
  <Slides>18</Slides>
  <Notes>18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Профессиональные пробы  в 8-9 классе</vt:lpstr>
      <vt:lpstr>Цели</vt:lpstr>
      <vt:lpstr>Информационная работа</vt:lpstr>
      <vt:lpstr>Слайд 4</vt:lpstr>
      <vt:lpstr>Задачи </vt:lpstr>
      <vt:lpstr>Пробы в ПЛ №3</vt:lpstr>
      <vt:lpstr>У школьников формируются умения, специфические для будущей технической или инженерно-технической деятельности </vt:lpstr>
      <vt:lpstr>Предпрофильные курсы по выбору в 9 кл.</vt:lpstr>
      <vt:lpstr>Приёмы работы на сверлильном станке</vt:lpstr>
      <vt:lpstr>Профессия сварщик </vt:lpstr>
      <vt:lpstr>- ОАО Рус Гидра. КамГЭС.</vt:lpstr>
      <vt:lpstr>Станки ЧПУ </vt:lpstr>
      <vt:lpstr>Практические занятие на токарно-винторезном станке в ОУ</vt:lpstr>
      <vt:lpstr>Профессия слесарь</vt:lpstr>
      <vt:lpstr>Диагностика самооценки склонностей   учащихся по сферам деятельности</vt:lpstr>
      <vt:lpstr>Метопредметные результаты</vt:lpstr>
      <vt:lpstr>Восторг детей - диагностика на выходе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«СОШ№16»</dc:title>
  <cp:lastModifiedBy>Admin</cp:lastModifiedBy>
  <cp:revision>84</cp:revision>
  <dcterms:modified xsi:type="dcterms:W3CDTF">2013-03-27T08:03:03Z</dcterms:modified>
</cp:coreProperties>
</file>