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F6DEF-8461-4F51-AC43-A40463D9F6C1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416667-7E14-4873-BE3A-ABE5FEF6D396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1"/>
          <a:tileRect/>
        </a:gradFill>
      </dgm:spPr>
      <dgm:t>
        <a:bodyPr/>
        <a:lstStyle/>
        <a:p>
          <a:r>
            <a:rPr lang="ru-RU" sz="1600" b="1" dirty="0" smtClean="0">
              <a:latin typeface="Arial Narrow" pitchFamily="34" charset="0"/>
            </a:rPr>
            <a:t>эксцентриковые (орбитальные) шлифовальные машины</a:t>
          </a:r>
          <a:endParaRPr lang="ru-RU" sz="1600" b="1" dirty="0">
            <a:latin typeface="Arial Narrow" pitchFamily="34" charset="0"/>
          </a:endParaRPr>
        </a:p>
      </dgm:t>
    </dgm:pt>
    <dgm:pt modelId="{6B8F91FB-AE9E-4E92-8CA7-CF25F3030966}" type="parTrans" cxnId="{00847AB1-5D70-45F9-910D-8C127AFB5CAC}">
      <dgm:prSet/>
      <dgm:spPr/>
      <dgm:t>
        <a:bodyPr/>
        <a:lstStyle/>
        <a:p>
          <a:endParaRPr lang="ru-RU"/>
        </a:p>
      </dgm:t>
    </dgm:pt>
    <dgm:pt modelId="{22CE7B0B-2374-4514-8279-2F3CE861248C}" type="sibTrans" cxnId="{00847AB1-5D70-45F9-910D-8C127AFB5CAC}">
      <dgm:prSet/>
      <dgm:spPr/>
      <dgm:t>
        <a:bodyPr/>
        <a:lstStyle/>
        <a:p>
          <a:endParaRPr lang="ru-RU"/>
        </a:p>
      </dgm:t>
    </dgm:pt>
    <dgm:pt modelId="{646305C2-CAF0-4AF4-A8CF-E2B84F61138B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1"/>
          <a:tileRect/>
        </a:gradFill>
      </dgm:spPr>
      <dgm:t>
        <a:bodyPr/>
        <a:lstStyle/>
        <a:p>
          <a:r>
            <a:rPr lang="ru-RU" sz="1600" b="1" dirty="0" smtClean="0">
              <a:latin typeface="Arial Narrow" pitchFamily="34" charset="0"/>
            </a:rPr>
            <a:t>вибрационные шлифовальные машины</a:t>
          </a:r>
        </a:p>
      </dgm:t>
    </dgm:pt>
    <dgm:pt modelId="{01E004EA-7A1A-4935-8099-F7D57ED6AF73}" type="parTrans" cxnId="{4306EF58-D8BA-40D2-AC65-DD993033C098}">
      <dgm:prSet/>
      <dgm:spPr/>
      <dgm:t>
        <a:bodyPr/>
        <a:lstStyle/>
        <a:p>
          <a:endParaRPr lang="ru-RU"/>
        </a:p>
      </dgm:t>
    </dgm:pt>
    <dgm:pt modelId="{BFC075F5-28E9-42CE-BA22-A97523247069}" type="sibTrans" cxnId="{4306EF58-D8BA-40D2-AC65-DD993033C098}">
      <dgm:prSet/>
      <dgm:spPr/>
      <dgm:t>
        <a:bodyPr/>
        <a:lstStyle/>
        <a:p>
          <a:endParaRPr lang="ru-RU"/>
        </a:p>
      </dgm:t>
    </dgm:pt>
    <dgm:pt modelId="{825D0FA6-5887-41E1-99D3-5D98DCBBC309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1"/>
          <a:tileRect/>
        </a:gradFill>
      </dgm:spPr>
      <dgm:t>
        <a:bodyPr/>
        <a:lstStyle/>
        <a:p>
          <a:r>
            <a:rPr lang="ru-RU" sz="1600" b="1" dirty="0" smtClean="0">
              <a:latin typeface="Arial Narrow" pitchFamily="34" charset="0"/>
            </a:rPr>
            <a:t>ленточные шлифовальные машины</a:t>
          </a:r>
        </a:p>
      </dgm:t>
    </dgm:pt>
    <dgm:pt modelId="{727818CA-C00B-407D-BAB6-BDCD4D7E5459}" type="parTrans" cxnId="{AC55B24E-0185-4D9D-879E-5A31D1EFA730}">
      <dgm:prSet/>
      <dgm:spPr/>
      <dgm:t>
        <a:bodyPr/>
        <a:lstStyle/>
        <a:p>
          <a:endParaRPr lang="ru-RU"/>
        </a:p>
      </dgm:t>
    </dgm:pt>
    <dgm:pt modelId="{306519E0-02B8-4CA9-83A7-4EC41ED06003}" type="sibTrans" cxnId="{AC55B24E-0185-4D9D-879E-5A31D1EFA730}">
      <dgm:prSet/>
      <dgm:spPr/>
      <dgm:t>
        <a:bodyPr/>
        <a:lstStyle/>
        <a:p>
          <a:endParaRPr lang="ru-RU"/>
        </a:p>
      </dgm:t>
    </dgm:pt>
    <dgm:pt modelId="{2E16553E-09F6-4366-9C3F-C45AD94D6294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1"/>
          <a:tileRect/>
        </a:gradFill>
      </dgm:spPr>
      <dgm:t>
        <a:bodyPr/>
        <a:lstStyle/>
        <a:p>
          <a:r>
            <a:rPr lang="ru-RU" sz="1600" b="1" dirty="0" err="1" smtClean="0">
              <a:latin typeface="Arial Narrow" pitchFamily="34" charset="0"/>
            </a:rPr>
            <a:t>дельта-шлифовальные</a:t>
          </a:r>
          <a:r>
            <a:rPr lang="ru-RU" sz="1600" b="1" dirty="0" smtClean="0">
              <a:latin typeface="Arial Narrow" pitchFamily="34" charset="0"/>
            </a:rPr>
            <a:t> машины</a:t>
          </a:r>
        </a:p>
      </dgm:t>
    </dgm:pt>
    <dgm:pt modelId="{6BE76670-214E-4995-88C0-91069AFC6E99}" type="parTrans" cxnId="{1131A16A-AC2C-4E18-86A8-135F5E6CDD20}">
      <dgm:prSet/>
      <dgm:spPr/>
      <dgm:t>
        <a:bodyPr/>
        <a:lstStyle/>
        <a:p>
          <a:endParaRPr lang="ru-RU"/>
        </a:p>
      </dgm:t>
    </dgm:pt>
    <dgm:pt modelId="{0F78F8D3-4854-49DC-B5BA-7166BA89DA3A}" type="sibTrans" cxnId="{1131A16A-AC2C-4E18-86A8-135F5E6CDD20}">
      <dgm:prSet/>
      <dgm:spPr/>
      <dgm:t>
        <a:bodyPr/>
        <a:lstStyle/>
        <a:p>
          <a:endParaRPr lang="ru-RU"/>
        </a:p>
      </dgm:t>
    </dgm:pt>
    <dgm:pt modelId="{B6C4AFBA-8811-4A03-95A5-B55A6599E0DE}" type="pres">
      <dgm:prSet presAssocID="{BA7F6DEF-8461-4F51-AC43-A40463D9F6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68A8D2-CD9D-4077-8E1C-DBCDAEE1831D}" type="pres">
      <dgm:prSet presAssocID="{BA7F6DEF-8461-4F51-AC43-A40463D9F6C1}" presName="bkgdShp" presStyleLbl="alignAccFollowNode1" presStyleIdx="0" presStyleCnt="1"/>
      <dgm:spPr>
        <a:solidFill>
          <a:schemeClr val="accent6">
            <a:lumMod val="60000"/>
            <a:lumOff val="40000"/>
            <a:alpha val="90000"/>
          </a:schemeClr>
        </a:solidFill>
      </dgm:spPr>
    </dgm:pt>
    <dgm:pt modelId="{E04EAF3C-9B26-47EA-8DB1-A4A7055952B9}" type="pres">
      <dgm:prSet presAssocID="{BA7F6DEF-8461-4F51-AC43-A40463D9F6C1}" presName="linComp" presStyleCnt="0"/>
      <dgm:spPr/>
    </dgm:pt>
    <dgm:pt modelId="{ACA2FB3C-73DF-4E86-BC07-4EDBF4836EE3}" type="pres">
      <dgm:prSet presAssocID="{6F416667-7E14-4873-BE3A-ABE5FEF6D396}" presName="compNode" presStyleCnt="0"/>
      <dgm:spPr/>
    </dgm:pt>
    <dgm:pt modelId="{CA7AF7D2-EA0A-4CAB-8DD0-C83E99C7D635}" type="pres">
      <dgm:prSet presAssocID="{6F416667-7E14-4873-BE3A-ABE5FEF6D3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9F17A-36DE-49A0-899D-8733A3150D55}" type="pres">
      <dgm:prSet presAssocID="{6F416667-7E14-4873-BE3A-ABE5FEF6D396}" presName="invisiNode" presStyleLbl="node1" presStyleIdx="0" presStyleCnt="4"/>
      <dgm:spPr/>
    </dgm:pt>
    <dgm:pt modelId="{4F770859-7031-4005-B851-9934AF4A1AB5}" type="pres">
      <dgm:prSet presAssocID="{6F416667-7E14-4873-BE3A-ABE5FEF6D396}" presName="imagNode" presStyleLbl="fgImgPlace1" presStyleIdx="0" presStyleCnt="4" custLinFactNeighborX="-1597" custLinFactNeighborY="-1492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544646-C41E-4990-B7A7-650031C592CD}" type="pres">
      <dgm:prSet presAssocID="{22CE7B0B-2374-4514-8279-2F3CE861248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F7200B-438F-40BF-A794-785140A3B50F}" type="pres">
      <dgm:prSet presAssocID="{646305C2-CAF0-4AF4-A8CF-E2B84F61138B}" presName="compNode" presStyleCnt="0"/>
      <dgm:spPr/>
    </dgm:pt>
    <dgm:pt modelId="{A67C3DF7-2EA9-4D65-9E4F-7B1A9E0BEDBE}" type="pres">
      <dgm:prSet presAssocID="{646305C2-CAF0-4AF4-A8CF-E2B84F61138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8D576-4F1C-407C-B821-5041276C1285}" type="pres">
      <dgm:prSet presAssocID="{646305C2-CAF0-4AF4-A8CF-E2B84F61138B}" presName="invisiNode" presStyleLbl="node1" presStyleIdx="1" presStyleCnt="4"/>
      <dgm:spPr/>
    </dgm:pt>
    <dgm:pt modelId="{3A918D30-6F1A-413B-BCEC-3EE0DACE0773}" type="pres">
      <dgm:prSet presAssocID="{646305C2-CAF0-4AF4-A8CF-E2B84F61138B}" presName="imagNode" presStyleLbl="fgImgPlace1" presStyleIdx="1" presStyleCnt="4" custLinFactNeighborX="-1862" custLinFactNeighborY="165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A851D60-B24E-45DA-84A8-49620C86EC34}" type="pres">
      <dgm:prSet presAssocID="{BFC075F5-28E9-42CE-BA22-A9752324706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AE6136B-A777-4D9B-AD16-6BEFB58596C9}" type="pres">
      <dgm:prSet presAssocID="{825D0FA6-5887-41E1-99D3-5D98DCBBC309}" presName="compNode" presStyleCnt="0"/>
      <dgm:spPr/>
    </dgm:pt>
    <dgm:pt modelId="{9C0EBB0B-FCAA-446A-932E-CC297147882A}" type="pres">
      <dgm:prSet presAssocID="{825D0FA6-5887-41E1-99D3-5D98DCBBC309}" presName="node" presStyleLbl="node1" presStyleIdx="2" presStyleCnt="4" custLinFactNeighborX="-913" custLinFactNeighborY="1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B75AF-6859-411A-8663-482241F4972E}" type="pres">
      <dgm:prSet presAssocID="{825D0FA6-5887-41E1-99D3-5D98DCBBC309}" presName="invisiNode" presStyleLbl="node1" presStyleIdx="2" presStyleCnt="4"/>
      <dgm:spPr/>
    </dgm:pt>
    <dgm:pt modelId="{140D113C-0F02-4DA8-B10B-0B81120D8D9A}" type="pres">
      <dgm:prSet presAssocID="{825D0FA6-5887-41E1-99D3-5D98DCBBC309}" presName="imagNode" presStyleLbl="fgImgPlace1" presStyleIdx="2" presStyleCnt="4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A3B35F9-BA8D-425F-BEB0-9A3A02EF0EDD}" type="pres">
      <dgm:prSet presAssocID="{306519E0-02B8-4CA9-83A7-4EC41ED0600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412708C-DF46-4B5D-A063-5BAC70DBAA12}" type="pres">
      <dgm:prSet presAssocID="{2E16553E-09F6-4366-9C3F-C45AD94D6294}" presName="compNode" presStyleCnt="0"/>
      <dgm:spPr/>
    </dgm:pt>
    <dgm:pt modelId="{1BC419F6-4F61-4C5B-BDD1-D53C971BBC91}" type="pres">
      <dgm:prSet presAssocID="{2E16553E-09F6-4366-9C3F-C45AD94D6294}" presName="node" presStyleLbl="node1" presStyleIdx="3" presStyleCnt="4" custLinFactNeighborX="-571" custLinFactNeighborY="1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3E279-1C6A-442D-9268-1AA011A179AF}" type="pres">
      <dgm:prSet presAssocID="{2E16553E-09F6-4366-9C3F-C45AD94D6294}" presName="invisiNode" presStyleLbl="node1" presStyleIdx="3" presStyleCnt="4"/>
      <dgm:spPr/>
    </dgm:pt>
    <dgm:pt modelId="{C803EF9C-D15C-4098-873C-1383B7816FD1}" type="pres">
      <dgm:prSet presAssocID="{2E16553E-09F6-4366-9C3F-C45AD94D6294}" presName="imagNode" presStyleLbl="fgImgPlace1" presStyleIdx="3" presStyleCnt="4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306EF58-D8BA-40D2-AC65-DD993033C098}" srcId="{BA7F6DEF-8461-4F51-AC43-A40463D9F6C1}" destId="{646305C2-CAF0-4AF4-A8CF-E2B84F61138B}" srcOrd="1" destOrd="0" parTransId="{01E004EA-7A1A-4935-8099-F7D57ED6AF73}" sibTransId="{BFC075F5-28E9-42CE-BA22-A97523247069}"/>
    <dgm:cxn modelId="{65C3DE58-77D7-4DFA-8BC0-8EF7D7635AF8}" type="presOf" srcId="{306519E0-02B8-4CA9-83A7-4EC41ED06003}" destId="{CA3B35F9-BA8D-425F-BEB0-9A3A02EF0EDD}" srcOrd="0" destOrd="0" presId="urn:microsoft.com/office/officeart/2005/8/layout/pList2#1"/>
    <dgm:cxn modelId="{06ED5A10-A86E-4946-A576-4F15E5E0D6B7}" type="presOf" srcId="{BFC075F5-28E9-42CE-BA22-A97523247069}" destId="{DA851D60-B24E-45DA-84A8-49620C86EC34}" srcOrd="0" destOrd="0" presId="urn:microsoft.com/office/officeart/2005/8/layout/pList2#1"/>
    <dgm:cxn modelId="{51DF4EAF-9051-4D2A-843C-24CEDB4072B0}" type="presOf" srcId="{22CE7B0B-2374-4514-8279-2F3CE861248C}" destId="{7B544646-C41E-4990-B7A7-650031C592CD}" srcOrd="0" destOrd="0" presId="urn:microsoft.com/office/officeart/2005/8/layout/pList2#1"/>
    <dgm:cxn modelId="{84B111D8-4F99-4726-893D-E80C56E61FC5}" type="presOf" srcId="{2E16553E-09F6-4366-9C3F-C45AD94D6294}" destId="{1BC419F6-4F61-4C5B-BDD1-D53C971BBC91}" srcOrd="0" destOrd="0" presId="urn:microsoft.com/office/officeart/2005/8/layout/pList2#1"/>
    <dgm:cxn modelId="{6E7DC40B-5122-4D6A-BF4D-4A8B9FA08501}" type="presOf" srcId="{646305C2-CAF0-4AF4-A8CF-E2B84F61138B}" destId="{A67C3DF7-2EA9-4D65-9E4F-7B1A9E0BEDBE}" srcOrd="0" destOrd="0" presId="urn:microsoft.com/office/officeart/2005/8/layout/pList2#1"/>
    <dgm:cxn modelId="{1131A16A-AC2C-4E18-86A8-135F5E6CDD20}" srcId="{BA7F6DEF-8461-4F51-AC43-A40463D9F6C1}" destId="{2E16553E-09F6-4366-9C3F-C45AD94D6294}" srcOrd="3" destOrd="0" parTransId="{6BE76670-214E-4995-88C0-91069AFC6E99}" sibTransId="{0F78F8D3-4854-49DC-B5BA-7166BA89DA3A}"/>
    <dgm:cxn modelId="{AC55B24E-0185-4D9D-879E-5A31D1EFA730}" srcId="{BA7F6DEF-8461-4F51-AC43-A40463D9F6C1}" destId="{825D0FA6-5887-41E1-99D3-5D98DCBBC309}" srcOrd="2" destOrd="0" parTransId="{727818CA-C00B-407D-BAB6-BDCD4D7E5459}" sibTransId="{306519E0-02B8-4CA9-83A7-4EC41ED06003}"/>
    <dgm:cxn modelId="{00847AB1-5D70-45F9-910D-8C127AFB5CAC}" srcId="{BA7F6DEF-8461-4F51-AC43-A40463D9F6C1}" destId="{6F416667-7E14-4873-BE3A-ABE5FEF6D396}" srcOrd="0" destOrd="0" parTransId="{6B8F91FB-AE9E-4E92-8CA7-CF25F3030966}" sibTransId="{22CE7B0B-2374-4514-8279-2F3CE861248C}"/>
    <dgm:cxn modelId="{3BFA4A54-A89C-44B4-8E4E-23983AA4FB3B}" type="presOf" srcId="{BA7F6DEF-8461-4F51-AC43-A40463D9F6C1}" destId="{B6C4AFBA-8811-4A03-95A5-B55A6599E0DE}" srcOrd="0" destOrd="0" presId="urn:microsoft.com/office/officeart/2005/8/layout/pList2#1"/>
    <dgm:cxn modelId="{A426F60F-306B-48B9-9C5A-AE057AC26217}" type="presOf" srcId="{6F416667-7E14-4873-BE3A-ABE5FEF6D396}" destId="{CA7AF7D2-EA0A-4CAB-8DD0-C83E99C7D635}" srcOrd="0" destOrd="0" presId="urn:microsoft.com/office/officeart/2005/8/layout/pList2#1"/>
    <dgm:cxn modelId="{9B034096-4725-42EB-AF1F-B05F36A80359}" type="presOf" srcId="{825D0FA6-5887-41E1-99D3-5D98DCBBC309}" destId="{9C0EBB0B-FCAA-446A-932E-CC297147882A}" srcOrd="0" destOrd="0" presId="urn:microsoft.com/office/officeart/2005/8/layout/pList2#1"/>
    <dgm:cxn modelId="{ACBF0910-9DBF-4D32-B950-45491B6B95A0}" type="presParOf" srcId="{B6C4AFBA-8811-4A03-95A5-B55A6599E0DE}" destId="{3468A8D2-CD9D-4077-8E1C-DBCDAEE1831D}" srcOrd="0" destOrd="0" presId="urn:microsoft.com/office/officeart/2005/8/layout/pList2#1"/>
    <dgm:cxn modelId="{69664EE1-92EF-4FED-9A66-2F716F2BFDE7}" type="presParOf" srcId="{B6C4AFBA-8811-4A03-95A5-B55A6599E0DE}" destId="{E04EAF3C-9B26-47EA-8DB1-A4A7055952B9}" srcOrd="1" destOrd="0" presId="urn:microsoft.com/office/officeart/2005/8/layout/pList2#1"/>
    <dgm:cxn modelId="{2D2E8597-EEA1-4585-9607-657F92074D50}" type="presParOf" srcId="{E04EAF3C-9B26-47EA-8DB1-A4A7055952B9}" destId="{ACA2FB3C-73DF-4E86-BC07-4EDBF4836EE3}" srcOrd="0" destOrd="0" presId="urn:microsoft.com/office/officeart/2005/8/layout/pList2#1"/>
    <dgm:cxn modelId="{0F97D33E-631D-452A-8230-6EA72999C2E7}" type="presParOf" srcId="{ACA2FB3C-73DF-4E86-BC07-4EDBF4836EE3}" destId="{CA7AF7D2-EA0A-4CAB-8DD0-C83E99C7D635}" srcOrd="0" destOrd="0" presId="urn:microsoft.com/office/officeart/2005/8/layout/pList2#1"/>
    <dgm:cxn modelId="{15BF2804-E63B-49F0-BFF1-8FE00A4DF075}" type="presParOf" srcId="{ACA2FB3C-73DF-4E86-BC07-4EDBF4836EE3}" destId="{1089F17A-36DE-49A0-899D-8733A3150D55}" srcOrd="1" destOrd="0" presId="urn:microsoft.com/office/officeart/2005/8/layout/pList2#1"/>
    <dgm:cxn modelId="{7BC91658-ADF0-40EF-956E-E170994D27B3}" type="presParOf" srcId="{ACA2FB3C-73DF-4E86-BC07-4EDBF4836EE3}" destId="{4F770859-7031-4005-B851-9934AF4A1AB5}" srcOrd="2" destOrd="0" presId="urn:microsoft.com/office/officeart/2005/8/layout/pList2#1"/>
    <dgm:cxn modelId="{13AEFDA9-F249-4A65-9B2F-86FEF34C1E9E}" type="presParOf" srcId="{E04EAF3C-9B26-47EA-8DB1-A4A7055952B9}" destId="{7B544646-C41E-4990-B7A7-650031C592CD}" srcOrd="1" destOrd="0" presId="urn:microsoft.com/office/officeart/2005/8/layout/pList2#1"/>
    <dgm:cxn modelId="{77E662B7-04D3-437E-9859-8DD84D2E07DB}" type="presParOf" srcId="{E04EAF3C-9B26-47EA-8DB1-A4A7055952B9}" destId="{1BF7200B-438F-40BF-A794-785140A3B50F}" srcOrd="2" destOrd="0" presId="urn:microsoft.com/office/officeart/2005/8/layout/pList2#1"/>
    <dgm:cxn modelId="{C6633D01-40BE-4FD9-AF62-B58444067F98}" type="presParOf" srcId="{1BF7200B-438F-40BF-A794-785140A3B50F}" destId="{A67C3DF7-2EA9-4D65-9E4F-7B1A9E0BEDBE}" srcOrd="0" destOrd="0" presId="urn:microsoft.com/office/officeart/2005/8/layout/pList2#1"/>
    <dgm:cxn modelId="{CB95EE90-852B-4999-90E3-20FA1765ED5E}" type="presParOf" srcId="{1BF7200B-438F-40BF-A794-785140A3B50F}" destId="{97E8D576-4F1C-407C-B821-5041276C1285}" srcOrd="1" destOrd="0" presId="urn:microsoft.com/office/officeart/2005/8/layout/pList2#1"/>
    <dgm:cxn modelId="{B29B163A-7415-4152-9CA3-8FFEF22D4F34}" type="presParOf" srcId="{1BF7200B-438F-40BF-A794-785140A3B50F}" destId="{3A918D30-6F1A-413B-BCEC-3EE0DACE0773}" srcOrd="2" destOrd="0" presId="urn:microsoft.com/office/officeart/2005/8/layout/pList2#1"/>
    <dgm:cxn modelId="{68C9397B-93CF-4BA3-A4E1-E2E5F0312C0B}" type="presParOf" srcId="{E04EAF3C-9B26-47EA-8DB1-A4A7055952B9}" destId="{DA851D60-B24E-45DA-84A8-49620C86EC34}" srcOrd="3" destOrd="0" presId="urn:microsoft.com/office/officeart/2005/8/layout/pList2#1"/>
    <dgm:cxn modelId="{4686AC37-FC59-4A8F-A90B-1F5255B4608D}" type="presParOf" srcId="{E04EAF3C-9B26-47EA-8DB1-A4A7055952B9}" destId="{CAE6136B-A777-4D9B-AD16-6BEFB58596C9}" srcOrd="4" destOrd="0" presId="urn:microsoft.com/office/officeart/2005/8/layout/pList2#1"/>
    <dgm:cxn modelId="{2BAA8289-0B30-4CD4-BD3A-F3C071182BFE}" type="presParOf" srcId="{CAE6136B-A777-4D9B-AD16-6BEFB58596C9}" destId="{9C0EBB0B-FCAA-446A-932E-CC297147882A}" srcOrd="0" destOrd="0" presId="urn:microsoft.com/office/officeart/2005/8/layout/pList2#1"/>
    <dgm:cxn modelId="{2C47E730-4E20-408D-9F66-DFFE8AAA4B9E}" type="presParOf" srcId="{CAE6136B-A777-4D9B-AD16-6BEFB58596C9}" destId="{44EB75AF-6859-411A-8663-482241F4972E}" srcOrd="1" destOrd="0" presId="urn:microsoft.com/office/officeart/2005/8/layout/pList2#1"/>
    <dgm:cxn modelId="{C86A19E2-6A81-4604-992A-A8E8C9EC7EC8}" type="presParOf" srcId="{CAE6136B-A777-4D9B-AD16-6BEFB58596C9}" destId="{140D113C-0F02-4DA8-B10B-0B81120D8D9A}" srcOrd="2" destOrd="0" presId="urn:microsoft.com/office/officeart/2005/8/layout/pList2#1"/>
    <dgm:cxn modelId="{413BF987-1078-4956-A3AE-E3D57D853B02}" type="presParOf" srcId="{E04EAF3C-9B26-47EA-8DB1-A4A7055952B9}" destId="{CA3B35F9-BA8D-425F-BEB0-9A3A02EF0EDD}" srcOrd="5" destOrd="0" presId="urn:microsoft.com/office/officeart/2005/8/layout/pList2#1"/>
    <dgm:cxn modelId="{EEAEBE42-1FA9-47A6-97B0-0C8CEADEAAE5}" type="presParOf" srcId="{E04EAF3C-9B26-47EA-8DB1-A4A7055952B9}" destId="{7412708C-DF46-4B5D-A063-5BAC70DBAA12}" srcOrd="6" destOrd="0" presId="urn:microsoft.com/office/officeart/2005/8/layout/pList2#1"/>
    <dgm:cxn modelId="{47E0B455-682C-403D-BADD-EAE675FBEB28}" type="presParOf" srcId="{7412708C-DF46-4B5D-A063-5BAC70DBAA12}" destId="{1BC419F6-4F61-4C5B-BDD1-D53C971BBC91}" srcOrd="0" destOrd="0" presId="urn:microsoft.com/office/officeart/2005/8/layout/pList2#1"/>
    <dgm:cxn modelId="{606D070C-3D97-44C7-86F1-677C44A4FDF5}" type="presParOf" srcId="{7412708C-DF46-4B5D-A063-5BAC70DBAA12}" destId="{3963E279-1C6A-442D-9268-1AA011A179AF}" srcOrd="1" destOrd="0" presId="urn:microsoft.com/office/officeart/2005/8/layout/pList2#1"/>
    <dgm:cxn modelId="{97B7CC6F-6F20-4714-84C4-A75EADE79DB2}" type="presParOf" srcId="{7412708C-DF46-4B5D-A063-5BAC70DBAA12}" destId="{C803EF9C-D15C-4098-873C-1383B7816FD1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8A8D2-CD9D-4077-8E1C-DBCDAEE1831D}">
      <dsp:nvSpPr>
        <dsp:cNvPr id="0" name=""/>
        <dsp:cNvSpPr/>
      </dsp:nvSpPr>
      <dsp:spPr>
        <a:xfrm>
          <a:off x="0" y="0"/>
          <a:ext cx="8001056" cy="182880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70859-7031-4005-B851-9934AF4A1AB5}">
      <dsp:nvSpPr>
        <dsp:cNvPr id="0" name=""/>
        <dsp:cNvSpPr/>
      </dsp:nvSpPr>
      <dsp:spPr>
        <a:xfrm>
          <a:off x="214318" y="223830"/>
          <a:ext cx="1748043" cy="1341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AF7D2-EA0A-4CAB-8DD0-C83E99C7D635}">
      <dsp:nvSpPr>
        <dsp:cNvPr id="0" name=""/>
        <dsp:cNvSpPr/>
      </dsp:nvSpPr>
      <dsp:spPr>
        <a:xfrm rot="10800000">
          <a:off x="242235" y="1828799"/>
          <a:ext cx="1748043" cy="2235200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</a:rPr>
            <a:t>эксцентриковые (орбитальные) шлифовальные машины</a:t>
          </a:r>
          <a:endParaRPr lang="ru-RU" sz="1600" b="1" kern="1200" dirty="0">
            <a:latin typeface="Arial Narrow" pitchFamily="34" charset="0"/>
          </a:endParaRPr>
        </a:p>
      </dsp:txBody>
      <dsp:txXfrm rot="10800000">
        <a:off x="295993" y="1828799"/>
        <a:ext cx="1640527" cy="2181442"/>
      </dsp:txXfrm>
    </dsp:sp>
    <dsp:sp modelId="{3A918D30-6F1A-413B-BCEC-3EE0DACE0773}">
      <dsp:nvSpPr>
        <dsp:cNvPr id="0" name=""/>
        <dsp:cNvSpPr/>
      </dsp:nvSpPr>
      <dsp:spPr>
        <a:xfrm>
          <a:off x="2132534" y="246052"/>
          <a:ext cx="1748043" cy="1341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C3DF7-2EA9-4D65-9E4F-7B1A9E0BEDBE}">
      <dsp:nvSpPr>
        <dsp:cNvPr id="0" name=""/>
        <dsp:cNvSpPr/>
      </dsp:nvSpPr>
      <dsp:spPr>
        <a:xfrm rot="10800000">
          <a:off x="2165082" y="1828799"/>
          <a:ext cx="1748043" cy="2235200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</a:rPr>
            <a:t>вибрационные шлифовальные машины</a:t>
          </a:r>
        </a:p>
      </dsp:txBody>
      <dsp:txXfrm rot="10800000">
        <a:off x="2218840" y="1828799"/>
        <a:ext cx="1640527" cy="2181442"/>
      </dsp:txXfrm>
    </dsp:sp>
    <dsp:sp modelId="{140D113C-0F02-4DA8-B10B-0B81120D8D9A}">
      <dsp:nvSpPr>
        <dsp:cNvPr id="0" name=""/>
        <dsp:cNvSpPr/>
      </dsp:nvSpPr>
      <dsp:spPr>
        <a:xfrm>
          <a:off x="4087930" y="243840"/>
          <a:ext cx="1748043" cy="1341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EBB0B-FCAA-446A-932E-CC297147882A}">
      <dsp:nvSpPr>
        <dsp:cNvPr id="0" name=""/>
        <dsp:cNvSpPr/>
      </dsp:nvSpPr>
      <dsp:spPr>
        <a:xfrm rot="10800000">
          <a:off x="4071970" y="1828799"/>
          <a:ext cx="1748043" cy="2235200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</a:rPr>
            <a:t>ленточные шлифовальные машины</a:t>
          </a:r>
        </a:p>
      </dsp:txBody>
      <dsp:txXfrm rot="10800000">
        <a:off x="4125728" y="1828799"/>
        <a:ext cx="1640527" cy="2181442"/>
      </dsp:txXfrm>
    </dsp:sp>
    <dsp:sp modelId="{C803EF9C-D15C-4098-873C-1383B7816FD1}">
      <dsp:nvSpPr>
        <dsp:cNvPr id="0" name=""/>
        <dsp:cNvSpPr/>
      </dsp:nvSpPr>
      <dsp:spPr>
        <a:xfrm>
          <a:off x="6010777" y="243840"/>
          <a:ext cx="1748043" cy="1341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419F6-4F61-4C5B-BDD1-D53C971BBC91}">
      <dsp:nvSpPr>
        <dsp:cNvPr id="0" name=""/>
        <dsp:cNvSpPr/>
      </dsp:nvSpPr>
      <dsp:spPr>
        <a:xfrm rot="10800000">
          <a:off x="6000796" y="1828799"/>
          <a:ext cx="1748043" cy="2235200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Arial Narrow" pitchFamily="34" charset="0"/>
            </a:rPr>
            <a:t>дельта-шлифовальные</a:t>
          </a:r>
          <a:r>
            <a:rPr lang="ru-RU" sz="1600" b="1" kern="1200" dirty="0" smtClean="0">
              <a:latin typeface="Arial Narrow" pitchFamily="34" charset="0"/>
            </a:rPr>
            <a:t> машины</a:t>
          </a:r>
        </a:p>
      </dsp:txBody>
      <dsp:txXfrm rot="10800000">
        <a:off x="6054554" y="1828799"/>
        <a:ext cx="1640527" cy="2181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CA195-69A9-4F52-8EE5-FC8D42224C79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AD539-6444-489E-BACD-33A7E94D0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181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88975-ACAD-4875-B443-A85BD1A813B8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D4CA-7C90-4170-A4B5-09A49C88F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6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AE5-8428-4F52-8884-D0524012767F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2485-6BA5-41E1-BB8C-075E0472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AE5-8428-4F52-8884-D0524012767F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2485-6BA5-41E1-BB8C-075E0472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AE5-8428-4F52-8884-D0524012767F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2485-6BA5-41E1-BB8C-075E0472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AE5-8428-4F52-8884-D0524012767F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2485-6BA5-41E1-BB8C-075E0472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AE5-8428-4F52-8884-D0524012767F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2485-6BA5-41E1-BB8C-075E0472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AE5-8428-4F52-8884-D0524012767F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2485-6BA5-41E1-BB8C-075E0472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AE5-8428-4F52-8884-D0524012767F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2485-6BA5-41E1-BB8C-075E0472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AE5-8428-4F52-8884-D0524012767F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2485-6BA5-41E1-BB8C-075E0472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AE5-8428-4F52-8884-D0524012767F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2485-6BA5-41E1-BB8C-075E0472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AE5-8428-4F52-8884-D0524012767F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2485-6BA5-41E1-BB8C-075E0472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9AE5-8428-4F52-8884-D0524012767F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2485-6BA5-41E1-BB8C-075E047275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89AE5-8428-4F52-8884-D0524012767F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52485-6BA5-41E1-BB8C-075E047275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НАЧ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го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215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785795"/>
            <a:ext cx="7929618" cy="23083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Arial Narrow" pitchFamily="34" charset="0"/>
              </a:rPr>
              <a:t>Все операции по шлифованию обычно выполняют, используя специальное оборудование, которое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перемещает абразив по поверхности, </a:t>
            </a:r>
            <a:r>
              <a:rPr lang="ru-RU" dirty="0">
                <a:latin typeface="Arial Narrow" pitchFamily="34" charset="0"/>
              </a:rPr>
              <a:t>освобождая оператора от этой утомительной работы. </a:t>
            </a:r>
            <a:r>
              <a:rPr lang="ru-RU" dirty="0" smtClean="0">
                <a:latin typeface="Arial Narrow" pitchFamily="34" charset="0"/>
              </a:rPr>
              <a:t>Существуют стационарные </a:t>
            </a:r>
            <a:r>
              <a:rPr lang="ru-RU" dirty="0">
                <a:latin typeface="Arial Narrow" pitchFamily="34" charset="0"/>
              </a:rPr>
              <a:t>автоматические машины и портативные электрические </a:t>
            </a:r>
            <a:r>
              <a:rPr lang="ru-RU" dirty="0" smtClean="0">
                <a:latin typeface="Arial Narrow" pitchFamily="34" charset="0"/>
              </a:rPr>
              <a:t>инструменты</a:t>
            </a:r>
            <a:r>
              <a:rPr lang="ru-RU" dirty="0">
                <a:latin typeface="Arial Narrow" pitchFamily="34" charset="0"/>
              </a:rPr>
              <a:t>. Самое современное оборудование оснащено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компьютерной системой, </a:t>
            </a:r>
            <a:r>
              <a:rPr lang="ru-RU" dirty="0">
                <a:latin typeface="Arial Narrow" pitchFamily="34" charset="0"/>
              </a:rPr>
              <a:t>которая отслеживает различные рабочие параметры. Оно также может быть оборудовано специальными роликами, на которых поворачивается абразив, изменяя свою поверхность под форму обрабатываемого предмета</a:t>
            </a:r>
            <a:r>
              <a:rPr lang="ru-RU" dirty="0" smtClean="0">
                <a:latin typeface="Arial Narrow" pitchFamily="34" charset="0"/>
              </a:rPr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3429000"/>
            <a:ext cx="3786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Шлифовальное об</a:t>
            </a:r>
            <a:r>
              <a:rPr lang="ru-RU" dirty="0">
                <a:latin typeface="Arial Narrow" pitchFamily="34" charset="0"/>
              </a:rPr>
              <a:t>орудование </a:t>
            </a:r>
            <a:r>
              <a:rPr lang="ru-RU" dirty="0" smtClean="0">
                <a:latin typeface="Arial Narrow" pitchFamily="34" charset="0"/>
              </a:rPr>
              <a:t>надо выбирать, исходя из специфических требований конкретной компании. Обычно переносное оборудование представляет собой машинки прямоугольной или округлой формы с круглым диском для шлифования дерева. Диаметр диска обычно составляет от 125 мм до 150 мм, а скорость его вращения – от 10.000 до 12.000 об/мин.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86546" y="0"/>
            <a:ext cx="235745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Общие положения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65" y="3094119"/>
            <a:ext cx="4285715" cy="35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го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215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785795"/>
            <a:ext cx="7929618" cy="92333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Шлифовальные машины</a:t>
            </a:r>
            <a:r>
              <a:rPr lang="ru-RU" dirty="0">
                <a:latin typeface="Arial Narrow" pitchFamily="34" charset="0"/>
              </a:rPr>
              <a:t> используются для зачистки, шлифовки или полировки самых разных поверхностей. И они в свою очередь делятся на четыре основных типа такого оборудования</a:t>
            </a:r>
            <a:r>
              <a:rPr lang="ru-RU" dirty="0" smtClean="0">
                <a:latin typeface="Arial Narrow" pitchFamily="34" charset="0"/>
              </a:rPr>
              <a:t>: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6546" y="0"/>
            <a:ext cx="235745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Классификация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035222821"/>
              </p:ext>
            </p:extLst>
          </p:nvPr>
        </p:nvGraphicFramePr>
        <p:xfrm>
          <a:off x="928662" y="2214554"/>
          <a:ext cx="80010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го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215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642918"/>
            <a:ext cx="7929618" cy="147732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Arial Narrow" pitchFamily="34" charset="0"/>
              </a:rPr>
              <a:t>Эксцентриковые (или орбитальные) шлифовальные машины за счет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круговой траектории движения</a:t>
            </a:r>
            <a:r>
              <a:rPr lang="ru-RU" dirty="0">
                <a:latin typeface="Arial Narrow" pitchFamily="34" charset="0"/>
              </a:rPr>
              <a:t> позволяют добиться идеально ровной и гладкой поверхности.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Подошва у них круглая, </a:t>
            </a:r>
            <a:r>
              <a:rPr lang="ru-RU" dirty="0">
                <a:latin typeface="Arial Narrow" pitchFamily="34" charset="0"/>
              </a:rPr>
              <a:t>вращается со скоростью до 14 тысяч оборотов в минуту. Инструмент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универсален, </a:t>
            </a:r>
            <a:r>
              <a:rPr lang="ru-RU" dirty="0">
                <a:latin typeface="Arial Narrow" pitchFamily="34" charset="0"/>
              </a:rPr>
              <a:t>однако орбитальная подошва затрудняет шлифование у стен или в углах.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662" y="2214554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itchFamily="34" charset="0"/>
              </a:rPr>
              <a:t>Такие машины выделяются среди других шлифующих устройств тем, что в них совмещены два типа движения </a:t>
            </a:r>
            <a:r>
              <a:rPr lang="ru-RU" dirty="0" err="1">
                <a:latin typeface="Arial Narrow" pitchFamily="34" charset="0"/>
              </a:rPr>
              <a:t>шлифплиты</a:t>
            </a:r>
            <a:r>
              <a:rPr lang="ru-RU" dirty="0">
                <a:latin typeface="Arial Narrow" pitchFamily="34" charset="0"/>
              </a:rPr>
              <a:t>: эксцентриковое движение плюс вращение, и поэтому могут иметь очень разнообразное применение.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0"/>
            <a:ext cx="364330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Эксцентриковые </a:t>
            </a:r>
            <a:r>
              <a:rPr lang="ru-RU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шлифмашины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3361513"/>
            <a:ext cx="371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itchFamily="34" charset="0"/>
              </a:rPr>
              <a:t>Так, посредством вращательного эксцентрикового </a:t>
            </a:r>
            <a:r>
              <a:rPr lang="ru-RU" dirty="0" smtClean="0">
                <a:latin typeface="Arial Narrow" pitchFamily="34" charset="0"/>
              </a:rPr>
              <a:t>движения, </a:t>
            </a:r>
            <a:r>
              <a:rPr lang="ru-RU" dirty="0">
                <a:latin typeface="Arial Narrow" pitchFamily="34" charset="0"/>
              </a:rPr>
              <a:t>можно получить очень тонкую, без рисок, шлифовку при достаточно высокой производительности съема. Можно производить шлифование по выпуклым и вогнутым поверхностям, так как некоторые эксцентриковые </a:t>
            </a:r>
            <a:r>
              <a:rPr lang="ru-RU" dirty="0" err="1">
                <a:latin typeface="Arial Narrow" pitchFamily="34" charset="0"/>
              </a:rPr>
              <a:t>шлифмашины</a:t>
            </a:r>
            <a:r>
              <a:rPr lang="ru-RU" dirty="0">
                <a:latin typeface="Arial Narrow" pitchFamily="34" charset="0"/>
              </a:rPr>
              <a:t> имеют эластическую шлифовальную тарелку (круглая </a:t>
            </a:r>
            <a:r>
              <a:rPr lang="ru-RU" dirty="0" err="1">
                <a:latin typeface="Arial Narrow" pitchFamily="34" charset="0"/>
              </a:rPr>
              <a:t>шлифплита</a:t>
            </a:r>
            <a:r>
              <a:rPr lang="ru-RU" dirty="0">
                <a:latin typeface="Arial Narrow" pitchFamily="34" charset="0"/>
              </a:rPr>
              <a:t>).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94" y="3158968"/>
            <a:ext cx="4285715" cy="35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го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215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8711" y="548680"/>
            <a:ext cx="4009006" cy="258532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При </a:t>
            </a:r>
            <a:r>
              <a:rPr lang="ru-RU" dirty="0">
                <a:latin typeface="Arial Narrow" pitchFamily="34" charset="0"/>
              </a:rPr>
              <a:t>помощи эксцентриковых </a:t>
            </a:r>
            <a:r>
              <a:rPr lang="ru-RU" dirty="0" err="1">
                <a:latin typeface="Arial Narrow" pitchFamily="34" charset="0"/>
              </a:rPr>
              <a:t>шлифмашин</a:t>
            </a:r>
            <a:r>
              <a:rPr lang="ru-RU" dirty="0">
                <a:latin typeface="Arial Narrow" pitchFamily="34" charset="0"/>
              </a:rPr>
              <a:t> можно обрабатывать разные материалы, поэтому </a:t>
            </a:r>
            <a:r>
              <a:rPr lang="ru-RU" dirty="0" err="1">
                <a:latin typeface="Arial Narrow" pitchFamily="34" charset="0"/>
              </a:rPr>
              <a:t>шлифлисты</a:t>
            </a:r>
            <a:r>
              <a:rPr lang="ru-RU" dirty="0">
                <a:latin typeface="Arial Narrow" pitchFamily="34" charset="0"/>
              </a:rPr>
              <a:t> к ним могут иметь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различную зернистость. </a:t>
            </a:r>
            <a:endParaRPr lang="ru-RU" dirty="0" smtClean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ru-RU" dirty="0">
                <a:latin typeface="Arial Narrow" pitchFamily="34" charset="0"/>
              </a:rPr>
              <a:t>Все шлифовальные </a:t>
            </a:r>
            <a:r>
              <a:rPr lang="ru-RU" dirty="0" smtClean="0">
                <a:latin typeface="Arial Narrow" pitchFamily="34" charset="0"/>
              </a:rPr>
              <a:t>листы </a:t>
            </a:r>
            <a:r>
              <a:rPr lang="ru-RU" dirty="0">
                <a:latin typeface="Arial Narrow" pitchFamily="34" charset="0"/>
              </a:rPr>
              <a:t>закрепляются при помощи липучки. При покупке расходных материалов необходимо обратить внимание на количество отверстий (если они имеются</a:t>
            </a:r>
            <a:r>
              <a:rPr lang="ru-RU" dirty="0" smtClean="0">
                <a:latin typeface="Arial Narrow" pitchFamily="34" charset="0"/>
              </a:rPr>
              <a:t>).</a:t>
            </a:r>
            <a:endParaRPr lang="ru-RU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0"/>
            <a:ext cx="364330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Эксцентриковые </a:t>
            </a:r>
            <a:r>
              <a:rPr lang="ru-RU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шлифмашины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3789040"/>
            <a:ext cx="3208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itchFamily="34" charset="0"/>
              </a:rPr>
              <a:t>Кроме того, для структурирования дерева, очистки металлов от ржавчины и матирования лаков предназначены специальные шлифовальные ткани, а для </a:t>
            </a:r>
            <a:r>
              <a:rPr lang="ru-RU" dirty="0" err="1">
                <a:latin typeface="Arial Narrow" pitchFamily="34" charset="0"/>
              </a:rPr>
              <a:t>высокоглянцевого</a:t>
            </a:r>
            <a:r>
              <a:rPr lang="ru-RU" dirty="0">
                <a:latin typeface="Arial Narrow" pitchFamily="34" charset="0"/>
              </a:rPr>
              <a:t> полирования чувствительных поверхностей — шерстяные колпаки и полировальные губки</a:t>
            </a:r>
            <a:r>
              <a:rPr lang="ru-RU" dirty="0" smtClean="0">
                <a:latin typeface="Arial Narrow" pitchFamily="34" charset="0"/>
              </a:rPr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6" y="250864"/>
            <a:ext cx="3857143" cy="31809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66" y="3210203"/>
            <a:ext cx="4238096" cy="353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го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215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9502" y="548680"/>
            <a:ext cx="3964809" cy="258532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Arial Narrow" pitchFamily="34" charset="0"/>
              </a:rPr>
              <a:t>Как и в других типах </a:t>
            </a:r>
            <a:r>
              <a:rPr lang="ru-RU" dirty="0" err="1">
                <a:latin typeface="Arial Narrow" pitchFamily="34" charset="0"/>
              </a:rPr>
              <a:t>шлифмашин</a:t>
            </a:r>
            <a:r>
              <a:rPr lang="ru-RU" dirty="0">
                <a:latin typeface="Arial Narrow" pitchFamily="34" charset="0"/>
              </a:rPr>
              <a:t>, здесь предусмотрен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пылеотсос </a:t>
            </a:r>
            <a:r>
              <a:rPr lang="ru-RU" dirty="0">
                <a:latin typeface="Arial Narrow" pitchFamily="34" charset="0"/>
              </a:rPr>
              <a:t>через отверстия в </a:t>
            </a:r>
            <a:r>
              <a:rPr lang="ru-RU" dirty="0" err="1">
                <a:latin typeface="Arial Narrow" pitchFamily="34" charset="0"/>
              </a:rPr>
              <a:t>шлифлистах</a:t>
            </a:r>
            <a:r>
              <a:rPr lang="ru-RU" dirty="0">
                <a:latin typeface="Arial Narrow" pitchFamily="34" charset="0"/>
              </a:rPr>
              <a:t>. Для удобства работы предусмотрена интегрированная или легко убираемая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дополнительная рукоятка, </a:t>
            </a:r>
            <a:r>
              <a:rPr lang="ru-RU" dirty="0">
                <a:latin typeface="Arial Narrow" pitchFamily="34" charset="0"/>
              </a:rPr>
              <a:t>а чтобы при запуске </a:t>
            </a:r>
            <a:r>
              <a:rPr lang="ru-RU" dirty="0" err="1">
                <a:latin typeface="Arial Narrow" pitchFamily="34" charset="0"/>
              </a:rPr>
              <a:t>шлифмашины</a:t>
            </a:r>
            <a:r>
              <a:rPr lang="ru-RU" dirty="0">
                <a:latin typeface="Arial Narrow" pitchFamily="34" charset="0"/>
              </a:rPr>
              <a:t> не было ощутимого рывка, в некоторых моделях предусмотрена специальная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система </a:t>
            </a:r>
            <a:r>
              <a:rPr lang="ru-RU" dirty="0" err="1">
                <a:solidFill>
                  <a:srgbClr val="C00000"/>
                </a:solidFill>
                <a:latin typeface="Arial Narrow" pitchFamily="34" charset="0"/>
              </a:rPr>
              <a:t>притормаживания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0"/>
            <a:ext cx="364330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Эксцентриковые </a:t>
            </a:r>
            <a:r>
              <a:rPr lang="ru-RU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шлифмашины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3" y="3663022"/>
            <a:ext cx="38589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Существуют модели </a:t>
            </a:r>
            <a:r>
              <a:rPr lang="ru-RU" dirty="0" err="1" smtClean="0">
                <a:latin typeface="Arial Narrow" pitchFamily="34" charset="0"/>
              </a:rPr>
              <a:t>шлифмашин</a:t>
            </a:r>
            <a:r>
              <a:rPr lang="ru-RU" dirty="0" smtClean="0">
                <a:latin typeface="Arial Narrow" pitchFamily="34" charset="0"/>
              </a:rPr>
              <a:t> с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электронной системой плавного набора числа оборотов.</a:t>
            </a:r>
          </a:p>
          <a:p>
            <a:r>
              <a:rPr lang="ru-RU" dirty="0" smtClean="0">
                <a:latin typeface="Arial Narrow" pitchFamily="34" charset="0"/>
              </a:rPr>
              <a:t>Данные </a:t>
            </a:r>
            <a:r>
              <a:rPr lang="ru-RU" dirty="0">
                <a:latin typeface="Arial Narrow" pitchFamily="34" charset="0"/>
              </a:rPr>
              <a:t>устройства оснащены двигателями с потребляемой мощностью от 155 до 400 </a:t>
            </a:r>
            <a:r>
              <a:rPr lang="ru-RU" dirty="0" smtClean="0">
                <a:latin typeface="Arial Narrow" pitchFamily="34" charset="0"/>
              </a:rPr>
              <a:t>Вт.</a:t>
            </a:r>
          </a:p>
          <a:p>
            <a:r>
              <a:rPr lang="ru-RU" dirty="0" smtClean="0">
                <a:latin typeface="Arial Narrow" pitchFamily="34" charset="0"/>
              </a:rPr>
              <a:t>Есть </a:t>
            </a:r>
            <a:r>
              <a:rPr lang="ru-RU" dirty="0">
                <a:latin typeface="Arial Narrow" pitchFamily="34" charset="0"/>
              </a:rPr>
              <a:t>целый ряд моделей с возможностью 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регулировки скорости </a:t>
            </a:r>
            <a:r>
              <a:rPr lang="ru-RU" dirty="0">
                <a:latin typeface="Arial Narrow" pitchFamily="34" charset="0"/>
              </a:rPr>
              <a:t>вращения двигателя и, соответственно, скорости обработки поверхности заготовки.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73" y="200428"/>
            <a:ext cx="3885715" cy="32285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44" y="3248817"/>
            <a:ext cx="4266667" cy="3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427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alan.po</cp:lastModifiedBy>
  <cp:revision>45</cp:revision>
  <dcterms:created xsi:type="dcterms:W3CDTF">2013-02-10T21:06:39Z</dcterms:created>
  <dcterms:modified xsi:type="dcterms:W3CDTF">2013-02-18T21:10:24Z</dcterms:modified>
</cp:coreProperties>
</file>