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59" r:id="rId4"/>
    <p:sldId id="257" r:id="rId5"/>
    <p:sldId id="258" r:id="rId6"/>
    <p:sldId id="284" r:id="rId7"/>
    <p:sldId id="263" r:id="rId8"/>
    <p:sldId id="262" r:id="rId9"/>
    <p:sldId id="265" r:id="rId10"/>
    <p:sldId id="266" r:id="rId11"/>
    <p:sldId id="267" r:id="rId12"/>
    <p:sldId id="256" r:id="rId13"/>
    <p:sldId id="261" r:id="rId14"/>
    <p:sldId id="260" r:id="rId15"/>
    <p:sldId id="268" r:id="rId16"/>
    <p:sldId id="269" r:id="rId17"/>
    <p:sldId id="274" r:id="rId18"/>
    <p:sldId id="281" r:id="rId19"/>
    <p:sldId id="282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1" autoAdjust="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4D01-8727-4458-B990-D2CBD7D2377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5089F-5803-4798-8109-CB45ECB42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1439862"/>
          </a:xfrm>
        </p:spPr>
        <p:txBody>
          <a:bodyPr/>
          <a:lstStyle/>
          <a:p>
            <a:r>
              <a:rPr lang="ru-RU" sz="4000">
                <a:solidFill>
                  <a:srgbClr val="5F5F5F"/>
                </a:solidFill>
                <a:latin typeface="Verdana" pitchFamily="34" charset="0"/>
              </a:rPr>
              <a:t>Машиноведение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933056"/>
            <a:ext cx="7772400" cy="2567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200" b="1" dirty="0">
                <a:solidFill>
                  <a:srgbClr val="5F5F5F"/>
                </a:solidFill>
                <a:latin typeface="Verdana" pitchFamily="34" charset="0"/>
              </a:rPr>
              <a:t>Разработка уроков по технологии</a:t>
            </a:r>
          </a:p>
          <a:p>
            <a:pPr>
              <a:lnSpc>
                <a:spcPct val="80000"/>
              </a:lnSpc>
            </a:pPr>
            <a:r>
              <a:rPr lang="ru-RU" sz="2200" b="1" dirty="0">
                <a:solidFill>
                  <a:srgbClr val="5F5F5F"/>
                </a:solidFill>
                <a:latin typeface="Verdana" pitchFamily="34" charset="0"/>
              </a:rPr>
              <a:t>5 класс</a:t>
            </a:r>
          </a:p>
          <a:p>
            <a:pPr>
              <a:lnSpc>
                <a:spcPct val="80000"/>
              </a:lnSpc>
            </a:pPr>
            <a:r>
              <a:rPr lang="ru-RU" sz="2200" b="1" dirty="0" smtClean="0">
                <a:solidFill>
                  <a:srgbClr val="5F5F5F"/>
                </a:solidFill>
                <a:latin typeface="Verdana" pitchFamily="34" charset="0"/>
              </a:rPr>
              <a:t>Учитель </a:t>
            </a:r>
            <a:r>
              <a:rPr lang="ru-RU" sz="2200" b="1" dirty="0">
                <a:solidFill>
                  <a:srgbClr val="5F5F5F"/>
                </a:solidFill>
                <a:latin typeface="Verdana" pitchFamily="34" charset="0"/>
              </a:rPr>
              <a:t>Иванова Н.С.</a:t>
            </a:r>
          </a:p>
          <a:p>
            <a:pPr>
              <a:lnSpc>
                <a:spcPct val="80000"/>
              </a:lnSpc>
            </a:pPr>
            <a:r>
              <a:rPr lang="ru-RU" sz="2200" b="1" dirty="0">
                <a:solidFill>
                  <a:srgbClr val="5F5F5F"/>
                </a:solidFill>
                <a:latin typeface="Verdana" pitchFamily="34" charset="0"/>
              </a:rPr>
              <a:t>247 школа</a:t>
            </a:r>
          </a:p>
          <a:p>
            <a:pPr>
              <a:lnSpc>
                <a:spcPct val="80000"/>
              </a:lnSpc>
            </a:pPr>
            <a:r>
              <a:rPr lang="ru-RU" sz="2200" b="1" dirty="0" err="1">
                <a:solidFill>
                  <a:srgbClr val="5F5F5F"/>
                </a:solidFill>
                <a:latin typeface="Verdana" pitchFamily="34" charset="0"/>
              </a:rPr>
              <a:t>Красносельский</a:t>
            </a:r>
            <a:r>
              <a:rPr lang="ru-RU" sz="2200" b="1" dirty="0">
                <a:solidFill>
                  <a:srgbClr val="5F5F5F"/>
                </a:solidFill>
                <a:latin typeface="Verdana" pitchFamily="34" charset="0"/>
              </a:rPr>
              <a:t> район</a:t>
            </a:r>
          </a:p>
          <a:p>
            <a:pPr>
              <a:lnSpc>
                <a:spcPct val="80000"/>
              </a:lnSpc>
            </a:pPr>
            <a:endParaRPr lang="ru-RU" sz="2200" b="1" dirty="0">
              <a:solidFill>
                <a:srgbClr val="5F5F5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ru-RU" sz="2200" b="1" dirty="0">
              <a:solidFill>
                <a:srgbClr val="5F5F5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ru-RU" sz="2200" b="1" dirty="0">
              <a:solidFill>
                <a:srgbClr val="5F5F5F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700" b="1" dirty="0">
                <a:solidFill>
                  <a:srgbClr val="5F5F5F"/>
                </a:solidFill>
                <a:latin typeface="Verdana" pitchFamily="34" charset="0"/>
              </a:rPr>
              <a:t>Санкт-Петербург</a:t>
            </a:r>
          </a:p>
          <a:p>
            <a:pPr>
              <a:lnSpc>
                <a:spcPct val="80000"/>
              </a:lnSpc>
            </a:pPr>
            <a:r>
              <a:rPr lang="ru-RU" sz="1700" b="1" dirty="0">
                <a:solidFill>
                  <a:srgbClr val="5F5F5F"/>
                </a:solidFill>
                <a:latin typeface="Verdana" pitchFamily="34" charset="0"/>
              </a:rPr>
              <a:t>2007-2008</a:t>
            </a:r>
          </a:p>
          <a:p>
            <a:pPr>
              <a:lnSpc>
                <a:spcPct val="80000"/>
              </a:lnSpc>
            </a:pPr>
            <a:endParaRPr lang="ru-RU" sz="1000" dirty="0">
              <a:solidFill>
                <a:srgbClr val="5F5F5F"/>
              </a:solidFill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21038" y="1628775"/>
          <a:ext cx="2700337" cy="1817688"/>
        </p:xfrm>
        <a:graphic>
          <a:graphicData uri="http://schemas.openxmlformats.org/presentationml/2006/ole">
            <p:oleObj spid="_x0000_s1026" name="Точечный рисунок" r:id="rId3" imgW="4772691" imgH="2438095" progId="PBrush">
              <p:embed/>
            </p:oleObj>
          </a:graphicData>
        </a:graphic>
      </p:graphicFrame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9" name="Rectangle 121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1" name="Rectangle 13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3" name="Рисунок 62" descr="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653136"/>
            <a:ext cx="2378107" cy="1859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Подключение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Выключите питание</a:t>
            </a:r>
          </a:p>
          <a:p>
            <a:r>
              <a:rPr lang="ru-RU" dirty="0" smtClean="0"/>
              <a:t>Вставьте вилку машины в разъем машины</a:t>
            </a:r>
          </a:p>
          <a:p>
            <a:r>
              <a:rPr lang="ru-RU" dirty="0" smtClean="0"/>
              <a:t>Вставьте вилку в электрическую розетку</a:t>
            </a:r>
          </a:p>
          <a:p>
            <a:r>
              <a:rPr lang="ru-RU" dirty="0" smtClean="0"/>
              <a:t>Нажмите на выключатель: включите питание и свет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 bwMode="auto">
          <a:xfrm>
            <a:off x="395536" y="1988840"/>
            <a:ext cx="4038600" cy="3695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Контроль скорости шитья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Скорость шитья регулируется ножной педалью.</a:t>
            </a:r>
          </a:p>
          <a:p>
            <a:r>
              <a:rPr lang="ru-RU" dirty="0" smtClean="0"/>
              <a:t>Чем сильнее нажимать на педаль, тем сильнее скорость шитья.</a:t>
            </a:r>
          </a:p>
          <a:p>
            <a:r>
              <a:rPr lang="ru-RU" b="1" u="sng" dirty="0" smtClean="0"/>
              <a:t>Внимание </a:t>
            </a:r>
            <a:r>
              <a:rPr lang="ru-RU" dirty="0" smtClean="0"/>
              <a:t>: не кладите ничего на ножную педаль. </a:t>
            </a:r>
          </a:p>
          <a:p>
            <a:r>
              <a:rPr lang="ru-RU" dirty="0" smtClean="0"/>
              <a:t>В противном случае машина заработает неожиданно.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14" y="2276872"/>
            <a:ext cx="4026830" cy="18722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Проверь себя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/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59" name="Содержимое 58"/>
          <p:cNvSpPr>
            <a:spLocks noGrp="1"/>
          </p:cNvSpPr>
          <p:nvPr>
            <p:ph sz="quarter" idx="4294967295"/>
          </p:nvPr>
        </p:nvSpPr>
        <p:spPr>
          <a:xfrm>
            <a:off x="6407150" y="1628775"/>
            <a:ext cx="2736850" cy="4537075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Кнопка реверса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Выбор образцов строчек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Ширина стежка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Длина стежка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Стопор намотки шпульки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Шпиндель намотки шпульки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Катушечные стержни</a:t>
            </a:r>
            <a:endParaRPr lang="ru-RU" dirty="0"/>
          </a:p>
        </p:txBody>
      </p:sp>
      <p:pic>
        <p:nvPicPr>
          <p:cNvPr id="2050" name="Picture 2" descr="D:\172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4664012" cy="3933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8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Овал 8"/>
          <p:cNvSpPr/>
          <p:nvPr/>
        </p:nvSpPr>
        <p:spPr>
          <a:xfrm>
            <a:off x="5580112" y="5229200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3" name="Овал 12"/>
          <p:cNvSpPr/>
          <p:nvPr/>
        </p:nvSpPr>
        <p:spPr>
          <a:xfrm>
            <a:off x="5580112" y="4509120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4" name="Овал 13"/>
          <p:cNvSpPr/>
          <p:nvPr/>
        </p:nvSpPr>
        <p:spPr>
          <a:xfrm>
            <a:off x="5580112" y="3717032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5580112" y="3212976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ru-RU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4572000" y="3356992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4" idx="2"/>
          </p:cNvCxnSpPr>
          <p:nvPr/>
        </p:nvCxnSpPr>
        <p:spPr>
          <a:xfrm rot="10800000">
            <a:off x="4644008" y="3645024"/>
            <a:ext cx="936104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4211960" y="4725144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2555776" y="3284984"/>
            <a:ext cx="302433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43" idx="2"/>
          </p:cNvCxnSpPr>
          <p:nvPr/>
        </p:nvCxnSpPr>
        <p:spPr>
          <a:xfrm rot="10800000">
            <a:off x="4427984" y="2636912"/>
            <a:ext cx="1152128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5580112" y="2564904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44" name="Овал 43"/>
          <p:cNvSpPr/>
          <p:nvPr/>
        </p:nvSpPr>
        <p:spPr>
          <a:xfrm>
            <a:off x="5580112" y="1700808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45" name="Овал 44"/>
          <p:cNvSpPr/>
          <p:nvPr/>
        </p:nvSpPr>
        <p:spPr>
          <a:xfrm>
            <a:off x="3635896" y="1412776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 rot="10800000" flipV="1">
            <a:off x="4139952" y="1988840"/>
            <a:ext cx="144016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3311860" y="2096852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3527884" y="2024844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11560" y="645789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Правильный ответ:  1-7;   2-6;   3-5;   4-4;  5-3;   6-2;   7-1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Рычаг подъема прижимной лапки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1700808"/>
            <a:ext cx="4038600" cy="3764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076056" y="1628800"/>
            <a:ext cx="3744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Прижимную лапку можно поднять выше на 0,6см. обычного ее положения для легкой смены лапки и при работе с тяжелыми тканями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Обычное поднятое положение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Наивысшее положение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Замена прижимной лапки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88542"/>
            <a:ext cx="4038600" cy="3749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50405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Как снять прижимную лапку</a:t>
            </a:r>
          </a:p>
          <a:p>
            <a:pPr algn="ctr">
              <a:buNone/>
            </a:pPr>
            <a:endParaRPr lang="ru-RU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Повернуть маховое колесо и поднять иглу в верхнее положение.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Поднять прижимную лапку.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Нажать на рычаг позади держателя прижимной лапки.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Лапка отскочит.</a:t>
            </a:r>
          </a:p>
          <a:p>
            <a:pPr marL="514350" indent="-514350" algn="ctr">
              <a:buNone/>
            </a:pPr>
            <a:r>
              <a:rPr lang="ru-RU" b="1" u="sng" dirty="0" smtClean="0"/>
              <a:t>Как заменить лапку</a:t>
            </a:r>
          </a:p>
          <a:p>
            <a:pPr marL="514350" indent="-514350" algn="ctr">
              <a:buNone/>
            </a:pPr>
            <a:endParaRPr lang="ru-RU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Расположить лапку так, чтобы канавка на лапке находилась прямо под желобком держателя лапки.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Опустите держатель вниз и пристегните лапку.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Регулировка давления лапки на ткань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Отметка 3 -обычное шитье</a:t>
            </a:r>
          </a:p>
          <a:p>
            <a:r>
              <a:rPr lang="ru-RU" dirty="0" smtClean="0"/>
              <a:t>Отметка 2 – для аппликации, штопки, наметки, вышивки –давление меньше</a:t>
            </a:r>
          </a:p>
          <a:p>
            <a:r>
              <a:rPr lang="ru-RU" dirty="0" smtClean="0"/>
              <a:t>Отметка 1 – для бархата, трикотажа, для сильно растяжимых тканей</a:t>
            </a:r>
            <a:endParaRPr lang="ru-RU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64785"/>
            <a:ext cx="4038600" cy="3796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Замена иглы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4038600" cy="3575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04864"/>
            <a:ext cx="4038600" cy="3269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Установка катушечных стержней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работе вытянуть наверх, при хранении утопить вниз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Верхняя нить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Отверстие для нити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Нить запуталась, если нить запутывается, вдеть ее в отверстие в катушечном стержне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70774"/>
            <a:ext cx="4038600" cy="31848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6600"/>
                </a:solidFill>
              </a:rPr>
              <a:t>Строение машинной иглы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014413" y="1600200"/>
          <a:ext cx="2922587" cy="4525963"/>
        </p:xfrm>
        <a:graphic>
          <a:graphicData uri="http://schemas.openxmlformats.org/presentationml/2006/ole">
            <p:oleObj spid="_x0000_s14338" name="Точечный рисунок" r:id="rId3" imgW="5706272" imgH="8838095" progId="PBrush">
              <p:embed/>
            </p:oleObj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34290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132138" y="19875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311525" y="3795713"/>
            <a:ext cx="360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132138" y="5589588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011863" y="5049838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4572000" y="1600200"/>
          <a:ext cx="1985963" cy="4525963"/>
        </p:xfrm>
        <a:graphic>
          <a:graphicData uri="http://schemas.openxmlformats.org/presentationml/2006/ole">
            <p:oleObj spid="_x0000_s14339" name="Точечный рисунок" r:id="rId4" imgW="3847619" imgH="8771429" progId="PBrush">
              <p:embed/>
            </p:oleObj>
          </a:graphicData>
        </a:graphic>
      </p:graphicFrame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011863" y="5049838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572000" y="1600200"/>
          <a:ext cx="1985963" cy="4525963"/>
        </p:xfrm>
        <a:graphic>
          <a:graphicData uri="http://schemas.openxmlformats.org/presentationml/2006/ole">
            <p:oleObj spid="_x0000_s14340" name="Точечный рисунок" r:id="rId5" imgW="3847619" imgH="8771429" progId="PBrush">
              <p:embed/>
            </p:oleObj>
          </a:graphicData>
        </a:graphic>
      </p:graphicFrame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932363" y="5049838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930775" y="2708275"/>
            <a:ext cx="360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932363" y="1804988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5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911975" y="1417638"/>
            <a:ext cx="2128838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/>
              <a:t>Длинный желобок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/>
              <a:t>Лезвие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/>
              <a:t>Стержень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/>
              <a:t>Колба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/>
              <a:t>Ушко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/>
              <a:t>Короткий желобок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/>
              <a:t>Лыска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Проверь себя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014413" y="1600200"/>
          <a:ext cx="2922587" cy="4525963"/>
        </p:xfrm>
        <a:graphic>
          <a:graphicData uri="http://schemas.openxmlformats.org/presentationml/2006/ole">
            <p:oleObj spid="_x0000_s15362" name="Точечный рисунок" r:id="rId3" imgW="5706272" imgH="8838095" progId="PBrush">
              <p:embed/>
            </p:oleObj>
          </a:graphicData>
        </a:graphic>
      </p:graphicFrame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150938" y="34290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132138" y="19875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311525" y="3795713"/>
            <a:ext cx="360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132138" y="5589588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4572000" y="1600200"/>
          <a:ext cx="1985963" cy="4525963"/>
        </p:xfrm>
        <a:graphic>
          <a:graphicData uri="http://schemas.openxmlformats.org/presentationml/2006/ole">
            <p:oleObj spid="_x0000_s15363" name="Точечный рисунок" r:id="rId4" imgW="3847619" imgH="8771429" progId="PBrush">
              <p:embed/>
            </p:oleObj>
          </a:graphicData>
        </a:graphic>
      </p:graphicFrame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930775" y="5049838"/>
            <a:ext cx="360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751388" y="2708275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932363" y="1804988"/>
            <a:ext cx="3603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5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911975" y="1417638"/>
            <a:ext cx="2128838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b="1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b="1"/>
              <a:t>Лезвие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b="1"/>
              <a:t>Ушко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b="1"/>
              <a:t>Короткий желобок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b="1"/>
              <a:t>Лыска</a:t>
            </a:r>
          </a:p>
          <a:p>
            <a:pPr marL="342900" indent="-342900">
              <a:buFontTx/>
              <a:buChar char="•"/>
            </a:pPr>
            <a:r>
              <a:rPr lang="ru-RU" b="1"/>
              <a:t>Стержень</a:t>
            </a:r>
          </a:p>
          <a:p>
            <a:pPr marL="342900" indent="-342900">
              <a:buFontTx/>
              <a:buChar char="•"/>
            </a:pPr>
            <a:r>
              <a:rPr lang="ru-RU" b="1"/>
              <a:t>Колба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b="1"/>
              <a:t>Длинный желобок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987425" y="6126163"/>
            <a:ext cx="294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Правильный ответ:</a:t>
            </a:r>
            <a:endParaRPr lang="ru-RU" sz="2400" b="1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4572000" y="6126163"/>
            <a:ext cx="3240088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2,5,6,7,3,4,1</a:t>
            </a:r>
          </a:p>
          <a:p>
            <a:pPr>
              <a:spcBef>
                <a:spcPct val="50000"/>
              </a:spcBef>
            </a:pPr>
            <a:endParaRPr lang="ru-RU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5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5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5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55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5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5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5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5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55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5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/>
      <p:bldP spid="55301" grpId="0"/>
      <p:bldP spid="55302" grpId="0"/>
      <p:bldP spid="55303" grpId="0"/>
      <p:bldP spid="55308" grpId="0"/>
      <p:bldP spid="55309" grpId="0"/>
      <p:bldP spid="553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dirty="0">
                <a:latin typeface="Verdana" pitchFamily="34" charset="0"/>
              </a:rPr>
              <a:t>Уроки3-4</a:t>
            </a:r>
            <a:r>
              <a:rPr lang="ru-RU" sz="2800" dirty="0">
                <a:latin typeface="Verdana" pitchFamily="34" charset="0"/>
              </a:rPr>
              <a:t>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«Инструктаж по ТБ. Строение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швейной машины. </a:t>
            </a:r>
            <a:r>
              <a:rPr lang="ru-RU" sz="2400" dirty="0" smtClean="0">
                <a:solidFill>
                  <a:srgbClr val="006600"/>
                </a:solidFill>
                <a:latin typeface="Verdana" pitchFamily="34" charset="0"/>
              </a:rPr>
              <a:t>Правила безопасной работы на швейной машине. Строение </a:t>
            </a:r>
            <a:r>
              <a:rPr lang="ru-RU" sz="2400" dirty="0">
                <a:solidFill>
                  <a:srgbClr val="006600"/>
                </a:solidFill>
                <a:latin typeface="Verdana" pitchFamily="34" charset="0"/>
              </a:rPr>
              <a:t>машинной </a:t>
            </a:r>
            <a:r>
              <a:rPr lang="ru-RU" sz="2400" dirty="0" smtClean="0">
                <a:solidFill>
                  <a:srgbClr val="006600"/>
                </a:solidFill>
                <a:latin typeface="Verdana" pitchFamily="34" charset="0"/>
              </a:rPr>
              <a:t>иглы. Работа на </a:t>
            </a:r>
            <a:r>
              <a:rPr lang="ru-RU" sz="2400" dirty="0" err="1" smtClean="0">
                <a:solidFill>
                  <a:srgbClr val="006600"/>
                </a:solidFill>
                <a:latin typeface="Verdana" pitchFamily="34" charset="0"/>
              </a:rPr>
              <a:t>незаправленной</a:t>
            </a:r>
            <a:r>
              <a:rPr lang="ru-RU" sz="2400" dirty="0" smtClean="0">
                <a:solidFill>
                  <a:srgbClr val="006600"/>
                </a:solidFill>
                <a:latin typeface="Verdana" pitchFamily="34" charset="0"/>
              </a:rPr>
              <a:t> швейной машине</a:t>
            </a:r>
            <a:endParaRPr lang="ru-RU" sz="2400" dirty="0">
              <a:solidFill>
                <a:srgbClr val="006600"/>
              </a:solidFill>
              <a:latin typeface="Verdana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>
                <a:latin typeface="Verdana" pitchFamily="34" charset="0"/>
              </a:rPr>
              <a:t>Цель:</a:t>
            </a:r>
          </a:p>
          <a:p>
            <a:pPr>
              <a:buFontTx/>
              <a:buNone/>
            </a:pPr>
            <a:r>
              <a:rPr lang="ru-RU" sz="2000" dirty="0">
                <a:latin typeface="Verdana" pitchFamily="34" charset="0"/>
              </a:rPr>
              <a:t> ознакомить с названиями деталей швейной машины, выполнить пробные строчки на </a:t>
            </a:r>
            <a:r>
              <a:rPr lang="ru-RU" sz="2000" dirty="0" err="1">
                <a:latin typeface="Verdana" pitchFamily="34" charset="0"/>
              </a:rPr>
              <a:t>незаправленной</a:t>
            </a:r>
            <a:r>
              <a:rPr lang="ru-RU" sz="2000" dirty="0">
                <a:latin typeface="Verdana" pitchFamily="34" charset="0"/>
              </a:rPr>
              <a:t> машине</a:t>
            </a:r>
          </a:p>
          <a:p>
            <a:pPr>
              <a:buFontTx/>
              <a:buNone/>
            </a:pPr>
            <a:r>
              <a:rPr lang="ru-RU" sz="2000" dirty="0">
                <a:latin typeface="Verdana" pitchFamily="34" charset="0"/>
              </a:rPr>
              <a:t>Оборудование:</a:t>
            </a:r>
          </a:p>
          <a:p>
            <a:pPr>
              <a:buFontTx/>
              <a:buNone/>
            </a:pPr>
            <a:endParaRPr lang="ru-RU" sz="2000" dirty="0">
              <a:latin typeface="Verdana" pitchFamily="34" charset="0"/>
            </a:endParaRPr>
          </a:p>
          <a:p>
            <a:r>
              <a:rPr lang="ru-RU" sz="2000" dirty="0">
                <a:latin typeface="Verdana" pitchFamily="34" charset="0"/>
              </a:rPr>
              <a:t>Швейные машины,</a:t>
            </a:r>
          </a:p>
          <a:p>
            <a:r>
              <a:rPr lang="ru-RU" sz="2000" dirty="0">
                <a:latin typeface="Verdana" pitchFamily="34" charset="0"/>
              </a:rPr>
              <a:t>Плакаты</a:t>
            </a:r>
          </a:p>
          <a:p>
            <a:r>
              <a:rPr lang="ru-RU" sz="2000" dirty="0">
                <a:latin typeface="Verdana" pitchFamily="34" charset="0"/>
              </a:rPr>
              <a:t>Презентация,</a:t>
            </a:r>
          </a:p>
          <a:p>
            <a:r>
              <a:rPr lang="ru-RU" sz="2000" dirty="0">
                <a:latin typeface="Verdana" pitchFamily="34" charset="0"/>
              </a:rPr>
              <a:t>Машинные иглы на каждый стол</a:t>
            </a:r>
          </a:p>
          <a:p>
            <a:r>
              <a:rPr lang="ru-RU" sz="2000" dirty="0">
                <a:latin typeface="Verdana" pitchFamily="34" charset="0"/>
              </a:rPr>
              <a:t>Карточки по строению машинной иглы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Инструкция по использованию швейной машины </a:t>
            </a:r>
            <a:r>
              <a:rPr lang="en-US" dirty="0" smtClean="0"/>
              <a:t> Janome5522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3068960"/>
            <a:ext cx="6336704" cy="3273227"/>
          </a:xfrm>
          <a:ln w="38100">
            <a:solidFill>
              <a:srgbClr val="CC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9966FF"/>
                </a:solidFill>
              </a:rPr>
              <a:t>Японская компания JANOME основана 16 октября 1921 года. </a:t>
            </a:r>
          </a:p>
          <a:p>
            <a:r>
              <a:rPr lang="ru-RU" dirty="0" smtClean="0">
                <a:solidFill>
                  <a:srgbClr val="9966FF"/>
                </a:solidFill>
              </a:rPr>
              <a:t>Офис компании расположен в Токио, Осаке и </a:t>
            </a:r>
            <a:r>
              <a:rPr lang="ru-RU" dirty="0" err="1" smtClean="0">
                <a:solidFill>
                  <a:srgbClr val="9966FF"/>
                </a:solidFill>
              </a:rPr>
              <a:t>Яманаси</a:t>
            </a:r>
            <a:r>
              <a:rPr lang="ru-RU" dirty="0" smtClean="0">
                <a:solidFill>
                  <a:srgbClr val="9966FF"/>
                </a:solidFill>
              </a:rPr>
              <a:t> (</a:t>
            </a:r>
            <a:r>
              <a:rPr lang="ru-RU" dirty="0" err="1" smtClean="0">
                <a:solidFill>
                  <a:srgbClr val="9966FF"/>
                </a:solidFill>
              </a:rPr>
              <a:t>Yamanashi</a:t>
            </a:r>
            <a:r>
              <a:rPr lang="ru-RU" dirty="0" smtClean="0">
                <a:solidFill>
                  <a:srgbClr val="9966FF"/>
                </a:solidFill>
              </a:rPr>
              <a:t>). </a:t>
            </a:r>
          </a:p>
          <a:p>
            <a:r>
              <a:rPr lang="ru-RU" dirty="0" smtClean="0">
                <a:solidFill>
                  <a:srgbClr val="9966FF"/>
                </a:solidFill>
              </a:rPr>
              <a:t>Компания имеет 7 дочерних предприятий в Японии Швейные машины производятся на заводах Японии, Тайваня и Таиланда. </a:t>
            </a:r>
          </a:p>
          <a:p>
            <a:r>
              <a:rPr lang="ru-RU" dirty="0" smtClean="0">
                <a:solidFill>
                  <a:srgbClr val="9966FF"/>
                </a:solidFill>
              </a:rPr>
              <a:t>JANOME имеет 8 торговых филиалов: в США два филиала, по одному в Канаде, Англии, Австралии, Голландии, Новой Зеландии и Чили. Всего на компании работают 3200 человек.</a:t>
            </a:r>
            <a:endParaRPr lang="ru-RU" dirty="0">
              <a:solidFill>
                <a:srgbClr val="9966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5191587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Швейная машина </a:t>
            </a:r>
            <a:r>
              <a:rPr lang="en-US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Janome 55</a:t>
            </a:r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22</a:t>
            </a:r>
            <a:endParaRPr lang="ru-RU" dirty="0"/>
          </a:p>
        </p:txBody>
      </p:sp>
      <p:pic>
        <p:nvPicPr>
          <p:cNvPr id="5" name="Содержимое 4" descr="291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7057" y="1600200"/>
            <a:ext cx="6009885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Швейная машина </a:t>
            </a:r>
            <a:r>
              <a:rPr lang="en-US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Janome 55</a:t>
            </a:r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22</a:t>
            </a:r>
            <a:endParaRPr lang="ru-RU" dirty="0">
              <a:ln w="12700">
                <a:solidFill>
                  <a:srgbClr val="7030A0"/>
                </a:solidFill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2040" y="980728"/>
            <a:ext cx="3960440" cy="58772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Рычаг обратного хода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Ручка выбора образцов строчек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Регулятор ширины стежка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Регулятор длины стежка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Стопор намотки шпульки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Шпиндель намотки шпульки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Катушечные стержни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Нитенаправитель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намотки шпульки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Нитенаправитель</a:t>
            </a: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Рычаг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нитепритягивателя</a:t>
            </a: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Регулятор натяжения нити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Регулятор давления лапки на ткань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Передняя панель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Нитеобрезатель</a:t>
            </a: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Нитевдеватель</a:t>
            </a: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Игольная пластина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Держатель прижимной лапки</a:t>
            </a:r>
          </a:p>
          <a:p>
            <a:pPr marL="514350" indent="-514350">
              <a:buNone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21.  </a:t>
            </a:r>
            <a:r>
              <a:rPr lang="ru-RU" sz="1600" b="1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Платформа (дополнительный столик)</a:t>
            </a:r>
          </a:p>
          <a:p>
            <a:pPr marL="514350" indent="-514350">
              <a:buFont typeface="+mj-lt"/>
              <a:buAutoNum type="arabicPeriod"/>
            </a:pP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79512" y="1412776"/>
            <a:ext cx="4709962" cy="5039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Швейная машина </a:t>
            </a:r>
            <a:r>
              <a:rPr lang="en-US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Janome 5522</a:t>
            </a:r>
            <a:endParaRPr lang="ru-RU" dirty="0">
              <a:ln w="12700">
                <a:solidFill>
                  <a:srgbClr val="7030A0"/>
                </a:solidFill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2708920"/>
            <a:ext cx="3960440" cy="1584176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7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Держатель прижимной лапки</a:t>
            </a:r>
          </a:p>
          <a:p>
            <a:pPr marL="514350" indent="-514350">
              <a:buAutoNum type="arabicPeriod" startAt="17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Иглодержатель</a:t>
            </a:r>
          </a:p>
          <a:p>
            <a:pPr marL="514350" indent="-514350">
              <a:buAutoNum type="arabicPeriod" startAt="17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Игла</a:t>
            </a:r>
          </a:p>
          <a:p>
            <a:pPr marL="514350" indent="-514350">
              <a:buAutoNum type="arabicPeriod" startAt="17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Прижимная лапка</a:t>
            </a:r>
          </a:p>
          <a:p>
            <a:pPr marL="514350" indent="-514350">
              <a:buFont typeface="+mj-lt"/>
              <a:buAutoNum type="arabicPeriod"/>
            </a:pP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185"/>
          <a:stretch>
            <a:fillRect/>
          </a:stretch>
        </p:blipFill>
        <p:spPr bwMode="auto">
          <a:xfrm>
            <a:off x="755576" y="2060848"/>
            <a:ext cx="3223642" cy="3419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Швейная машина </a:t>
            </a:r>
            <a:r>
              <a:rPr lang="en-US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Janome 55</a:t>
            </a:r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23528" y="1484784"/>
            <a:ext cx="4751968" cy="50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364088" y="2276872"/>
            <a:ext cx="3600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22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Ручка для переноса</a:t>
            </a:r>
          </a:p>
          <a:p>
            <a:pPr marL="514350" indent="-514350">
              <a:buAutoNum type="arabicPeriod" startAt="22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Маховое колесо</a:t>
            </a:r>
          </a:p>
          <a:p>
            <a:pPr marL="514350" indent="-514350">
              <a:buAutoNum type="arabicPeriod" startAt="22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Выключатель питания и лампочки</a:t>
            </a:r>
          </a:p>
          <a:p>
            <a:pPr marL="514350" indent="-514350">
              <a:buAutoNum type="arabicPeriod" startAt="22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Разъем машины</a:t>
            </a:r>
          </a:p>
          <a:p>
            <a:pPr marL="514350" indent="-514350">
              <a:buAutoNum type="arabicPeriod" startAt="22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Свободный рукав</a:t>
            </a:r>
          </a:p>
          <a:p>
            <a:pPr marL="514350" indent="-514350">
              <a:buAutoNum type="arabicPeriod" startAt="22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Рычаг петли</a:t>
            </a:r>
          </a:p>
          <a:p>
            <a:pPr marL="514350" indent="-514350">
              <a:buAutoNum type="arabicPeriod" startAt="22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Рычаг подъема прижимной лапки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Электрический привод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contrast="20000"/>
          </a:blip>
          <a:stretch>
            <a:fillRect/>
          </a:stretch>
        </p:blipFill>
        <p:spPr bwMode="auto">
          <a:xfrm>
            <a:off x="395536" y="1988840"/>
            <a:ext cx="4038600" cy="3695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99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Вилка подключения питания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Выключатель питания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Электрическая розетка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Разъем машины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Вилка машины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Педаль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571</Words>
  <Application>Microsoft Office PowerPoint</Application>
  <PresentationFormat>Экран 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Точечный рисунок</vt:lpstr>
      <vt:lpstr>Машиноведение</vt:lpstr>
      <vt:lpstr>Уроки3-4   «Инструктаж по ТБ. Строение швейной машины. Правила безопасной работы на швейной машине. Строение машинной иглы. Работа на незаправленной швейной машине</vt:lpstr>
      <vt:lpstr>Слайд 3</vt:lpstr>
      <vt:lpstr>Швейная машина Janome 5522</vt:lpstr>
      <vt:lpstr>Швейная машина Janome 5522</vt:lpstr>
      <vt:lpstr>Слайд 6</vt:lpstr>
      <vt:lpstr>Швейная машина Janome 5522</vt:lpstr>
      <vt:lpstr>Швейная машина Janome 5522</vt:lpstr>
      <vt:lpstr>Электрический привод</vt:lpstr>
      <vt:lpstr> Подключение питания</vt:lpstr>
      <vt:lpstr>Контроль скорости шитья</vt:lpstr>
      <vt:lpstr>Проверь себя</vt:lpstr>
      <vt:lpstr> Рычаг подъема прижимной лапки</vt:lpstr>
      <vt:lpstr>Замена прижимной лапки</vt:lpstr>
      <vt:lpstr>Регулировка давления лапки на ткань</vt:lpstr>
      <vt:lpstr>Замена иглы</vt:lpstr>
      <vt:lpstr>Установка катушечных стержней</vt:lpstr>
      <vt:lpstr>Строение машинной иглы</vt:lpstr>
      <vt:lpstr>Проверь себя</vt:lpstr>
      <vt:lpstr>Используемая литература:</vt:lpstr>
    </vt:vector>
  </TitlesOfParts>
  <Company>Prive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Yfnfif</dc:creator>
  <cp:lastModifiedBy>Наташа</cp:lastModifiedBy>
  <cp:revision>75</cp:revision>
  <dcterms:created xsi:type="dcterms:W3CDTF">2010-06-19T17:39:34Z</dcterms:created>
  <dcterms:modified xsi:type="dcterms:W3CDTF">2013-01-23T21:08:00Z</dcterms:modified>
</cp:coreProperties>
</file>