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94" r:id="rId2"/>
    <p:sldId id="258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274" r:id="rId12"/>
    <p:sldId id="275" r:id="rId13"/>
    <p:sldId id="269" r:id="rId14"/>
    <p:sldId id="276" r:id="rId15"/>
    <p:sldId id="277" r:id="rId16"/>
    <p:sldId id="280" r:id="rId17"/>
    <p:sldId id="284" r:id="rId18"/>
    <p:sldId id="259" r:id="rId19"/>
    <p:sldId id="285" r:id="rId20"/>
    <p:sldId id="286" r:id="rId21"/>
    <p:sldId id="29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4" d="100"/>
          <a:sy n="114" d="100"/>
        </p:scale>
        <p:origin x="-15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C5E44-CFB3-46EB-AD35-ACDDD5A5B68E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E6AAC-0CE6-4E67-90F5-F5E2C354B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kumimoji="1"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kumimoji="1"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6200" y="228600"/>
            <a:ext cx="2133600" cy="6651625"/>
            <a:chOff x="48" y="144"/>
            <a:chExt cx="1344" cy="419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3" name="Group 51"/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61" name="Oval 52"/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" name="Oval 53"/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" name="Oval 54"/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" name="Oval 55"/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" name="Oval 56"/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" name="Oval 57"/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" name="Oval 58"/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" name="Oval 59"/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" name="Oval 60"/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" name="Oval 61"/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" name="Oval 62"/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" name="Oval 63"/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" name="Oval 64"/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" name="Oval 65"/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" name="Oval 66"/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" name="Oval 67"/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" name="Oval 68"/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54" name="Rectangle 69"/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" name="Rectangle 70"/>
            <p:cNvSpPr>
              <a:spLocks noChangeArrowheads="1"/>
            </p:cNvSpPr>
            <p:nvPr/>
          </p:nvSpPr>
          <p:spPr bwMode="auto">
            <a:xfrm>
              <a:off x="48" y="240"/>
              <a:ext cx="240" cy="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" name="Rectangle 71"/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" name="Rectangle 72"/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" name="Rectangle 73"/>
            <p:cNvSpPr>
              <a:spLocks noChangeArrowheads="1"/>
            </p:cNvSpPr>
            <p:nvPr/>
          </p:nvSpPr>
          <p:spPr bwMode="auto">
            <a:xfrm>
              <a:off x="960" y="192"/>
              <a:ext cx="240" cy="4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9" name="Rectangle 74"/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0" name="Oval 75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kumimoji="1"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80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381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7181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62225" y="2286000"/>
            <a:ext cx="58197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9" name="Rectangle 7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" name="Rectangle 8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" name="Rectangle 8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A8D672D-BA86-4FFD-B108-A83102941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EFA1FD-D3CF-4BEA-92B0-DB80D3D3F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77100" y="381000"/>
            <a:ext cx="17907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381000"/>
            <a:ext cx="52197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2222F5-B0EE-4229-B131-86313AC87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07758A-CDFE-463D-81D7-543AECC54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CA047C3-3C72-4F32-9837-288A48C37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2286000"/>
            <a:ext cx="31623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22913" y="2286000"/>
            <a:ext cx="3163887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C3A20B-D48B-48E4-A2AD-69DBC5304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0080AA-43E5-44F3-9492-0C837659B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513E5CA-609C-4314-B27E-A40BE5609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77F13D-F7D5-4CF3-B72F-21C207025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FF0F774-41A2-437D-8DF0-B2B645D76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FC46C3-2EF9-4491-AACB-20D4753AA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kumimoji="1"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kumimoji="1"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2286000"/>
            <a:ext cx="647858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810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76200" y="228600"/>
            <a:ext cx="2133600" cy="6662738"/>
            <a:chOff x="48" y="144"/>
            <a:chExt cx="1344" cy="4197"/>
          </a:xfrm>
        </p:grpSpPr>
        <p:sp>
          <p:nvSpPr>
            <p:cNvPr id="46087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88" name="Rectangle 8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89" name="Oval 9"/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0" name="Oval 10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1" name="Oval 11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2" name="Oval 12"/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3" name="Oval 13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4" name="Oval 14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5" name="Oval 15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6" name="Oval 16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7" name="Oval 17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8" name="Oval 18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9" name="Oval 19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0" name="Oval 20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1" name="Oval 21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2" name="Oval 22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3" name="Oval 23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4" name="Oval 24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5" name="Oval 25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6" name="Oval 26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7" name="Oval 27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8" name="Oval 28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9" name="Oval 29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0" name="Oval 30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1" name="Oval 31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2" name="Oval 32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3" name="Oval 33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4" name="Oval 34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5" name="Oval 35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6" name="Oval 36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7" name="Oval 37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8" name="Oval 38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9" name="Oval 39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0" name="Oval 40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1" name="Oval 41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2" name="Oval 42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3" name="Oval 43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4" name="Oval 44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5" name="Oval 45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6" name="Oval 46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7" name="Oval 47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8" name="Oval 48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9" name="Oval 49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30" name="Oval 50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31" name="Oval 51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32" name="Oval 52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5657" name="Group 53"/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46134" name="Oval 54"/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35" name="Oval 55"/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36" name="Oval 56"/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37" name="Oval 57"/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38" name="Oval 58"/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39" name="Oval 59"/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0" name="Oval 60"/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1" name="Oval 61"/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2" name="Oval 62"/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3" name="Oval 63"/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4" name="Oval 64"/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5" name="Oval 65"/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6" name="Oval 66"/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7" name="Oval 67"/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8" name="Oval 68"/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9" name="Oval 69"/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50" name="Oval 70"/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6151" name="Rectangle 71"/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2" name="Rectangle 72"/>
            <p:cNvSpPr>
              <a:spLocks noChangeArrowheads="1"/>
            </p:cNvSpPr>
            <p:nvPr/>
          </p:nvSpPr>
          <p:spPr bwMode="auto">
            <a:xfrm>
              <a:off x="48" y="240"/>
              <a:ext cx="240" cy="4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3" name="Rectangle 73"/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4" name="Rectangle 74"/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5" name="Rectangle 75"/>
            <p:cNvSpPr>
              <a:spLocks noChangeArrowheads="1"/>
            </p:cNvSpPr>
            <p:nvPr/>
          </p:nvSpPr>
          <p:spPr bwMode="auto">
            <a:xfrm>
              <a:off x="960" y="192"/>
              <a:ext cx="240" cy="4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6" name="Rectangle 76"/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7" name="Oval 77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6158" name="Rectangle 7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59050" y="6470650"/>
            <a:ext cx="1346200" cy="387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159" name="Rectangle 7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84625" y="6477000"/>
            <a:ext cx="3540125" cy="379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160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246AEA8-CED5-4CED-B6EA-2DBC5F898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6161" name="Rectangle 81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kumimoji="1"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SzPct val="65000"/>
        <a:buFont typeface="Wingdings" pitchFamily="2" charset="2"/>
        <a:buChar char="t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me\Downloads\&#1043;&#1080;&#1084;&#1085;%20&#1056;&#1086;&#1089;&#1089;&#1080;&#1080;%20-%201%20&#1082;&#1091;&#1087;&#1083;&#1077;&#1090;%20(1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6" descr="108328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19526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Pic_14_02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4005263"/>
            <a:ext cx="22193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4" name="WordArt 6"/>
          <p:cNvSpPr>
            <a:spLocks noChangeArrowheads="1" noChangeShapeType="1" noTextEdit="1"/>
          </p:cNvSpPr>
          <p:nvPr/>
        </p:nvSpPr>
        <p:spPr bwMode="auto">
          <a:xfrm>
            <a:off x="2268538" y="188913"/>
            <a:ext cx="5976937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0295" name="WordArt 7"/>
          <p:cNvSpPr>
            <a:spLocks noChangeArrowheads="1" noChangeShapeType="1" noTextEdit="1"/>
          </p:cNvSpPr>
          <p:nvPr/>
        </p:nvSpPr>
        <p:spPr bwMode="auto">
          <a:xfrm>
            <a:off x="2143108" y="2357430"/>
            <a:ext cx="655320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84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Monotype Corsiva"/>
              </a:rPr>
              <a:t>Час общения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Monotype Corsiva"/>
            </a:endParaRPr>
          </a:p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Monotype Corsiva"/>
              </a:rPr>
              <a:t>"20 лет Конституции РФ"</a:t>
            </a:r>
          </a:p>
        </p:txBody>
      </p:sp>
      <p:sp>
        <p:nvSpPr>
          <p:cNvPr id="140296" name="WordArt 8"/>
          <p:cNvSpPr>
            <a:spLocks noChangeArrowheads="1" noChangeShapeType="1" noTextEdit="1"/>
          </p:cNvSpPr>
          <p:nvPr/>
        </p:nvSpPr>
        <p:spPr bwMode="auto">
          <a:xfrm>
            <a:off x="3851275" y="4221163"/>
            <a:ext cx="4638675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071538" y="428604"/>
            <a:ext cx="7772400" cy="85725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Конституционные обязанности граждан РФ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643042" y="1500174"/>
            <a:ext cx="5819775" cy="4714908"/>
          </a:xfrm>
        </p:spPr>
        <p:txBody>
          <a:bodyPr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857363"/>
            <a:ext cx="457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000" b="1" dirty="0" smtClean="0"/>
              <a:t>Соблюдать Конституцию и законы  РФ;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000" b="1" dirty="0" smtClean="0"/>
              <a:t> Платить налоги;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000" b="1" dirty="0" smtClean="0"/>
              <a:t> Защищать Отечество;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000" b="1" dirty="0" smtClean="0"/>
              <a:t>Сохранять природу и окружающую среду;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000" b="1" dirty="0" smtClean="0"/>
              <a:t>Заботиться о сохранении исторического  и культурного наследия;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000" b="1" dirty="0" smtClean="0"/>
              <a:t> Обеспечить получение детьми общего образования;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000" b="1" dirty="0" smtClean="0"/>
              <a:t>Заботиться о несовершеннолетних детях и нетрудоспособных родителях.</a:t>
            </a:r>
            <a:endParaRPr lang="ru-RU" sz="2000" b="1" dirty="0"/>
          </a:p>
        </p:txBody>
      </p:sp>
      <p:pic>
        <p:nvPicPr>
          <p:cNvPr id="5" name="Рисунок 4" descr="Рисунок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1971675" cy="1428750"/>
          </a:xfrm>
          <a:prstGeom prst="rect">
            <a:avLst/>
          </a:prstGeom>
        </p:spPr>
      </p:pic>
      <p:pic>
        <p:nvPicPr>
          <p:cNvPr id="6" name="Рисунок 5" descr="Рисунок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3380"/>
            <a:ext cx="2241395" cy="25201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Прямоугольник 1"/>
          <p:cNvSpPr>
            <a:spLocks noChangeArrowheads="1"/>
          </p:cNvSpPr>
          <p:nvPr/>
        </p:nvSpPr>
        <p:spPr bwMode="auto">
          <a:xfrm>
            <a:off x="2000232" y="0"/>
            <a:ext cx="71437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</a:rPr>
              <a:t>Глава 3.Федеративное устройство РФ </a:t>
            </a:r>
            <a:endParaRPr lang="ru-RU" sz="36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9874" name="Скругленный прямоугольник 3"/>
          <p:cNvSpPr>
            <a:spLocks noChangeArrowheads="1"/>
          </p:cNvSpPr>
          <p:nvPr/>
        </p:nvSpPr>
        <p:spPr bwMode="auto">
          <a:xfrm>
            <a:off x="4214810" y="1428736"/>
            <a:ext cx="1509715" cy="914400"/>
          </a:xfrm>
          <a:prstGeom prst="roundRect">
            <a:avLst>
              <a:gd name="adj" fmla="val 16667"/>
            </a:avLst>
          </a:prstGeom>
          <a:solidFill>
            <a:schemeClr val="bg2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latin typeface="Times New Roman" pitchFamily="18" charset="0"/>
              </a:rPr>
              <a:t>Края</a:t>
            </a:r>
          </a:p>
          <a:p>
            <a:pPr algn="ctr"/>
            <a:r>
              <a:rPr lang="ru-RU" sz="2400" b="1" dirty="0">
                <a:latin typeface="Times New Roman" pitchFamily="18" charset="0"/>
              </a:rPr>
              <a:t>9</a:t>
            </a:r>
          </a:p>
        </p:txBody>
      </p:sp>
      <p:sp>
        <p:nvSpPr>
          <p:cNvPr id="79875" name="Скругленный прямоугольник 4"/>
          <p:cNvSpPr>
            <a:spLocks noChangeArrowheads="1"/>
          </p:cNvSpPr>
          <p:nvPr/>
        </p:nvSpPr>
        <p:spPr bwMode="auto">
          <a:xfrm>
            <a:off x="357158" y="1643050"/>
            <a:ext cx="2260602" cy="1071570"/>
          </a:xfrm>
          <a:prstGeom prst="roundRect">
            <a:avLst>
              <a:gd name="adj" fmla="val 16667"/>
            </a:avLst>
          </a:prstGeom>
          <a:solidFill>
            <a:schemeClr val="bg2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</a:rPr>
              <a:t>Республики</a:t>
            </a:r>
            <a:endParaRPr lang="ru-RU" sz="2000" b="1" dirty="0">
              <a:latin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</a:rPr>
              <a:t>21</a:t>
            </a:r>
          </a:p>
        </p:txBody>
      </p:sp>
      <p:sp>
        <p:nvSpPr>
          <p:cNvPr id="79876" name="Скругленный прямоугольник 5"/>
          <p:cNvSpPr>
            <a:spLocks noChangeArrowheads="1"/>
          </p:cNvSpPr>
          <p:nvPr/>
        </p:nvSpPr>
        <p:spPr bwMode="auto">
          <a:xfrm>
            <a:off x="6786578" y="1643050"/>
            <a:ext cx="2000264" cy="1057276"/>
          </a:xfrm>
          <a:prstGeom prst="roundRect">
            <a:avLst>
              <a:gd name="adj" fmla="val 16667"/>
            </a:avLst>
          </a:prstGeom>
          <a:solidFill>
            <a:schemeClr val="bg2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</a:rPr>
              <a:t>Области</a:t>
            </a:r>
          </a:p>
          <a:p>
            <a:pPr algn="ctr"/>
            <a:r>
              <a:rPr lang="ru-RU" sz="2400" b="1" dirty="0">
                <a:latin typeface="Times New Roman" pitchFamily="18" charset="0"/>
              </a:rPr>
              <a:t>46</a:t>
            </a:r>
          </a:p>
        </p:txBody>
      </p:sp>
      <p:sp>
        <p:nvSpPr>
          <p:cNvPr id="79877" name="Скругленный прямоугольник 6"/>
          <p:cNvSpPr>
            <a:spLocks noChangeArrowheads="1"/>
          </p:cNvSpPr>
          <p:nvPr/>
        </p:nvSpPr>
        <p:spPr bwMode="auto">
          <a:xfrm>
            <a:off x="0" y="4214818"/>
            <a:ext cx="2476470" cy="1296988"/>
          </a:xfrm>
          <a:prstGeom prst="roundRect">
            <a:avLst>
              <a:gd name="adj" fmla="val 16667"/>
            </a:avLst>
          </a:prstGeom>
          <a:solidFill>
            <a:schemeClr val="bg2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latin typeface="Times New Roman" pitchFamily="18" charset="0"/>
              </a:rPr>
              <a:t>Автономные округа</a:t>
            </a:r>
          </a:p>
          <a:p>
            <a:pPr algn="ctr"/>
            <a:r>
              <a:rPr lang="ru-RU" sz="2400" b="1" dirty="0">
                <a:latin typeface="Times New Roman" pitchFamily="18" charset="0"/>
              </a:rPr>
              <a:t>4</a:t>
            </a:r>
          </a:p>
        </p:txBody>
      </p:sp>
      <p:sp>
        <p:nvSpPr>
          <p:cNvPr id="79878" name="Скругленный прямоугольник 7"/>
          <p:cNvSpPr>
            <a:spLocks noChangeArrowheads="1"/>
          </p:cNvSpPr>
          <p:nvPr/>
        </p:nvSpPr>
        <p:spPr bwMode="auto">
          <a:xfrm>
            <a:off x="6372225" y="3513138"/>
            <a:ext cx="2160588" cy="1644650"/>
          </a:xfrm>
          <a:prstGeom prst="roundRect">
            <a:avLst>
              <a:gd name="adj" fmla="val 16667"/>
            </a:avLst>
          </a:prstGeom>
          <a:solidFill>
            <a:schemeClr val="bg2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latin typeface="Times New Roman" pitchFamily="18" charset="0"/>
              </a:rPr>
              <a:t>Города </a:t>
            </a:r>
            <a:r>
              <a:rPr lang="ru-RU" sz="2000" b="1" dirty="0" smtClean="0">
                <a:latin typeface="Times New Roman" pitchFamily="18" charset="0"/>
              </a:rPr>
              <a:t>федерального значения</a:t>
            </a:r>
            <a:endParaRPr lang="ru-RU" sz="2000" b="1" dirty="0">
              <a:latin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</a:rPr>
              <a:t>2</a:t>
            </a:r>
          </a:p>
        </p:txBody>
      </p:sp>
      <p:sp>
        <p:nvSpPr>
          <p:cNvPr id="79879" name="Скругленный прямоугольник 8"/>
          <p:cNvSpPr>
            <a:spLocks noChangeArrowheads="1"/>
          </p:cNvSpPr>
          <p:nvPr/>
        </p:nvSpPr>
        <p:spPr bwMode="auto">
          <a:xfrm>
            <a:off x="3357554" y="2928934"/>
            <a:ext cx="2468565" cy="714380"/>
          </a:xfrm>
          <a:prstGeom prst="roundRect">
            <a:avLst>
              <a:gd name="adj" fmla="val 16667"/>
            </a:avLst>
          </a:prstGeom>
          <a:solidFill>
            <a:schemeClr val="bg2">
              <a:lumMod val="95000"/>
            </a:scheme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</a:rPr>
              <a:t>Субъекты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</a:rPr>
              <a:t>РФ</a:t>
            </a:r>
          </a:p>
        </p:txBody>
      </p:sp>
      <p:cxnSp>
        <p:nvCxnSpPr>
          <p:cNvPr id="79880" name="Прямая со стрелкой 11"/>
          <p:cNvCxnSpPr>
            <a:cxnSpLocks noChangeShapeType="1"/>
          </p:cNvCxnSpPr>
          <p:nvPr/>
        </p:nvCxnSpPr>
        <p:spPr bwMode="auto">
          <a:xfrm rot="10800000">
            <a:off x="1500166" y="2571744"/>
            <a:ext cx="1885978" cy="84535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9881" name="Прямая со стрелкой 13"/>
          <p:cNvCxnSpPr>
            <a:cxnSpLocks noChangeShapeType="1"/>
            <a:stCxn id="79879" idx="0"/>
            <a:endCxn id="79874" idx="2"/>
          </p:cNvCxnSpPr>
          <p:nvPr/>
        </p:nvCxnSpPr>
        <p:spPr bwMode="auto">
          <a:xfrm rot="5400000" flipH="1" flipV="1">
            <a:off x="4487853" y="2447120"/>
            <a:ext cx="585798" cy="37783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9882" name="Прямая со стрелкой 15"/>
          <p:cNvCxnSpPr>
            <a:cxnSpLocks noChangeShapeType="1"/>
            <a:stCxn id="79879" idx="3"/>
            <a:endCxn id="79876" idx="2"/>
          </p:cNvCxnSpPr>
          <p:nvPr/>
        </p:nvCxnSpPr>
        <p:spPr bwMode="auto">
          <a:xfrm flipV="1">
            <a:off x="5826119" y="2700326"/>
            <a:ext cx="1960591" cy="58579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9883" name="Прямая со стрелкой 23"/>
          <p:cNvCxnSpPr>
            <a:cxnSpLocks noChangeShapeType="1"/>
          </p:cNvCxnSpPr>
          <p:nvPr/>
        </p:nvCxnSpPr>
        <p:spPr bwMode="auto">
          <a:xfrm rot="10800000" flipV="1">
            <a:off x="2071670" y="3571876"/>
            <a:ext cx="1357322" cy="1146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9884" name="Прямая со стрелкой 25"/>
          <p:cNvCxnSpPr>
            <a:cxnSpLocks noChangeShapeType="1"/>
            <a:stCxn id="79879" idx="3"/>
            <a:endCxn id="79878" idx="1"/>
          </p:cNvCxnSpPr>
          <p:nvPr/>
        </p:nvCxnSpPr>
        <p:spPr bwMode="auto">
          <a:xfrm>
            <a:off x="5826119" y="3286124"/>
            <a:ext cx="546106" cy="104933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9885" name="TextBox 27"/>
          <p:cNvSpPr txBox="1">
            <a:spLocks noChangeArrowheads="1"/>
          </p:cNvSpPr>
          <p:nvPr/>
        </p:nvSpPr>
        <p:spPr bwMode="auto">
          <a:xfrm>
            <a:off x="0" y="5643579"/>
            <a:ext cx="90757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Федерация- </a:t>
            </a:r>
            <a:r>
              <a:rPr lang="ru-RU" sz="2400" b="1" dirty="0">
                <a:latin typeface="Times New Roman" pitchFamily="18" charset="0"/>
              </a:rPr>
              <a:t>одна из форм государственно-территориального устройства, при которой в состав государства входят относительно самостоятельные территориальные образования.</a:t>
            </a:r>
          </a:p>
        </p:txBody>
      </p:sp>
      <p:sp>
        <p:nvSpPr>
          <p:cNvPr id="79886" name="Скругленный прямоугольник 19"/>
          <p:cNvSpPr>
            <a:spLocks noChangeArrowheads="1"/>
          </p:cNvSpPr>
          <p:nvPr/>
        </p:nvSpPr>
        <p:spPr bwMode="auto">
          <a:xfrm>
            <a:off x="3476625" y="4314825"/>
            <a:ext cx="2190750" cy="1295400"/>
          </a:xfrm>
          <a:prstGeom prst="roundRect">
            <a:avLst>
              <a:gd name="adj" fmla="val 16667"/>
            </a:avLst>
          </a:prstGeom>
          <a:solidFill>
            <a:schemeClr val="bg2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latin typeface="Times New Roman" pitchFamily="18" charset="0"/>
              </a:rPr>
              <a:t>Автономная область</a:t>
            </a:r>
          </a:p>
          <a:p>
            <a:pPr algn="ctr"/>
            <a:r>
              <a:rPr lang="ru-RU" sz="2400" b="1" dirty="0">
                <a:latin typeface="Times New Roman" pitchFamily="18" charset="0"/>
              </a:rPr>
              <a:t>1</a:t>
            </a:r>
          </a:p>
        </p:txBody>
      </p:sp>
      <p:cxnSp>
        <p:nvCxnSpPr>
          <p:cNvPr id="79887" name="Прямая со стрелкой 31"/>
          <p:cNvCxnSpPr>
            <a:cxnSpLocks noChangeShapeType="1"/>
          </p:cNvCxnSpPr>
          <p:nvPr/>
        </p:nvCxnSpPr>
        <p:spPr bwMode="auto">
          <a:xfrm>
            <a:off x="4572000" y="3643314"/>
            <a:ext cx="0" cy="6286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37" name="Рисунок 36" descr="Рисунок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1971675" cy="1428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Прямоугольник 1"/>
          <p:cNvSpPr>
            <a:spLocks noChangeArrowheads="1"/>
          </p:cNvSpPr>
          <p:nvPr/>
        </p:nvSpPr>
        <p:spPr bwMode="auto">
          <a:xfrm>
            <a:off x="1071538" y="115888"/>
            <a:ext cx="642942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</a:rPr>
              <a:t>        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</a:rPr>
              <a:t>Глава 4. Президент РФ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785926"/>
            <a:ext cx="709295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+mn-lt"/>
              </a:rPr>
              <a:t>Президент Российской Федерации: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b="1" dirty="0" smtClean="0">
                <a:latin typeface="+mn-lt"/>
              </a:rPr>
              <a:t>избирается на шесть лет гражданами РФ на  основе  всеобщего равного и прямого избирательного права при тайном голосовании;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b="1" dirty="0" smtClean="0">
                <a:latin typeface="+mn-lt"/>
              </a:rPr>
              <a:t>гражданин РФ не моложе 35 лет, постоянно проживающий  в России не менее 10 лет;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b="1" dirty="0" smtClean="0">
                <a:latin typeface="+mn-lt"/>
              </a:rPr>
              <a:t>Приступает к выполнению полномочий с момента принесения им присяги.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b="1" dirty="0" smtClean="0">
                <a:latin typeface="+mn-lt"/>
              </a:rPr>
              <a:t>Одно и тоже лицо не может занимать должность Президента РФ более двух сроков.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</a:endParaRPr>
          </a:p>
        </p:txBody>
      </p:sp>
      <p:pic>
        <p:nvPicPr>
          <p:cNvPr id="6" name="Picture 4" descr="Pic_037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818522" y="263909"/>
            <a:ext cx="1082226" cy="1491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7813411" y="3646623"/>
            <a:ext cx="1069128" cy="14596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8090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1916113"/>
            <a:ext cx="11620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5273675"/>
            <a:ext cx="11620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исунок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7166"/>
            <a:ext cx="1971675" cy="1428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Прямоугольник 1"/>
          <p:cNvSpPr>
            <a:spLocks noChangeArrowheads="1"/>
          </p:cNvSpPr>
          <p:nvPr/>
        </p:nvSpPr>
        <p:spPr bwMode="auto">
          <a:xfrm>
            <a:off x="1643042" y="357166"/>
            <a:ext cx="72866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</a:rPr>
              <a:t>Глава 5. Федеральное Собрание РФ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81922" name="Прямоугольник 2"/>
          <p:cNvSpPr>
            <a:spLocks noChangeArrowheads="1"/>
          </p:cNvSpPr>
          <p:nvPr/>
        </p:nvSpPr>
        <p:spPr bwMode="auto">
          <a:xfrm>
            <a:off x="363538" y="3571876"/>
            <a:ext cx="2879725" cy="1643074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</a:rPr>
              <a:t>Совет Федерации</a:t>
            </a:r>
          </a:p>
          <a:p>
            <a:pPr algn="ctr"/>
            <a:r>
              <a:rPr lang="ru-RU" sz="2400" b="1" dirty="0">
                <a:latin typeface="Times New Roman" pitchFamily="18" charset="0"/>
              </a:rPr>
              <a:t>(верхняя палата парламента)</a:t>
            </a:r>
          </a:p>
        </p:txBody>
      </p:sp>
      <p:sp>
        <p:nvSpPr>
          <p:cNvPr id="81923" name="Прямоугольник 4"/>
          <p:cNvSpPr>
            <a:spLocks noChangeArrowheads="1"/>
          </p:cNvSpPr>
          <p:nvPr/>
        </p:nvSpPr>
        <p:spPr bwMode="auto">
          <a:xfrm>
            <a:off x="5786446" y="3571876"/>
            <a:ext cx="2808288" cy="1584325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</a:rPr>
              <a:t>Государственная Дума</a:t>
            </a:r>
          </a:p>
          <a:p>
            <a:pPr algn="ctr"/>
            <a:r>
              <a:rPr lang="ru-RU" sz="2400" b="1" dirty="0">
                <a:latin typeface="Times New Roman" pitchFamily="18" charset="0"/>
              </a:rPr>
              <a:t>(нижняя палата парламента)</a:t>
            </a:r>
          </a:p>
        </p:txBody>
      </p:sp>
      <p:cxnSp>
        <p:nvCxnSpPr>
          <p:cNvPr id="81924" name="Прямая со стрелкой 8"/>
          <p:cNvCxnSpPr>
            <a:cxnSpLocks noChangeShapeType="1"/>
            <a:stCxn id="13" idx="2"/>
            <a:endCxn id="81922" idx="3"/>
          </p:cNvCxnSpPr>
          <p:nvPr/>
        </p:nvCxnSpPr>
        <p:spPr bwMode="auto">
          <a:xfrm rot="5400000">
            <a:off x="3335140" y="3049396"/>
            <a:ext cx="1252140" cy="143589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1925" name="Прямая со стрелкой 10"/>
          <p:cNvCxnSpPr>
            <a:cxnSpLocks noChangeShapeType="1"/>
            <a:stCxn id="13" idx="2"/>
            <a:endCxn id="81923" idx="1"/>
          </p:cNvCxnSpPr>
          <p:nvPr/>
        </p:nvCxnSpPr>
        <p:spPr bwMode="auto">
          <a:xfrm rot="16200000" flipH="1">
            <a:off x="4621418" y="3199011"/>
            <a:ext cx="1222766" cy="110728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428596" y="1571613"/>
            <a:ext cx="8501122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Федеральное Собрание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– это парламент  Российской Федерации;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-  это высший представительный 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    законодательный орган РФ.</a:t>
            </a:r>
          </a:p>
        </p:txBody>
      </p:sp>
      <p:pic>
        <p:nvPicPr>
          <p:cNvPr id="25" name="Picture 8" descr="dum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4724400"/>
            <a:ext cx="2220913" cy="17764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22" name="Рисунок 21" descr="Рисунок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1971675" cy="1428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Прямоугольник 1"/>
          <p:cNvSpPr>
            <a:spLocks noChangeArrowheads="1"/>
          </p:cNvSpPr>
          <p:nvPr/>
        </p:nvSpPr>
        <p:spPr bwMode="auto">
          <a:xfrm>
            <a:off x="1857356" y="500042"/>
            <a:ext cx="7286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</a:rPr>
              <a:t>Глава 6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</a:rPr>
              <a:t>. Правительство РФ 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1785926"/>
            <a:ext cx="5256212" cy="44627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Правительство– это высший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 исполнительный орган власти  РФ.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Правительство разрабатывает и представляет Государственной Думе федеральный бюджет и обеспечивает его исполнение.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</a:endParaRPr>
          </a:p>
        </p:txBody>
      </p:sp>
      <p:pic>
        <p:nvPicPr>
          <p:cNvPr id="7170" name="Picture 2" descr="Проведение внеклассного мероприятия на тему: &amp;amp;quot;Конституция РФ&amp;amp;quot;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215074" y="1643050"/>
            <a:ext cx="2825659" cy="18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5988050" y="3500438"/>
            <a:ext cx="3155950" cy="10156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/>
              <a:t>Заседание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/>
              <a:t>правительства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/>
              <a:t>в Москве</a:t>
            </a:r>
          </a:p>
        </p:txBody>
      </p:sp>
      <p:pic>
        <p:nvPicPr>
          <p:cNvPr id="6" name="Рисунок 5" descr="Рисунок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66"/>
            <a:ext cx="1971675" cy="1428750"/>
          </a:xfrm>
          <a:prstGeom prst="rect">
            <a:avLst/>
          </a:prstGeom>
        </p:spPr>
      </p:pic>
      <p:pic>
        <p:nvPicPr>
          <p:cNvPr id="7" name="Рисунок 6" descr="Рисунок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908" y="4000504"/>
            <a:ext cx="1632896" cy="183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Прямоугольник 1"/>
          <p:cNvSpPr>
            <a:spLocks noChangeArrowheads="1"/>
          </p:cNvSpPr>
          <p:nvPr/>
        </p:nvSpPr>
        <p:spPr bwMode="auto">
          <a:xfrm>
            <a:off x="2000232" y="188913"/>
            <a:ext cx="7143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Глава 7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</a:rPr>
              <a:t>.  Судебная власть.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298" y="4714884"/>
            <a:ext cx="6032500" cy="19494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    </a:t>
            </a:r>
            <a:r>
              <a:rPr lang="ru-RU" sz="2800" b="1" u="sng" dirty="0">
                <a:solidFill>
                  <a:srgbClr val="002060"/>
                </a:solidFill>
              </a:rPr>
              <a:t>Судебная система РФ: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-   Верховный Суд РФ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Конституционный Суд РФ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Высший Арбитражный Суд РФ</a:t>
            </a:r>
          </a:p>
        </p:txBody>
      </p:sp>
      <p:pic>
        <p:nvPicPr>
          <p:cNvPr id="83971" name="Picture 4"/>
          <p:cNvPicPr>
            <a:picLocks noChangeAspect="1" noChangeArrowheads="1"/>
          </p:cNvPicPr>
          <p:nvPr/>
        </p:nvPicPr>
        <p:blipFill>
          <a:blip r:embed="rId2"/>
          <a:srcRect l="27313" t="-389" r="26375"/>
          <a:stretch>
            <a:fillRect/>
          </a:stretch>
        </p:blipFill>
        <p:spPr bwMode="auto">
          <a:xfrm>
            <a:off x="142844" y="1785926"/>
            <a:ext cx="1728787" cy="2811462"/>
          </a:xfrm>
          <a:prstGeom prst="rect">
            <a:avLst/>
          </a:prstGeom>
          <a:noFill/>
          <a:ln w="28575">
            <a:solidFill>
              <a:srgbClr val="0099CC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3108" y="1428736"/>
            <a:ext cx="6715172" cy="3108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/>
              <a:t>Судебная власть</a:t>
            </a:r>
            <a:r>
              <a:rPr lang="ru-RU" sz="2800" b="1" dirty="0"/>
              <a:t>- это вид государственной власти,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связанный с осуществлением правосудия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посредством конституционного, гражданского,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 административного и уголовного судопроизводства.</a:t>
            </a:r>
          </a:p>
        </p:txBody>
      </p:sp>
      <p:pic>
        <p:nvPicPr>
          <p:cNvPr id="6" name="Рисунок 5" descr="Рисунок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66"/>
            <a:ext cx="1971675" cy="1428750"/>
          </a:xfrm>
          <a:prstGeom prst="rect">
            <a:avLst/>
          </a:prstGeom>
        </p:spPr>
      </p:pic>
      <p:pic>
        <p:nvPicPr>
          <p:cNvPr id="7" name="Рисунок 6" descr="Рисунок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43446"/>
            <a:ext cx="1825004" cy="205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571480"/>
            <a:ext cx="6786578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Глава 8. Местное самоуправление</a:t>
            </a:r>
          </a:p>
        </p:txBody>
      </p:sp>
      <p:sp>
        <p:nvSpPr>
          <p:cNvPr id="84994" name="TextBox 2"/>
          <p:cNvSpPr txBox="1">
            <a:spLocks noChangeArrowheads="1"/>
          </p:cNvSpPr>
          <p:nvPr/>
        </p:nvSpPr>
        <p:spPr bwMode="auto">
          <a:xfrm>
            <a:off x="1500166" y="2000240"/>
            <a:ext cx="764383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</a:rPr>
              <a:t>В России признаётся и гарантируется местное самоуправление.</a:t>
            </a:r>
          </a:p>
          <a:p>
            <a:endParaRPr lang="ru-RU" sz="2400" b="1" dirty="0">
              <a:latin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</a:rPr>
              <a:t>Оно осуществляется в городских, сельских поселениях и на других территориях с учётом  исторических и других местных традиций.</a:t>
            </a:r>
          </a:p>
          <a:p>
            <a:endParaRPr lang="ru-RU" sz="2400" b="1" dirty="0">
              <a:latin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</a:rPr>
              <a:t>Органы местного самоуправления не входят в систему органов государственной власти.</a:t>
            </a:r>
          </a:p>
          <a:p>
            <a:endParaRPr lang="ru-RU" sz="2400" b="1" dirty="0">
              <a:latin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</a:rPr>
              <a:t>В пределах своих полномочий оно вполне самостоятельно.</a:t>
            </a:r>
          </a:p>
        </p:txBody>
      </p:sp>
      <p:pic>
        <p:nvPicPr>
          <p:cNvPr id="4" name="Рисунок 3" descr="Рисунок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57166"/>
            <a:ext cx="1971675" cy="1428750"/>
          </a:xfrm>
          <a:prstGeom prst="rect">
            <a:avLst/>
          </a:prstGeom>
        </p:spPr>
      </p:pic>
      <p:pic>
        <p:nvPicPr>
          <p:cNvPr id="5" name="Рисунок 4" descr="Рисунок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8"/>
            <a:ext cx="1568860" cy="176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Прямоугольник 1"/>
          <p:cNvSpPr>
            <a:spLocks noChangeArrowheads="1"/>
          </p:cNvSpPr>
          <p:nvPr/>
        </p:nvSpPr>
        <p:spPr bwMode="auto">
          <a:xfrm>
            <a:off x="1857356" y="115888"/>
            <a:ext cx="7286644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</a:rPr>
              <a:t>Глава 9.  Конституционные поправки</a:t>
            </a:r>
          </a:p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</a:rPr>
              <a:t>и пересмотр конституции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480" y="2000240"/>
            <a:ext cx="742952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/>
              <a:t>Поправки  в Конституцию</a:t>
            </a:r>
            <a:r>
              <a:rPr lang="ru-RU" sz="2400" b="1" dirty="0"/>
              <a:t> могут быть внесены только в главы 3-8 в порядке, предусмотренном для принятия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Федерального конституционного закона и вступает в силу после их одобрения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Органами государственной власти не менее, чем двумя третями субъектов РФ.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0166" y="5072074"/>
            <a:ext cx="7500958" cy="9540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u="sng" dirty="0"/>
              <a:t>Положение глав 1, 2 и 9 </a:t>
            </a:r>
            <a:r>
              <a:rPr lang="ru-RU" sz="2800" b="1" dirty="0"/>
              <a:t>Конституции РФ не могут быть пересмотрены.</a:t>
            </a:r>
            <a:r>
              <a:rPr lang="ru-RU" dirty="0"/>
              <a:t>.</a:t>
            </a:r>
          </a:p>
        </p:txBody>
      </p:sp>
      <p:pic>
        <p:nvPicPr>
          <p:cNvPr id="5" name="Рисунок 4" descr="Рисунок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1971675" cy="1428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6" descr="108328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19526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83768" y="2083495"/>
            <a:ext cx="5040559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1993-2013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!</a:t>
            </a:r>
          </a:p>
        </p:txBody>
      </p:sp>
      <p:pic>
        <p:nvPicPr>
          <p:cNvPr id="88068" name="Picture 8" descr="Pic_14_02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141288"/>
            <a:ext cx="1458913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3068638"/>
            <a:ext cx="495300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31840" y="476672"/>
            <a:ext cx="3312368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  12 декабря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0"/>
            <a:ext cx="48577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0541" cmpd="sng">
                  <a:solidFill>
                    <a:srgbClr val="3366F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Narrow"/>
              </a:rPr>
              <a:t>20-летие Конституции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0541" cmpd="sng">
                  <a:solidFill>
                    <a:srgbClr val="3366F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Narrow"/>
              </a:rPr>
              <a:t>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ea typeface="Calibri"/>
              </a:rPr>
              <a:t> </a:t>
            </a:r>
            <a:endParaRPr lang="ru-RU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2071678"/>
            <a:ext cx="785818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Times New Roman" pitchFamily="18" charset="0"/>
              <a:buAutoNum type="arabicPeriod"/>
              <a:tabLst>
                <a:tab pos="457200" algn="l"/>
              </a:tabLst>
            </a:pP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раз в России принимался основной закон государства? </a:t>
            </a:r>
          </a:p>
          <a:p>
            <a:pPr marL="342900" indent="-342900" algn="just">
              <a:lnSpc>
                <a:spcPct val="115000"/>
              </a:lnSpc>
              <a:buFont typeface="Times New Roman" pitchFamily="18" charset="0"/>
              <a:buAutoNum type="arabicPeriod"/>
              <a:tabLst>
                <a:tab pos="457200" algn="l"/>
              </a:tabLst>
            </a:pP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 праздник отмечают в России 12 июня?</a:t>
            </a:r>
          </a:p>
          <a:p>
            <a:pPr marL="342900" indent="-342900" algn="just">
              <a:lnSpc>
                <a:spcPct val="115000"/>
              </a:lnSpc>
              <a:buFont typeface="Times New Roman" pitchFamily="18" charset="0"/>
              <a:buAutoNum type="arabicPeriod"/>
              <a:tabLst>
                <a:tab pos="457200" algn="l"/>
              </a:tabLst>
            </a:pP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лет исполняется последней</a:t>
            </a:r>
          </a:p>
          <a:p>
            <a:pPr marL="342900" indent="-342900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Конституции РФ?</a:t>
            </a:r>
          </a:p>
          <a:p>
            <a:pPr marL="342900" indent="-342900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Автор слов гимна России? </a:t>
            </a:r>
          </a:p>
          <a:p>
            <a:pPr marL="342900" indent="-342900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5.Что символизируют цвета флага РФ? </a:t>
            </a: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</a:t>
            </a:r>
            <a:r>
              <a:rPr lang="ru-RU" sz="2400" b="1" dirty="0" smtClean="0">
                <a:latin typeface="Times New Roman" pitchFamily="18" charset="0"/>
              </a:rPr>
              <a:t>Перечислите </a:t>
            </a:r>
            <a:r>
              <a:rPr lang="ru-RU" sz="2400" b="1" dirty="0">
                <a:latin typeface="Times New Roman" pitchFamily="18" charset="0"/>
              </a:rPr>
              <a:t>ведущие политические партии РФ?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14290"/>
            <a:ext cx="285752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Calibri"/>
              </a:rPr>
              <a:t>ВИКТОРИНА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 descr="Рисунок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1971675" cy="1428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6" descr="108328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19526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81225" y="1276054"/>
            <a:ext cx="6805327" cy="15696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20-летие Конституции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Российской Федерации</a:t>
            </a:r>
          </a:p>
        </p:txBody>
      </p:sp>
      <p:pic>
        <p:nvPicPr>
          <p:cNvPr id="8" name="Picture 8" descr="Pic_14_02_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" y="4005263"/>
            <a:ext cx="22193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910529667"/>
          <p:cNvPicPr>
            <a:picLocks noChangeAspect="1" noChangeArrowheads="1"/>
          </p:cNvPicPr>
          <p:nvPr/>
        </p:nvPicPr>
        <p:blipFill rotWithShape="1">
          <a:blip r:embed="rId5"/>
          <a:srcRect b="9126"/>
          <a:stretch/>
        </p:blipFill>
        <p:spPr bwMode="auto">
          <a:xfrm>
            <a:off x="6084888" y="3068638"/>
            <a:ext cx="2667000" cy="3744912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Гимн России - 1 куплет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001024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70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85728"/>
            <a:ext cx="264320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Calibri"/>
              </a:rPr>
              <a:t>ВИКТОРИНА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0"/>
            <a:ext cx="565212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0541" cmpd="sng">
                  <a:solidFill>
                    <a:srgbClr val="3366F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Narrow"/>
              </a:rPr>
              <a:t>20-летие Конституции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0541" cmpd="sng">
                  <a:solidFill>
                    <a:srgbClr val="3366F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Narrow"/>
              </a:rPr>
              <a:t>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ea typeface="Calibri"/>
              </a:rPr>
              <a:t> </a:t>
            </a:r>
            <a:endParaRPr lang="ru-RU" dirty="0">
              <a:latin typeface="+mn-lt"/>
            </a:endParaRPr>
          </a:p>
        </p:txBody>
      </p:sp>
      <p:sp>
        <p:nvSpPr>
          <p:cNvPr id="90115" name="Прямоугольник 4"/>
          <p:cNvSpPr>
            <a:spLocks noChangeArrowheads="1"/>
          </p:cNvSpPr>
          <p:nvPr/>
        </p:nvSpPr>
        <p:spPr bwMode="auto">
          <a:xfrm>
            <a:off x="1071538" y="2357430"/>
            <a:ext cx="8072462" cy="404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Times New Roman" pitchFamily="18" charset="0"/>
              <a:buAutoNum type="arabicPeriod"/>
              <a:tabLst>
                <a:tab pos="457200" algn="l"/>
              </a:tabLst>
            </a:pPr>
            <a:r>
              <a:rPr lang="ru-RU" sz="2400" b="1" dirty="0">
                <a:latin typeface="+mj-lt"/>
                <a:ea typeface="Calibri" pitchFamily="34" charset="0"/>
                <a:cs typeface="Times New Roman" pitchFamily="18" charset="0"/>
              </a:rPr>
              <a:t>Сколько разделов в Конституции РФ? </a:t>
            </a:r>
          </a:p>
          <a:p>
            <a:pPr marL="342900" indent="-342900" algn="just">
              <a:lnSpc>
                <a:spcPct val="115000"/>
              </a:lnSpc>
              <a:buFont typeface="Times New Roman" pitchFamily="18" charset="0"/>
              <a:buAutoNum type="arabicPeriod"/>
              <a:tabLst>
                <a:tab pos="457200" algn="l"/>
              </a:tabLst>
            </a:pPr>
            <a:r>
              <a:rPr lang="ru-RU" sz="2400" b="1" dirty="0">
                <a:latin typeface="+mj-lt"/>
                <a:ea typeface="Calibri" pitchFamily="34" charset="0"/>
                <a:cs typeface="Times New Roman" pitchFamily="18" charset="0"/>
              </a:rPr>
              <a:t>Сколько глав в нашей Конституции? </a:t>
            </a:r>
          </a:p>
          <a:p>
            <a:pPr marL="342900" indent="-342900" algn="just">
              <a:lnSpc>
                <a:spcPct val="115000"/>
              </a:lnSpc>
              <a:buFont typeface="Times New Roman" pitchFamily="18" charset="0"/>
              <a:buAutoNum type="arabicPeriod"/>
              <a:tabLst>
                <a:tab pos="457200" algn="l"/>
              </a:tabLst>
            </a:pPr>
            <a:r>
              <a:rPr lang="ru-RU" sz="2400" b="1" dirty="0">
                <a:latin typeface="+mj-lt"/>
                <a:ea typeface="Calibri" pitchFamily="34" charset="0"/>
                <a:cs typeface="Times New Roman" pitchFamily="18" charset="0"/>
              </a:rPr>
              <a:t>Во сколько лет можно стать президентом РФ? </a:t>
            </a:r>
          </a:p>
          <a:p>
            <a:pPr marL="342900" indent="-342900" algn="just">
              <a:lnSpc>
                <a:spcPct val="115000"/>
              </a:lnSpc>
              <a:buFont typeface="Times New Roman" pitchFamily="18" charset="0"/>
              <a:buAutoNum type="arabicPeriod"/>
              <a:tabLst>
                <a:tab pos="457200" algn="l"/>
              </a:tabLst>
            </a:pPr>
            <a:r>
              <a:rPr lang="ru-RU" sz="2400" b="1" dirty="0">
                <a:latin typeface="+mj-lt"/>
                <a:ea typeface="Calibri" pitchFamily="34" charset="0"/>
                <a:cs typeface="Times New Roman" pitchFamily="18" charset="0"/>
              </a:rPr>
              <a:t>Когда состоялись последние выборы президента РФ? </a:t>
            </a:r>
          </a:p>
          <a:p>
            <a:pPr marL="342900" indent="-342900" algn="just">
              <a:lnSpc>
                <a:spcPct val="115000"/>
              </a:lnSpc>
              <a:buFont typeface="Times New Roman" pitchFamily="18" charset="0"/>
              <a:buAutoNum type="arabicPeriod"/>
              <a:tabLst>
                <a:tab pos="457200" algn="l"/>
              </a:tabLst>
            </a:pPr>
            <a:r>
              <a:rPr lang="ru-RU" sz="2400" b="1" dirty="0">
                <a:latin typeface="+mj-lt"/>
                <a:ea typeface="Calibri" pitchFamily="34" charset="0"/>
                <a:cs typeface="Times New Roman" pitchFamily="18" charset="0"/>
              </a:rPr>
              <a:t>Кто является президентом РФ?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Times New Roman" pitchFamily="18" charset="0"/>
              <a:buAutoNum type="arabicPeriod"/>
              <a:tabLst>
                <a:tab pos="457200" algn="l"/>
              </a:tabLst>
            </a:pPr>
            <a:r>
              <a:rPr lang="ru-RU" sz="2400" b="1" dirty="0">
                <a:latin typeface="+mj-lt"/>
                <a:ea typeface="Calibri" pitchFamily="34" charset="0"/>
                <a:cs typeface="Times New Roman" pitchFamily="18" charset="0"/>
              </a:rPr>
              <a:t>Кто не имеет право избирать и быть избранными в РФ</a:t>
            </a:r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Times New Roman" pitchFamily="18" charset="0"/>
              <a:buAutoNum type="arabicPeriod"/>
              <a:tabLst>
                <a:tab pos="457200" algn="l"/>
              </a:tabLst>
            </a:pPr>
            <a:r>
              <a:rPr lang="ru-RU" sz="2400" b="1" dirty="0" smtClean="0">
                <a:latin typeface="Times New Roman" pitchFamily="18" charset="0"/>
              </a:rPr>
              <a:t> Что, согласно Конституции, является высшей ценностью в РФ? </a:t>
            </a:r>
            <a:endParaRPr lang="ru-RU" sz="2400" b="1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Рисунок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1971675" cy="1428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212976"/>
            <a:ext cx="7181851" cy="923330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Спасибо за </a:t>
            </a:r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внимание!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pic>
        <p:nvPicPr>
          <p:cNvPr id="94210" name="Picture 26" descr="108328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" y="58738"/>
            <a:ext cx="25733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исунок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1942"/>
            <a:ext cx="2241395" cy="2520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785918" y="0"/>
            <a:ext cx="7072362" cy="1000084"/>
          </a:xfrm>
        </p:spPr>
        <p:txBody>
          <a:bodyPr/>
          <a:lstStyle/>
          <a:p>
            <a:r>
              <a:rPr lang="ru-RU" b="1" i="1" dirty="0" smtClean="0"/>
              <a:t>Гимн России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071670" y="928670"/>
            <a:ext cx="6962783" cy="5429288"/>
          </a:xfrm>
        </p:spPr>
        <p:txBody>
          <a:bodyPr/>
          <a:lstStyle/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Музыка А. Александрова</a:t>
            </a:r>
            <a:br>
              <a:rPr lang="ru-RU" sz="1200" dirty="0" smtClean="0"/>
            </a:br>
            <a:r>
              <a:rPr lang="ru-RU" sz="1200" dirty="0" smtClean="0"/>
              <a:t>Слова С. Михалкова </a:t>
            </a:r>
          </a:p>
          <a:p>
            <a:pPr algn="ctr"/>
            <a:r>
              <a:rPr lang="ru-RU" sz="1200" dirty="0" smtClean="0"/>
              <a:t>Россия — священная наша держава,</a:t>
            </a:r>
            <a:br>
              <a:rPr lang="ru-RU" sz="1200" dirty="0" smtClean="0"/>
            </a:br>
            <a:r>
              <a:rPr lang="ru-RU" sz="1200" dirty="0" smtClean="0"/>
              <a:t>Россия — любимая наша страна.</a:t>
            </a:r>
            <a:br>
              <a:rPr lang="ru-RU" sz="1200" dirty="0" smtClean="0"/>
            </a:br>
            <a:r>
              <a:rPr lang="ru-RU" sz="1200" dirty="0" smtClean="0"/>
              <a:t>Могучая воля, великая слава —</a:t>
            </a:r>
            <a:br>
              <a:rPr lang="ru-RU" sz="1200" dirty="0" smtClean="0"/>
            </a:br>
            <a:r>
              <a:rPr lang="ru-RU" sz="1200" dirty="0" smtClean="0"/>
              <a:t>Твоё достоянье на все времена!</a:t>
            </a:r>
          </a:p>
          <a:p>
            <a:pPr algn="ctr"/>
            <a:r>
              <a:rPr lang="ru-RU" sz="1200" dirty="0" smtClean="0"/>
              <a:t>Славься, Отечество наше свободное,</a:t>
            </a:r>
            <a:br>
              <a:rPr lang="ru-RU" sz="1200" dirty="0" smtClean="0"/>
            </a:br>
            <a:r>
              <a:rPr lang="ru-RU" sz="1200" dirty="0" smtClean="0"/>
              <a:t>Братских народов союз вековой,</a:t>
            </a:r>
            <a:br>
              <a:rPr lang="ru-RU" sz="1200" dirty="0" smtClean="0"/>
            </a:br>
            <a:r>
              <a:rPr lang="ru-RU" sz="1200" dirty="0" smtClean="0"/>
              <a:t>Предками данная мудрость народная!</a:t>
            </a:r>
            <a:br>
              <a:rPr lang="ru-RU" sz="1200" dirty="0" smtClean="0"/>
            </a:br>
            <a:r>
              <a:rPr lang="ru-RU" sz="1200" dirty="0" smtClean="0"/>
              <a:t>Славься, страна! Мы гордимся тобой!</a:t>
            </a:r>
          </a:p>
          <a:p>
            <a:pPr algn="ctr"/>
            <a:r>
              <a:rPr lang="ru-RU" sz="1200" dirty="0" smtClean="0"/>
              <a:t>От южных морей до полярного края</a:t>
            </a:r>
            <a:br>
              <a:rPr lang="ru-RU" sz="1200" dirty="0" smtClean="0"/>
            </a:br>
            <a:r>
              <a:rPr lang="ru-RU" sz="1200" dirty="0" smtClean="0"/>
              <a:t>Раскинулись наши леса и поля.</a:t>
            </a:r>
            <a:br>
              <a:rPr lang="ru-RU" sz="1200" dirty="0" smtClean="0"/>
            </a:br>
            <a:r>
              <a:rPr lang="ru-RU" sz="1200" dirty="0" smtClean="0"/>
              <a:t>Одна ты на свете! Одна ты такая —</a:t>
            </a:r>
            <a:br>
              <a:rPr lang="ru-RU" sz="1200" dirty="0" smtClean="0"/>
            </a:br>
            <a:r>
              <a:rPr lang="ru-RU" sz="1200" dirty="0" smtClean="0"/>
              <a:t>Хранимая Богом родная земля!</a:t>
            </a:r>
          </a:p>
          <a:p>
            <a:pPr algn="ctr"/>
            <a:r>
              <a:rPr lang="ru-RU" sz="1200" dirty="0" smtClean="0"/>
              <a:t>Славься, Отечество наше свободное,</a:t>
            </a:r>
            <a:br>
              <a:rPr lang="ru-RU" sz="1200" dirty="0" smtClean="0"/>
            </a:br>
            <a:r>
              <a:rPr lang="ru-RU" sz="1200" dirty="0" smtClean="0"/>
              <a:t>Братских народов союз вековой,</a:t>
            </a:r>
            <a:br>
              <a:rPr lang="ru-RU" sz="1200" dirty="0" smtClean="0"/>
            </a:br>
            <a:r>
              <a:rPr lang="ru-RU" sz="1200" dirty="0" smtClean="0"/>
              <a:t>Предками данная мудрость народная!</a:t>
            </a:r>
            <a:br>
              <a:rPr lang="ru-RU" sz="1200" dirty="0" smtClean="0"/>
            </a:br>
            <a:r>
              <a:rPr lang="ru-RU" sz="1200" dirty="0" smtClean="0"/>
              <a:t>Славься, страна! Мы гордимся тобой!</a:t>
            </a:r>
          </a:p>
          <a:p>
            <a:pPr algn="ctr"/>
            <a:r>
              <a:rPr lang="ru-RU" sz="1200" dirty="0" smtClean="0"/>
              <a:t>Широкий простор для мечты и для жизни</a:t>
            </a:r>
            <a:br>
              <a:rPr lang="ru-RU" sz="1200" dirty="0" smtClean="0"/>
            </a:br>
            <a:r>
              <a:rPr lang="ru-RU" sz="1200" dirty="0" smtClean="0"/>
              <a:t>Грядущие нам открывают года.</a:t>
            </a:r>
            <a:br>
              <a:rPr lang="ru-RU" sz="1200" dirty="0" smtClean="0"/>
            </a:br>
            <a:r>
              <a:rPr lang="ru-RU" sz="1200" dirty="0" smtClean="0"/>
              <a:t>Нам силу даёт наша верность Отчизне.</a:t>
            </a:r>
            <a:br>
              <a:rPr lang="ru-RU" sz="1200" dirty="0" smtClean="0"/>
            </a:br>
            <a:r>
              <a:rPr lang="ru-RU" sz="1200" dirty="0" smtClean="0"/>
              <a:t>Так было, так есть и так будет всегда!</a:t>
            </a:r>
          </a:p>
          <a:p>
            <a:pPr algn="ctr"/>
            <a:r>
              <a:rPr lang="ru-RU" sz="1200" dirty="0" smtClean="0"/>
              <a:t>Славься, Отечество наше свободное,</a:t>
            </a:r>
            <a:br>
              <a:rPr lang="ru-RU" sz="1200" dirty="0" smtClean="0"/>
            </a:br>
            <a:r>
              <a:rPr lang="ru-RU" sz="1200" dirty="0" smtClean="0"/>
              <a:t>Братских народов союз вековой,</a:t>
            </a:r>
            <a:br>
              <a:rPr lang="ru-RU" sz="1200" dirty="0" smtClean="0"/>
            </a:br>
            <a:r>
              <a:rPr lang="ru-RU" sz="1200" dirty="0" smtClean="0"/>
              <a:t>Предками данная мудрость народная!</a:t>
            </a:r>
            <a:br>
              <a:rPr lang="ru-RU" sz="1200" dirty="0" smtClean="0"/>
            </a:br>
            <a:r>
              <a:rPr lang="ru-RU" sz="1200" dirty="0" smtClean="0"/>
              <a:t>Славься, страна! Мы гордимся тобой</a:t>
            </a:r>
            <a:endParaRPr lang="ru-RU" sz="1200" b="1" dirty="0"/>
          </a:p>
        </p:txBody>
      </p:sp>
      <p:pic>
        <p:nvPicPr>
          <p:cNvPr id="4" name="Рисунок 3" descr="Рисунок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70" y="357166"/>
            <a:ext cx="1857356" cy="1428750"/>
          </a:xfrm>
          <a:prstGeom prst="rect">
            <a:avLst/>
          </a:prstGeom>
        </p:spPr>
      </p:pic>
      <p:pic>
        <p:nvPicPr>
          <p:cNvPr id="5" name="Рисунок 4" descr="Рисунок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6190"/>
            <a:ext cx="2241395" cy="2520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857324" y="142852"/>
            <a:ext cx="7286676" cy="928694"/>
          </a:xfrm>
        </p:spPr>
        <p:txBody>
          <a:bodyPr/>
          <a:lstStyle/>
          <a:p>
            <a:r>
              <a:rPr lang="ru-RU" b="1" i="1" dirty="0" smtClean="0"/>
              <a:t>Флаг России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714612" y="1785926"/>
            <a:ext cx="5819775" cy="37528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Рисунок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1971675" cy="1428750"/>
          </a:xfrm>
          <a:prstGeom prst="rect">
            <a:avLst/>
          </a:prstGeom>
        </p:spPr>
      </p:pic>
      <p:pic>
        <p:nvPicPr>
          <p:cNvPr id="5" name="Рисунок 4" descr="Рисунок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3857628"/>
            <a:ext cx="2241395" cy="2520176"/>
          </a:xfrm>
          <a:prstGeom prst="rect">
            <a:avLst/>
          </a:prstGeom>
        </p:spPr>
      </p:pic>
      <p:pic>
        <p:nvPicPr>
          <p:cNvPr id="6" name="Рисунок 5" descr="флаг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1643050"/>
            <a:ext cx="5507133" cy="48543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2143108" y="142852"/>
            <a:ext cx="6786642" cy="857256"/>
          </a:xfrm>
        </p:spPr>
        <p:txBody>
          <a:bodyPr/>
          <a:lstStyle/>
          <a:p>
            <a:r>
              <a:rPr lang="ru-RU" b="1" i="1" dirty="0" smtClean="0"/>
              <a:t>Герб России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562225" y="2286000"/>
            <a:ext cx="5819775" cy="42148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Рисунок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1971675" cy="1428750"/>
          </a:xfrm>
          <a:prstGeom prst="rect">
            <a:avLst/>
          </a:prstGeom>
        </p:spPr>
      </p:pic>
      <p:pic>
        <p:nvPicPr>
          <p:cNvPr id="5" name="Рисунок 4" descr="Рисунок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3380"/>
            <a:ext cx="2241395" cy="2520176"/>
          </a:xfrm>
          <a:prstGeom prst="rect">
            <a:avLst/>
          </a:prstGeom>
        </p:spPr>
      </p:pic>
      <p:pic>
        <p:nvPicPr>
          <p:cNvPr id="6" name="Рисунок 5" descr="герб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1423124"/>
            <a:ext cx="5286412" cy="54348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142852"/>
            <a:ext cx="4932244" cy="3420000"/>
          </a:xfrm>
          <a:prstGeom prst="rect">
            <a:avLst/>
          </a:prstGeom>
        </p:spPr>
      </p:pic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3571876"/>
            <a:ext cx="5224473" cy="327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1971675" cy="1428750"/>
          </a:xfrm>
          <a:prstGeom prst="rect">
            <a:avLst/>
          </a:prstGeom>
        </p:spPr>
      </p:pic>
      <p:pic>
        <p:nvPicPr>
          <p:cNvPr id="3" name="Рисунок 2" descr="Рисунок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1942"/>
            <a:ext cx="2241395" cy="2520176"/>
          </a:xfrm>
          <a:prstGeom prst="rect">
            <a:avLst/>
          </a:prstGeom>
        </p:spPr>
      </p:pic>
      <p:pic>
        <p:nvPicPr>
          <p:cNvPr id="4" name="Рисунок 3" descr="Рисунок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357166"/>
            <a:ext cx="4653280" cy="6197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69" y="188183"/>
            <a:ext cx="8653061" cy="64816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066800" y="0"/>
            <a:ext cx="7772400" cy="192880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</a:rPr>
              <a:t>Глава 2. Права и свободы человека и гражданина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500166" y="2071678"/>
            <a:ext cx="5857916" cy="385764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Конституционные права и свободы;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1) гражданские (личные)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2) политические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3) социальные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4) экономические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5) культурные</a:t>
            </a:r>
          </a:p>
          <a:p>
            <a:endParaRPr lang="ru-RU" dirty="0"/>
          </a:p>
        </p:txBody>
      </p:sp>
      <p:pic>
        <p:nvPicPr>
          <p:cNvPr id="4" name="Рисунок 3" descr="Рисунок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2857496"/>
            <a:ext cx="2782957" cy="3877056"/>
          </a:xfrm>
          <a:prstGeom prst="rect">
            <a:avLst/>
          </a:prstGeom>
        </p:spPr>
      </p:pic>
      <p:pic>
        <p:nvPicPr>
          <p:cNvPr id="5" name="Рисунок 4" descr="Рисунок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66"/>
            <a:ext cx="1971675" cy="1428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ommunicating Bad News">
  <a:themeElements>
    <a:clrScheme name="Communicating Bad News 13">
      <a:dk1>
        <a:srgbClr val="000000"/>
      </a:dk1>
      <a:lt1>
        <a:srgbClr val="2F83E9"/>
      </a:lt1>
      <a:dk2>
        <a:srgbClr val="000000"/>
      </a:dk2>
      <a:lt2>
        <a:srgbClr val="CCECFF"/>
      </a:lt2>
      <a:accent1>
        <a:srgbClr val="3366FF"/>
      </a:accent1>
      <a:accent2>
        <a:srgbClr val="99CCFF"/>
      </a:accent2>
      <a:accent3>
        <a:srgbClr val="ADC1F2"/>
      </a:accent3>
      <a:accent4>
        <a:srgbClr val="000000"/>
      </a:accent4>
      <a:accent5>
        <a:srgbClr val="ADB8FF"/>
      </a:accent5>
      <a:accent6>
        <a:srgbClr val="8AB9E7"/>
      </a:accent6>
      <a:hlink>
        <a:srgbClr val="CCECFF"/>
      </a:hlink>
      <a:folHlink>
        <a:srgbClr val="CBCBCB"/>
      </a:folHlink>
    </a:clrScheme>
    <a:fontScheme name="Communicating Bad News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municating Bad News 1">
        <a:dk1>
          <a:srgbClr val="868686"/>
        </a:dk1>
        <a:lt1>
          <a:srgbClr val="FFCC99"/>
        </a:lt1>
        <a:dk2>
          <a:srgbClr val="000000"/>
        </a:dk2>
        <a:lt2>
          <a:srgbClr val="FF9966"/>
        </a:lt2>
        <a:accent1>
          <a:srgbClr val="009999"/>
        </a:accent1>
        <a:accent2>
          <a:srgbClr val="99CCFF"/>
        </a:accent2>
        <a:accent3>
          <a:srgbClr val="AAAAAA"/>
        </a:accent3>
        <a:accent4>
          <a:srgbClr val="DAAE82"/>
        </a:accent4>
        <a:accent5>
          <a:srgbClr val="AACACA"/>
        </a:accent5>
        <a:accent6>
          <a:srgbClr val="8AB9E7"/>
        </a:accent6>
        <a:hlink>
          <a:srgbClr val="FF66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 Bad News 2">
        <a:dk1>
          <a:srgbClr val="000000"/>
        </a:dk1>
        <a:lt1>
          <a:srgbClr val="FDE3BA"/>
        </a:lt1>
        <a:dk2>
          <a:srgbClr val="000000"/>
        </a:dk2>
        <a:lt2>
          <a:srgbClr val="FF9933"/>
        </a:lt2>
        <a:accent1>
          <a:srgbClr val="FF6C49"/>
        </a:accent1>
        <a:accent2>
          <a:srgbClr val="99CCFF"/>
        </a:accent2>
        <a:accent3>
          <a:srgbClr val="FEEFD9"/>
        </a:accent3>
        <a:accent4>
          <a:srgbClr val="000000"/>
        </a:accent4>
        <a:accent5>
          <a:srgbClr val="FFBAB1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4">
        <a:dk1>
          <a:srgbClr val="000000"/>
        </a:dk1>
        <a:lt1>
          <a:srgbClr val="2F83E9"/>
        </a:lt1>
        <a:dk2>
          <a:srgbClr val="000000"/>
        </a:dk2>
        <a:lt2>
          <a:srgbClr val="FFFF99"/>
        </a:lt2>
        <a:accent1>
          <a:srgbClr val="CC3300"/>
        </a:accent1>
        <a:accent2>
          <a:srgbClr val="99CCFF"/>
        </a:accent2>
        <a:accent3>
          <a:srgbClr val="ADC1F2"/>
        </a:accent3>
        <a:accent4>
          <a:srgbClr val="000000"/>
        </a:accent4>
        <a:accent5>
          <a:srgbClr val="E2ADAA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5">
        <a:dk1>
          <a:srgbClr val="000000"/>
        </a:dk1>
        <a:lt1>
          <a:srgbClr val="2F83E9"/>
        </a:lt1>
        <a:dk2>
          <a:srgbClr val="000000"/>
        </a:dk2>
        <a:lt2>
          <a:srgbClr val="FFFF99"/>
        </a:lt2>
        <a:accent1>
          <a:srgbClr val="3366FF"/>
        </a:accent1>
        <a:accent2>
          <a:srgbClr val="99CCFF"/>
        </a:accent2>
        <a:accent3>
          <a:srgbClr val="ADC1F2"/>
        </a:accent3>
        <a:accent4>
          <a:srgbClr val="000000"/>
        </a:accent4>
        <a:accent5>
          <a:srgbClr val="ADB8FF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6">
        <a:dk1>
          <a:srgbClr val="000000"/>
        </a:dk1>
        <a:lt1>
          <a:srgbClr val="2F83E9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99CCFF"/>
        </a:accent2>
        <a:accent3>
          <a:srgbClr val="ADC1F2"/>
        </a:accent3>
        <a:accent4>
          <a:srgbClr val="000000"/>
        </a:accent4>
        <a:accent5>
          <a:srgbClr val="ADB8FF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7">
        <a:dk1>
          <a:srgbClr val="000000"/>
        </a:dk1>
        <a:lt1>
          <a:srgbClr val="2F83E9"/>
        </a:lt1>
        <a:dk2>
          <a:srgbClr val="000000"/>
        </a:dk2>
        <a:lt2>
          <a:srgbClr val="FFCC66"/>
        </a:lt2>
        <a:accent1>
          <a:srgbClr val="3366FF"/>
        </a:accent1>
        <a:accent2>
          <a:srgbClr val="99CCFF"/>
        </a:accent2>
        <a:accent3>
          <a:srgbClr val="ADC1F2"/>
        </a:accent3>
        <a:accent4>
          <a:srgbClr val="000000"/>
        </a:accent4>
        <a:accent5>
          <a:srgbClr val="ADB8FF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8">
        <a:dk1>
          <a:srgbClr val="000000"/>
        </a:dk1>
        <a:lt1>
          <a:srgbClr val="2F83E9"/>
        </a:lt1>
        <a:dk2>
          <a:srgbClr val="000000"/>
        </a:dk2>
        <a:lt2>
          <a:srgbClr val="CC3300"/>
        </a:lt2>
        <a:accent1>
          <a:srgbClr val="3366FF"/>
        </a:accent1>
        <a:accent2>
          <a:srgbClr val="99CCFF"/>
        </a:accent2>
        <a:accent3>
          <a:srgbClr val="ADC1F2"/>
        </a:accent3>
        <a:accent4>
          <a:srgbClr val="000000"/>
        </a:accent4>
        <a:accent5>
          <a:srgbClr val="ADB8FF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9">
        <a:dk1>
          <a:srgbClr val="000000"/>
        </a:dk1>
        <a:lt1>
          <a:srgbClr val="2F83E9"/>
        </a:lt1>
        <a:dk2>
          <a:srgbClr val="000000"/>
        </a:dk2>
        <a:lt2>
          <a:srgbClr val="CCCC00"/>
        </a:lt2>
        <a:accent1>
          <a:srgbClr val="3366FF"/>
        </a:accent1>
        <a:accent2>
          <a:srgbClr val="99CCFF"/>
        </a:accent2>
        <a:accent3>
          <a:srgbClr val="ADC1F2"/>
        </a:accent3>
        <a:accent4>
          <a:srgbClr val="000000"/>
        </a:accent4>
        <a:accent5>
          <a:srgbClr val="ADB8FF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10">
        <a:dk1>
          <a:srgbClr val="000000"/>
        </a:dk1>
        <a:lt1>
          <a:srgbClr val="2F83E9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99CCFF"/>
        </a:accent2>
        <a:accent3>
          <a:srgbClr val="ADC1F2"/>
        </a:accent3>
        <a:accent4>
          <a:srgbClr val="000000"/>
        </a:accent4>
        <a:accent5>
          <a:srgbClr val="ADB8FF"/>
        </a:accent5>
        <a:accent6>
          <a:srgbClr val="8AB9E7"/>
        </a:accent6>
        <a:hlink>
          <a:srgbClr val="FF3300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11">
        <a:dk1>
          <a:srgbClr val="000000"/>
        </a:dk1>
        <a:lt1>
          <a:srgbClr val="2F83E9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99CCFF"/>
        </a:accent2>
        <a:accent3>
          <a:srgbClr val="ADC1F2"/>
        </a:accent3>
        <a:accent4>
          <a:srgbClr val="000000"/>
        </a:accent4>
        <a:accent5>
          <a:srgbClr val="ADB8FF"/>
        </a:accent5>
        <a:accent6>
          <a:srgbClr val="8AB9E7"/>
        </a:accent6>
        <a:hlink>
          <a:srgbClr val="FFFFF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12">
        <a:dk1>
          <a:srgbClr val="000000"/>
        </a:dk1>
        <a:lt1>
          <a:srgbClr val="2F83E9"/>
        </a:lt1>
        <a:dk2>
          <a:srgbClr val="000000"/>
        </a:dk2>
        <a:lt2>
          <a:srgbClr val="FF5050"/>
        </a:lt2>
        <a:accent1>
          <a:srgbClr val="3366FF"/>
        </a:accent1>
        <a:accent2>
          <a:srgbClr val="99CCFF"/>
        </a:accent2>
        <a:accent3>
          <a:srgbClr val="ADC1F2"/>
        </a:accent3>
        <a:accent4>
          <a:srgbClr val="000000"/>
        </a:accent4>
        <a:accent5>
          <a:srgbClr val="ADB8FF"/>
        </a:accent5>
        <a:accent6>
          <a:srgbClr val="8AB9E7"/>
        </a:accent6>
        <a:hlink>
          <a:srgbClr val="FFFFF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13">
        <a:dk1>
          <a:srgbClr val="000000"/>
        </a:dk1>
        <a:lt1>
          <a:srgbClr val="2F83E9"/>
        </a:lt1>
        <a:dk2>
          <a:srgbClr val="000000"/>
        </a:dk2>
        <a:lt2>
          <a:srgbClr val="CCECFF"/>
        </a:lt2>
        <a:accent1>
          <a:srgbClr val="3366FF"/>
        </a:accent1>
        <a:accent2>
          <a:srgbClr val="99CCFF"/>
        </a:accent2>
        <a:accent3>
          <a:srgbClr val="ADC1F2"/>
        </a:accent3>
        <a:accent4>
          <a:srgbClr val="000000"/>
        </a:accent4>
        <a:accent5>
          <a:srgbClr val="ADB8FF"/>
        </a:accent5>
        <a:accent6>
          <a:srgbClr val="8AB9E7"/>
        </a:accent6>
        <a:hlink>
          <a:srgbClr val="CCECF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14">
        <a:dk1>
          <a:srgbClr val="CCECFF"/>
        </a:dk1>
        <a:lt1>
          <a:srgbClr val="FFFFFF"/>
        </a:lt1>
        <a:dk2>
          <a:srgbClr val="2F83E9"/>
        </a:dk2>
        <a:lt2>
          <a:srgbClr val="000000"/>
        </a:lt2>
        <a:accent1>
          <a:srgbClr val="3366FF"/>
        </a:accent1>
        <a:accent2>
          <a:srgbClr val="99CCFF"/>
        </a:accent2>
        <a:accent3>
          <a:srgbClr val="ADC1F2"/>
        </a:accent3>
        <a:accent4>
          <a:srgbClr val="DADADA"/>
        </a:accent4>
        <a:accent5>
          <a:srgbClr val="ADB8FF"/>
        </a:accent5>
        <a:accent6>
          <a:srgbClr val="8AB9E7"/>
        </a:accent6>
        <a:hlink>
          <a:srgbClr val="CCECFF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 Bad News 15">
        <a:dk1>
          <a:srgbClr val="FFFFFF"/>
        </a:dk1>
        <a:lt1>
          <a:srgbClr val="FFFFFF"/>
        </a:lt1>
        <a:dk2>
          <a:srgbClr val="2F83E9"/>
        </a:dk2>
        <a:lt2>
          <a:srgbClr val="000000"/>
        </a:lt2>
        <a:accent1>
          <a:srgbClr val="3366FF"/>
        </a:accent1>
        <a:accent2>
          <a:srgbClr val="FFFF66"/>
        </a:accent2>
        <a:accent3>
          <a:srgbClr val="ADC1F2"/>
        </a:accent3>
        <a:accent4>
          <a:srgbClr val="DADADA"/>
        </a:accent4>
        <a:accent5>
          <a:srgbClr val="ADB8FF"/>
        </a:accent5>
        <a:accent6>
          <a:srgbClr val="E7E75C"/>
        </a:accent6>
        <a:hlink>
          <a:srgbClr val="66FFFF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 Bad News 16">
        <a:dk1>
          <a:srgbClr val="FFFFFF"/>
        </a:dk1>
        <a:lt1>
          <a:srgbClr val="FFFFFF"/>
        </a:lt1>
        <a:dk2>
          <a:srgbClr val="2F83E9"/>
        </a:dk2>
        <a:lt2>
          <a:srgbClr val="000000"/>
        </a:lt2>
        <a:accent1>
          <a:srgbClr val="3366FF"/>
        </a:accent1>
        <a:accent2>
          <a:srgbClr val="FFFF66"/>
        </a:accent2>
        <a:accent3>
          <a:srgbClr val="ADC1F2"/>
        </a:accent3>
        <a:accent4>
          <a:srgbClr val="DADADA"/>
        </a:accent4>
        <a:accent5>
          <a:srgbClr val="ADB8FF"/>
        </a:accent5>
        <a:accent6>
          <a:srgbClr val="E7E75C"/>
        </a:accent6>
        <a:hlink>
          <a:srgbClr val="FFFF66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552</Words>
  <Application>Microsoft Office PowerPoint</Application>
  <PresentationFormat>Экран (4:3)</PresentationFormat>
  <Paragraphs>121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1_Communicating Bad News</vt:lpstr>
      <vt:lpstr>Слайд 1</vt:lpstr>
      <vt:lpstr>Слайд 2</vt:lpstr>
      <vt:lpstr>Гимн России</vt:lpstr>
      <vt:lpstr>Флаг России</vt:lpstr>
      <vt:lpstr>Герб России</vt:lpstr>
      <vt:lpstr>Слайд 6</vt:lpstr>
      <vt:lpstr>Слайд 7</vt:lpstr>
      <vt:lpstr>Слайд 8</vt:lpstr>
      <vt:lpstr>Глава 2. Права и свободы человека и гражданина </vt:lpstr>
      <vt:lpstr>Конституционные обязанности граждан РФ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Семья</dc:creator>
  <cp:lastModifiedBy>Home</cp:lastModifiedBy>
  <cp:revision>74</cp:revision>
  <dcterms:modified xsi:type="dcterms:W3CDTF">2013-12-09T18:59:12Z</dcterms:modified>
</cp:coreProperties>
</file>