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04" r:id="rId1"/>
  </p:sldMasterIdLst>
  <p:sldIdLst>
    <p:sldId id="256" r:id="rId2"/>
    <p:sldId id="257" r:id="rId3"/>
    <p:sldId id="259" r:id="rId4"/>
    <p:sldId id="261" r:id="rId5"/>
    <p:sldId id="258" r:id="rId6"/>
    <p:sldId id="272" r:id="rId7"/>
    <p:sldId id="263" r:id="rId8"/>
    <p:sldId id="262" r:id="rId9"/>
    <p:sldId id="27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71" autoAdjust="0"/>
  </p:normalViewPr>
  <p:slideViewPr>
    <p:cSldViewPr>
      <p:cViewPr varScale="1">
        <p:scale>
          <a:sx n="104" d="100"/>
          <a:sy n="104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846009-4A5B-4830-AACC-1230A53FD8C1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153238-0806-42DB-A1A2-B30C341D26C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18002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История развития техники 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плетения 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из тесьмы. 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Основные приемы плетения узлов.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579221"/>
            <a:ext cx="4788024" cy="1395525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Составила: </a:t>
            </a:r>
          </a:p>
          <a:p>
            <a:pPr algn="l">
              <a:spcBef>
                <a:spcPct val="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Воронова Т.В. ,учитель </a:t>
            </a:r>
            <a:r>
              <a:rPr lang="ru-RU" b="1" dirty="0" smtClean="0">
                <a:solidFill>
                  <a:schemeClr val="bg1"/>
                </a:solidFill>
              </a:rPr>
              <a:t>технологии </a:t>
            </a:r>
          </a:p>
          <a:p>
            <a:pPr algn="l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</a:rPr>
              <a:t>МБОУ </a:t>
            </a:r>
            <a:r>
              <a:rPr lang="ru-RU" b="1" dirty="0">
                <a:solidFill>
                  <a:schemeClr val="bg1"/>
                </a:solidFill>
              </a:rPr>
              <a:t>СОШ </a:t>
            </a:r>
            <a:r>
              <a:rPr lang="ru-RU" b="1" dirty="0" err="1">
                <a:solidFill>
                  <a:schemeClr val="bg1"/>
                </a:solidFill>
              </a:rPr>
              <a:t>п.Дружба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pPr algn="l">
              <a:spcBef>
                <a:spcPct val="0"/>
              </a:spcBef>
              <a:defRPr/>
            </a:pPr>
            <a:r>
              <a:rPr lang="ru-RU" b="1" dirty="0" err="1">
                <a:solidFill>
                  <a:schemeClr val="bg1"/>
                </a:solidFill>
              </a:rPr>
              <a:t>Дятьковского</a:t>
            </a:r>
            <a:r>
              <a:rPr lang="ru-RU" b="1" dirty="0">
                <a:solidFill>
                  <a:schemeClr val="bg1"/>
                </a:solidFill>
              </a:rPr>
              <a:t> района Брянской области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97474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 Antiqua" pitchFamily="18" charset="0"/>
              </a:rPr>
              <a:t>п. Дружба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ook Antiqua" pitchFamily="18" charset="0"/>
              </a:rPr>
              <a:t>2014</a:t>
            </a:r>
            <a:endParaRPr lang="ru-RU" sz="2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AutoShape 2" descr="http://img1.liveinternet.ru/images/attach/c/1/55/120/55120627_1266062810_ro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im3-tub-ru.yandex.net/i?id=554396867-10-72&amp;n=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Дмитрий\Desktop\конкурс урок\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952328" cy="424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768752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Правила безопасности при  плетении узлов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5690" y="4437112"/>
            <a:ext cx="6728792" cy="1456185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Всегда давайте отметать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Мы травмы и опасности. 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И в каждом деле соблюдать 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Законы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безопасности.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1099" y="126876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На рабочем месте не допускается наличие посторонних предметов.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Рабочее место должно быть достаточно освещено.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Ёмкости с красителями, клеями, должны находятся в устойчивом положении.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Следите, чтобы нитки не натирали руки. В случае необходимости используйте перчатки.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При работе с режущими и колющими инструментами исключить резкие движения. Хранить инструменты в футляре. Ножницы передавать сомкнутыми лезвиями к себе.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По окончании работы убрать рабочее место.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8584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приемы плетения узлов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2" descr="http://nhkt.narod.ru/makrame.files/image001.jpg"/>
          <p:cNvSpPr>
            <a:spLocks noChangeAspect="1" noChangeArrowheads="1"/>
          </p:cNvSpPr>
          <p:nvPr/>
        </p:nvSpPr>
        <p:spPr bwMode="auto">
          <a:xfrm>
            <a:off x="236538" y="-5608638"/>
            <a:ext cx="11906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http://nhkt.narod.ru/makrame.files/image002.jpg"/>
          <p:cNvSpPr>
            <a:spLocks noChangeAspect="1" noChangeArrowheads="1"/>
          </p:cNvSpPr>
          <p:nvPr/>
        </p:nvSpPr>
        <p:spPr bwMode="auto">
          <a:xfrm>
            <a:off x="236538" y="-4267200"/>
            <a:ext cx="11906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nhkt.narod.ru/makrame.files/image003.jpg"/>
          <p:cNvSpPr>
            <a:spLocks noChangeAspect="1" noChangeArrowheads="1"/>
          </p:cNvSpPr>
          <p:nvPr/>
        </p:nvSpPr>
        <p:spPr bwMode="auto">
          <a:xfrm>
            <a:off x="236538" y="-3048000"/>
            <a:ext cx="9525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http://nhkt.narod.ru/makrame.files/image004.jpg"/>
          <p:cNvSpPr>
            <a:spLocks noChangeAspect="1" noChangeArrowheads="1"/>
          </p:cNvSpPr>
          <p:nvPr/>
        </p:nvSpPr>
        <p:spPr bwMode="auto">
          <a:xfrm>
            <a:off x="236538" y="-1646238"/>
            <a:ext cx="11906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nhkt.narod.ru/makrame.files/image005.jpg"/>
          <p:cNvSpPr>
            <a:spLocks noChangeAspect="1" noChangeArrowheads="1"/>
          </p:cNvSpPr>
          <p:nvPr/>
        </p:nvSpPr>
        <p:spPr bwMode="auto">
          <a:xfrm>
            <a:off x="236538" y="30163"/>
            <a:ext cx="476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 descr="http://nhkt.narod.ru/makrame.files/image006.jpg"/>
          <p:cNvSpPr>
            <a:spLocks noChangeAspect="1" noChangeArrowheads="1"/>
          </p:cNvSpPr>
          <p:nvPr/>
        </p:nvSpPr>
        <p:spPr bwMode="auto">
          <a:xfrm>
            <a:off x="236538" y="944563"/>
            <a:ext cx="4762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://nhkt.narod.ru/makrame.files/image007.jpg"/>
          <p:cNvSpPr>
            <a:spLocks noChangeAspect="1" noChangeArrowheads="1"/>
          </p:cNvSpPr>
          <p:nvPr/>
        </p:nvSpPr>
        <p:spPr bwMode="auto">
          <a:xfrm>
            <a:off x="236538" y="1706563"/>
            <a:ext cx="11906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http://nhkt.narod.ru/makrame.files/image009.jpg"/>
          <p:cNvSpPr>
            <a:spLocks noChangeAspect="1" noChangeArrowheads="1"/>
          </p:cNvSpPr>
          <p:nvPr/>
        </p:nvSpPr>
        <p:spPr bwMode="auto">
          <a:xfrm>
            <a:off x="236538" y="3505200"/>
            <a:ext cx="1190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1" descr="http://nhkt.narod.ru/makrame.files/image010.jpg"/>
          <p:cNvSpPr>
            <a:spLocks noChangeAspect="1" noChangeArrowheads="1"/>
          </p:cNvSpPr>
          <p:nvPr/>
        </p:nvSpPr>
        <p:spPr bwMode="auto">
          <a:xfrm>
            <a:off x="236538" y="4587875"/>
            <a:ext cx="4762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2" descr="http://nhkt.narod.ru/makrame.files/image011.jpg"/>
          <p:cNvSpPr>
            <a:spLocks noChangeAspect="1" noChangeArrowheads="1"/>
          </p:cNvSpPr>
          <p:nvPr/>
        </p:nvSpPr>
        <p:spPr bwMode="auto">
          <a:xfrm>
            <a:off x="236538" y="5197475"/>
            <a:ext cx="6191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3528" y="1338782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095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Геркулесов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узел.</a:t>
            </a:r>
          </a:p>
          <a:p>
            <a:pPr lvl="0" indent="1095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          Древние </a:t>
            </a:r>
            <a:r>
              <a:rPr lang="ru-RU" dirty="0">
                <a:solidFill>
                  <a:schemeClr val="bg1"/>
                </a:solidFill>
              </a:rPr>
              <a:t>лекари пользовались им при перевязывании ран или переломов; моряки связывали им тросы. Использовали геркулесов узел и как пряжку-застежку, связывая концы туники на плече. </a:t>
            </a:r>
            <a:endParaRPr lang="ru-RU" dirty="0" smtClean="0">
              <a:solidFill>
                <a:schemeClr val="bg1"/>
              </a:solidFill>
            </a:endParaRPr>
          </a:p>
          <a:p>
            <a:pPr lvl="0" indent="1095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Для </a:t>
            </a:r>
            <a:r>
              <a:rPr lang="ru-RU" dirty="0">
                <a:solidFill>
                  <a:schemeClr val="bg1"/>
                </a:solidFill>
              </a:rPr>
              <a:t>выполнения геркулесова узла приготовьте 2 нити по 50 см и приколите каждую за конец к </a:t>
            </a:r>
            <a:r>
              <a:rPr lang="ru-RU" dirty="0" smtClean="0">
                <a:solidFill>
                  <a:schemeClr val="bg1"/>
                </a:solidFill>
              </a:rPr>
              <a:t>подушке.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 Это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первый и основной узел макраме, поэтому попробуем его завязать. 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Заведите </a:t>
            </a:r>
            <a:r>
              <a:rPr lang="ru-RU" dirty="0">
                <a:solidFill>
                  <a:schemeClr val="bg1"/>
                </a:solidFill>
                <a:cs typeface="Arial" pitchFamily="34" charset="0"/>
              </a:rPr>
              <a:t>правую нить под левую, а левую - снизу вверх и в петлю. Теперь правую нить уложите на левую, а левую - сверху вниз и в петлю. Затяните получившийся узелок</a:t>
            </a:r>
            <a:r>
              <a:rPr lang="ru-RU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ru-RU" sz="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71" y="4077072"/>
            <a:ext cx="6462228" cy="245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640960" cy="122413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</a:rPr>
              <a:t>                                                                  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/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                                                                Одинарный плоский узел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Этот узел называют еще </a:t>
            </a:r>
            <a:r>
              <a:rPr lang="ru-RU" sz="1800" dirty="0" smtClean="0">
                <a:solidFill>
                  <a:schemeClr val="bg1"/>
                </a:solidFill>
              </a:rPr>
              <a:t>скрещенным, </a:t>
            </a:r>
            <a:r>
              <a:rPr lang="ru-RU" sz="1800" dirty="0">
                <a:solidFill>
                  <a:schemeClr val="bg1"/>
                </a:solidFill>
              </a:rPr>
              <a:t>винтообразным, скручивающимся, </a:t>
            </a:r>
            <a:r>
              <a:rPr lang="ru-RU" sz="1800" dirty="0" err="1">
                <a:solidFill>
                  <a:schemeClr val="bg1"/>
                </a:solidFill>
              </a:rPr>
              <a:t>косообразным</a:t>
            </a:r>
            <a:r>
              <a:rPr lang="ru-RU" sz="1800" dirty="0">
                <a:solidFill>
                  <a:schemeClr val="bg1"/>
                </a:solidFill>
              </a:rPr>
              <a:t> и </a:t>
            </a:r>
            <a:r>
              <a:rPr lang="ru-RU" sz="1800" dirty="0" err="1">
                <a:solidFill>
                  <a:schemeClr val="bg1"/>
                </a:solidFill>
              </a:rPr>
              <a:t>полуузлом</a:t>
            </a:r>
            <a:r>
              <a:rPr lang="ru-RU" sz="1800" dirty="0">
                <a:solidFill>
                  <a:schemeClr val="bg1"/>
                </a:solidFill>
              </a:rPr>
              <a:t>. Он мажет быть левым и правым в зависимости от того, какой нитью его начали плести - левой или правой.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103" y="3789040"/>
            <a:ext cx="8905167" cy="298324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bg1"/>
                </a:solidFill>
              </a:rPr>
              <a:t>Итак, при плетении мы имеем дело с двумя видами основ: основа для крепления нитей (горизонтальная нить) и основа для затягивания узлов (нити 2 и 3). Нити 1 и 4 – </a:t>
            </a:r>
            <a:r>
              <a:rPr lang="ru-RU" sz="1800" i="1" dirty="0">
                <a:solidFill>
                  <a:schemeClr val="bg1"/>
                </a:solidFill>
              </a:rPr>
              <a:t>рабочие</a:t>
            </a:r>
            <a:r>
              <a:rPr lang="ru-RU" sz="1800" i="1" dirty="0" smtClean="0">
                <a:solidFill>
                  <a:schemeClr val="bg1"/>
                </a:solidFill>
              </a:rPr>
              <a:t>, </a:t>
            </a:r>
            <a:r>
              <a:rPr lang="ru-RU" sz="1800" dirty="0" smtClean="0">
                <a:solidFill>
                  <a:schemeClr val="bg1"/>
                </a:solidFill>
              </a:rPr>
              <a:t>или</a:t>
            </a:r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i="1" dirty="0">
                <a:solidFill>
                  <a:schemeClr val="bg1"/>
                </a:solidFill>
              </a:rPr>
              <a:t>нити плетения</a:t>
            </a:r>
            <a:r>
              <a:rPr lang="ru-RU" sz="1800" dirty="0">
                <a:solidFill>
                  <a:schemeClr val="bg1"/>
                </a:solidFill>
              </a:rPr>
              <a:t>; нити 2 и 3 – </a:t>
            </a:r>
            <a:r>
              <a:rPr lang="ru-RU" sz="1800" i="1" dirty="0">
                <a:solidFill>
                  <a:schemeClr val="bg1"/>
                </a:solidFill>
              </a:rPr>
              <a:t>нити основы, </a:t>
            </a:r>
            <a:r>
              <a:rPr lang="ru-RU" sz="1800" dirty="0">
                <a:solidFill>
                  <a:schemeClr val="bg1"/>
                </a:solidFill>
              </a:rPr>
              <a:t>или </a:t>
            </a:r>
            <a:r>
              <a:rPr lang="ru-RU" sz="1800" i="1" dirty="0">
                <a:solidFill>
                  <a:schemeClr val="bg1"/>
                </a:solidFill>
              </a:rPr>
              <a:t>узелковые. </a:t>
            </a:r>
            <a:r>
              <a:rPr lang="ru-RU" sz="1800" dirty="0">
                <a:solidFill>
                  <a:schemeClr val="bg1"/>
                </a:solidFill>
              </a:rPr>
              <a:t>Это положение надо твердо усвоить.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Приступаем к плетению </a:t>
            </a:r>
            <a:r>
              <a:rPr lang="ru-RU" sz="1800" dirty="0" smtClean="0">
                <a:solidFill>
                  <a:schemeClr val="bg1"/>
                </a:solidFill>
              </a:rPr>
              <a:t>одинарного </a:t>
            </a:r>
            <a:r>
              <a:rPr lang="ru-RU" sz="1800" dirty="0">
                <a:solidFill>
                  <a:schemeClr val="bg1"/>
                </a:solidFill>
              </a:rPr>
              <a:t>плоского узла.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Правой рукой возьмите правую рабочую нить и заведите ее на основу и под левую рабочую нить.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Теперь левой рукой возьмите левую рабочую нить и заведите ее под основу и снизу в петлю, образовавшуюся между основой и правой рабочей нитью. Вы завязали </a:t>
            </a:r>
            <a:r>
              <a:rPr lang="ru-RU" sz="1800" dirty="0" smtClean="0">
                <a:solidFill>
                  <a:schemeClr val="bg1"/>
                </a:solidFill>
              </a:rPr>
              <a:t>одинарный </a:t>
            </a:r>
            <a:r>
              <a:rPr lang="ru-RU" sz="1800" dirty="0">
                <a:solidFill>
                  <a:schemeClr val="bg1"/>
                </a:solidFill>
              </a:rPr>
              <a:t>плоский узел.</a:t>
            </a:r>
          </a:p>
          <a:p>
            <a:pPr algn="just"/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209951" cy="25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672" y="332656"/>
            <a:ext cx="6192688" cy="5326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Одинарный правый плоский узел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0588" y="3376424"/>
            <a:ext cx="5432648" cy="37705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Одинарный левый плоский узел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1584"/>
            <a:ext cx="2921588" cy="250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84" y="851584"/>
            <a:ext cx="2840704" cy="250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2884722" cy="26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760"/>
            <a:ext cx="7488832" cy="144016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</a:rPr>
              <a:t>                                                  Двойной плоский узел с левой </a:t>
            </a:r>
            <a:r>
              <a:rPr lang="ru-RU" sz="1800" b="1" dirty="0" err="1" smtClean="0">
                <a:solidFill>
                  <a:schemeClr val="bg1"/>
                </a:solidFill>
              </a:rPr>
              <a:t>перекладинкой</a:t>
            </a:r>
            <a:r>
              <a:rPr lang="ru-RU" sz="1800" b="1" dirty="0" smtClean="0">
                <a:solidFill>
                  <a:schemeClr val="bg1"/>
                </a:solidFill>
              </a:rPr>
              <a:t>                 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Закрепите на основе две нити длиной по 1 м, перепустив концы на 20 и 80 см. Сплетите сначала левый одинарный плоский узел и под ним правый </a:t>
            </a:r>
            <a:r>
              <a:rPr lang="ru-RU" sz="1700" dirty="0" smtClean="0">
                <a:solidFill>
                  <a:schemeClr val="bg1"/>
                </a:solidFill>
              </a:rPr>
              <a:t>- </a:t>
            </a:r>
            <a:r>
              <a:rPr lang="ru-RU" sz="1700" dirty="0">
                <a:solidFill>
                  <a:schemeClr val="bg1"/>
                </a:solidFill>
              </a:rPr>
              <a:t>получился двойной плоский </a:t>
            </a:r>
            <a:r>
              <a:rPr lang="ru-RU" sz="1700" dirty="0" smtClean="0">
                <a:solidFill>
                  <a:schemeClr val="bg1"/>
                </a:solidFill>
              </a:rPr>
              <a:t>узел, </a:t>
            </a:r>
            <a:r>
              <a:rPr lang="ru-RU" sz="1700" dirty="0">
                <a:solidFill>
                  <a:schemeClr val="bg1"/>
                </a:solidFill>
              </a:rPr>
              <a:t>затяните </a:t>
            </a:r>
            <a:r>
              <a:rPr lang="ru-RU" sz="1700" dirty="0" smtClean="0">
                <a:solidFill>
                  <a:schemeClr val="bg1"/>
                </a:solidFill>
              </a:rPr>
              <a:t>его </a:t>
            </a:r>
            <a:r>
              <a:rPr lang="ru-RU" sz="1700" dirty="0">
                <a:solidFill>
                  <a:schemeClr val="bg1"/>
                </a:solidFill>
              </a:rPr>
              <a:t>и внимательно рассмотрите: слева видна вертикальная </a:t>
            </a:r>
            <a:r>
              <a:rPr lang="ru-RU" sz="1700" dirty="0" err="1">
                <a:solidFill>
                  <a:schemeClr val="bg1"/>
                </a:solidFill>
              </a:rPr>
              <a:t>перекладинка</a:t>
            </a:r>
            <a:r>
              <a:rPr lang="ru-RU" sz="1700" dirty="0">
                <a:solidFill>
                  <a:schemeClr val="bg1"/>
                </a:solidFill>
              </a:rPr>
              <a:t> - это признак законченного узла.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179712"/>
            <a:ext cx="8784976" cy="1689447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</a:rPr>
              <a:t>Двойной плоский узел с правой </a:t>
            </a:r>
            <a:r>
              <a:rPr lang="ru-RU" sz="1800" b="1" dirty="0" err="1" smtClean="0">
                <a:solidFill>
                  <a:schemeClr val="bg1"/>
                </a:solidFill>
              </a:rPr>
              <a:t>перкладинкой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Если </a:t>
            </a:r>
            <a:r>
              <a:rPr lang="ru-RU" sz="1700" dirty="0">
                <a:solidFill>
                  <a:schemeClr val="bg1"/>
                </a:solidFill>
              </a:rPr>
              <a:t>бы вы начали плести с правого одинарного плоского узла, то </a:t>
            </a:r>
            <a:r>
              <a:rPr lang="ru-RU" sz="1700" dirty="0" err="1" smtClean="0">
                <a:solidFill>
                  <a:schemeClr val="bg1"/>
                </a:solidFill>
              </a:rPr>
              <a:t>перекладинка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>
                <a:solidFill>
                  <a:schemeClr val="bg1"/>
                </a:solidFill>
              </a:rPr>
              <a:t>получилась бы </a:t>
            </a:r>
            <a:r>
              <a:rPr lang="ru-RU" sz="1700" dirty="0" smtClean="0">
                <a:solidFill>
                  <a:schemeClr val="bg1"/>
                </a:solidFill>
              </a:rPr>
              <a:t>справа. </a:t>
            </a:r>
            <a:r>
              <a:rPr lang="ru-RU" sz="1700" dirty="0">
                <a:solidFill>
                  <a:schemeClr val="bg1"/>
                </a:solidFill>
              </a:rPr>
              <a:t>Принципиального различия в узлах нет, однако </a:t>
            </a:r>
            <a:r>
              <a:rPr lang="ru-RU" sz="1700" dirty="0" smtClean="0">
                <a:solidFill>
                  <a:schemeClr val="bg1"/>
                </a:solidFill>
              </a:rPr>
              <a:t>не </a:t>
            </a:r>
            <a:r>
              <a:rPr lang="ru-RU" sz="1700" dirty="0">
                <a:solidFill>
                  <a:schemeClr val="bg1"/>
                </a:solidFill>
              </a:rPr>
              <a:t>всегда </a:t>
            </a:r>
            <a:r>
              <a:rPr lang="ru-RU" sz="1700" dirty="0" smtClean="0">
                <a:solidFill>
                  <a:schemeClr val="bg1"/>
                </a:solidFill>
              </a:rPr>
              <a:t>можно </a:t>
            </a:r>
            <a:r>
              <a:rPr lang="ru-RU" sz="1700" dirty="0">
                <a:solidFill>
                  <a:schemeClr val="bg1"/>
                </a:solidFill>
              </a:rPr>
              <a:t>разобраться, с какой рабочей нити начинать следующий узел при плетении цепочки. Запомните, новый узел начинайте с той рабочей нити, которая выходит из-под </a:t>
            </a:r>
            <a:r>
              <a:rPr lang="ru-RU" sz="1700" dirty="0" err="1">
                <a:solidFill>
                  <a:schemeClr val="bg1"/>
                </a:solidFill>
              </a:rPr>
              <a:t>перекладинки</a:t>
            </a:r>
            <a:r>
              <a:rPr lang="ru-RU" sz="1700" dirty="0">
                <a:solidFill>
                  <a:schemeClr val="bg1"/>
                </a:solidFill>
              </a:rPr>
              <a:t> предыдущего узла.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40" y="1412776"/>
            <a:ext cx="4875439" cy="17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40" y="4941168"/>
            <a:ext cx="4725900" cy="180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6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760"/>
            <a:ext cx="7486600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Полезные советы: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48680"/>
            <a:ext cx="8856984" cy="6309320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</a:rPr>
              <a:t>Плести из жестких, грубых веревок трудно и неприятно, но если надеть тонкие трикотажные перчатки, то работать станет намного легче.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</a:rPr>
              <a:t>Слишком жесткие нити из натуральных волокон перед плетением можно прокипятить: они станут более мягкими и эластичными.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</a:rPr>
              <a:t>Дополнительную жесткость мягким нитям можно придать с помощью специального раствора: в 0,5 л холодной воды замачивают 25 г желатина. Когда он разбухнет, посуду помещают в кастрюлю с горячей водой и нагревают, пока не растворится весь желатин. Затем прекращают нагревание, добавляют в раствор 1/2 чайной ложки глицерина, 1 л горячей воды и тщательно размешивают. В раствор на несколько минут погружают сухие нити, вынимают их и просушивают. Узлы из таких нитей получаются намного красивее, чем из мягких.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</a:rPr>
              <a:t>Сложно работать с нитями, имеющими скользкую поверхность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>
                <a:solidFill>
                  <a:schemeClr val="bg1"/>
                </a:solidFill>
              </a:rPr>
              <a:t>Узлы из </a:t>
            </a:r>
            <a:r>
              <a:rPr lang="ru-RU" sz="1400" dirty="0" smtClean="0">
                <a:solidFill>
                  <a:schemeClr val="bg1"/>
                </a:solidFill>
              </a:rPr>
              <a:t>таких нитей развязываются</a:t>
            </a:r>
            <a:r>
              <a:rPr lang="ru-RU" sz="1400" dirty="0">
                <a:solidFill>
                  <a:schemeClr val="bg1"/>
                </a:solidFill>
              </a:rPr>
              <a:t>, и поэтому затягивать их следует как можно туже.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</a:rPr>
              <a:t>Плести бумажный шпагат или шелковую нить легче, если время от времени увлажнять руки водой.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</a:rPr>
              <a:t>Если вы решили плести из шерстяной пряжи, то она должна быть толстой, прочной и туго скрученной.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</a:rPr>
              <a:t>Концы шелковистых нитей расплетаются во время работы, поэтому их перед плетением смазывают клеем или завязывают на них узелки, а у синтетических нитей концы оплавляют над огнем.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bg1"/>
                </a:solidFill>
              </a:rPr>
              <a:t>Самые </a:t>
            </a:r>
            <a:r>
              <a:rPr lang="ru-RU" sz="1400" dirty="0">
                <a:solidFill>
                  <a:schemeClr val="bg1"/>
                </a:solidFill>
              </a:rPr>
              <a:t>красивые узлы с выразительной фактурой получаются из нитей с круглым сечением. Те же узлы, выполненные из плоской тесьмы, выглядят менее интересно.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bg1"/>
                </a:solidFill>
              </a:rPr>
              <a:t>Не </a:t>
            </a:r>
            <a:r>
              <a:rPr lang="ru-RU" sz="1400" dirty="0">
                <a:solidFill>
                  <a:schemeClr val="bg1"/>
                </a:solidFill>
              </a:rPr>
              <a:t>отказывайтесь работать с неровными грубыми нитями. Дефекты нитей станут менее заметными после утюжки готового изделия. Утюжьте так: положите работу изнаночной стороной кверху на мягкую подстилку, накройте двумя-тремя слоями мокрой марли и слегка прикладывайте горячий утюг, стараясь не сбить узлы под марлей. Когда марля станет чуть влажной, снимите ее и оставьте изделие просыхать без марли.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</a:rPr>
              <a:t>Плетеные изделия можно осторожно стирать, но нельзя выкручивать. После стирки вещь заворачивают в полотенце или ткань, чтобы удалить избыток влаги, затем немного просушивают, расправив, и после этого отпаривают.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003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157192"/>
            <a:ext cx="9108504" cy="1524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Дерзайте, творите и вы получите истинное удовольствие от вашей работы.</a:t>
            </a:r>
            <a:r>
              <a:rPr lang="ru-RU" sz="3600" b="1" i="1" dirty="0">
                <a:solidFill>
                  <a:srgbClr val="00B050"/>
                </a:solidFill>
              </a:rPr>
              <a:t/>
            </a:r>
            <a:br>
              <a:rPr lang="ru-RU" sz="3600" b="1" i="1" dirty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64" y="332656"/>
            <a:ext cx="9089136" cy="118049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Рукоделие </a:t>
            </a:r>
            <a:r>
              <a:rPr lang="ru-RU" sz="3200" b="1" dirty="0">
                <a:solidFill>
                  <a:schemeClr val="bg1"/>
                </a:solidFill>
              </a:rPr>
              <a:t>- это удивительный вид творчества, позволяющий создать шедевр за короткий срок.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910885" cy="35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3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344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История узелкового плетения исчисляется тысячелетиями. Началась она с того времени, когда человеку понадобилось соединить два конца нити, и он завязал первый узел.</a:t>
            </a:r>
          </a:p>
        </p:txBody>
      </p:sp>
      <p:pic>
        <p:nvPicPr>
          <p:cNvPr id="2050" name="Picture 2" descr="C:\Users\Дмитрий\Desktop\конкурс урок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173313" cy="39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30120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Были периоды, когда узлы просто запрещали. Среди многих табу, соблюдение которых выпало на долю римских сенаторов, был запрет иметь на одежде хотя бы один узел.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На </a:t>
            </a:r>
            <a:r>
              <a:rPr lang="ru-RU" sz="1800" dirty="0">
                <a:solidFill>
                  <a:schemeClr val="bg1"/>
                </a:solidFill>
              </a:rPr>
              <a:t>Востоке в древности существовала узелковая грамота, благодаря которой люди собирали и сохраняли нужную информацию.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В Древней Греции во времена народных гуляний предлагалось развязать и завязать такой сложный узел, как «турецкий». </a:t>
            </a:r>
            <a:r>
              <a:rPr lang="ru-RU" sz="1800" dirty="0" smtClean="0">
                <a:solidFill>
                  <a:schemeClr val="bg1"/>
                </a:solidFill>
              </a:rPr>
              <a:t>«</a:t>
            </a:r>
            <a:r>
              <a:rPr lang="ru-RU" sz="1800" dirty="0">
                <a:solidFill>
                  <a:schemeClr val="bg1"/>
                </a:solidFill>
              </a:rPr>
              <a:t>Турецкий узел», возможно, и есть тот легендарный гордиев узел, распутывание которого, по древним легендам, сулило власть над Азией.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Александр Македонский знал легенду об удачливом царе из народа, и ему очень хотелось увидеть знаменитую повозку и хитроумно сплетенный узел. По одним источникам, дошедшим до нас, Александр не мог распутать гордиев узел и, выхватив меч, разрубил его; по другим – царь вытащил колышек, распутал узел и снял ярмо, чем и подтвердил свое право быть властелином Азии.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Расцвет макраме относится к IX веку до н. э. Именно с этого времени просматриваются истоки создания изделий из узелкового плетения. Родоначальниками макраме считают моряков, которые в часы досуга плели цепочки, кулоны, талисманы и дарили их друзьям в далеких странах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9304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 протяжении всего пути развития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человечество относилось к узлам по-разному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64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71184" cy="78641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Технику макраме знали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366" y="1124744"/>
            <a:ext cx="3671264" cy="504056"/>
          </a:xfrm>
        </p:spPr>
        <p:txBody>
          <a:bodyPr/>
          <a:lstStyle/>
          <a:p>
            <a:r>
              <a:rPr lang="ru-RU" dirty="0" smtClean="0"/>
              <a:t>в Древнем Египте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1" y="1628799"/>
            <a:ext cx="3176399" cy="23822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052736"/>
            <a:ext cx="3672408" cy="576064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Древней Греции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3"/>
            <a:ext cx="3750692" cy="2344182"/>
          </a:xfrm>
        </p:spPr>
      </p:pic>
      <p:sp>
        <p:nvSpPr>
          <p:cNvPr id="9" name="TextBox 8"/>
          <p:cNvSpPr txBox="1"/>
          <p:nvPr/>
        </p:nvSpPr>
        <p:spPr>
          <a:xfrm>
            <a:off x="1043608" y="4048374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Ираке</a:t>
            </a:r>
            <a:endParaRPr lang="ru-RU" dirty="0"/>
          </a:p>
        </p:txBody>
      </p:sp>
      <p:sp>
        <p:nvSpPr>
          <p:cNvPr id="10" name="AutoShape 2" descr="http://www.baqofa.com/forum/upload/20100514_094917_4409_78075302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Дмитрий\Desktop\конкурс урок\20100514_094917_4409_7807530266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71351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80112" y="401109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Руси</a:t>
            </a:r>
            <a:endParaRPr lang="ru-RU" dirty="0"/>
          </a:p>
        </p:txBody>
      </p:sp>
      <p:pic>
        <p:nvPicPr>
          <p:cNvPr id="3076" name="Picture 4" descr="C:\Users\Дмитрий\Desktop\конкурс урок\83186782_4000491_drevnyaya_ry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2929"/>
            <a:ext cx="3327972" cy="23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54650" y="548680"/>
            <a:ext cx="8147249" cy="18722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>
                <a:solidFill>
                  <a:schemeClr val="bg1"/>
                </a:solidFill>
              </a:rPr>
              <a:t>20-х годов XX века макраме вновь возрождается и входит в моду. Плетеными изделиями: коврами, салфетками, абажурами, ширмами, а позже и шторами, кашпо – стали украшать комнаты. Плетеные панно начали комбинировать с ткачеством. Макраме нашло широкое применение и при создании таких предметов, как качалка, гамак, беседка. Сейчас возможности макраме еще более расширились.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Дмитрий\Desktop\конкурс урок\IMG_1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митрий\Desktop\конкурс урок\makrame_poy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28869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митрий\Desktop\конкурс урок\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77" y="4271901"/>
            <a:ext cx="21098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Дмитрий\Desktop\конкурс урок\85618505_6015659556_de744cf676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9776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8712967" cy="5877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Данная символика представлена всего лишь на ассоциативном уровне, поэтому вы можете не придерживаться строгим рамкам каждого значения цвета, ведь у каждого свой вкус, и можете свободно </a:t>
            </a:r>
            <a:r>
              <a:rPr lang="ru-RU" sz="1800" dirty="0" smtClean="0">
                <a:solidFill>
                  <a:schemeClr val="bg1"/>
                </a:solidFill>
              </a:rPr>
              <a:t>комбинировать </a:t>
            </a:r>
            <a:r>
              <a:rPr lang="ru-RU" sz="1800" dirty="0">
                <a:solidFill>
                  <a:schemeClr val="bg1"/>
                </a:solidFill>
              </a:rPr>
              <a:t>любые цвета. Главное, чтобы вам нравилось.</a:t>
            </a:r>
          </a:p>
          <a:p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b="1" dirty="0">
                <a:solidFill>
                  <a:srgbClr val="FF0000"/>
                </a:solidFill>
              </a:rPr>
              <a:t>Красный </a:t>
            </a:r>
            <a:r>
              <a:rPr lang="ru-RU" sz="1800" dirty="0">
                <a:solidFill>
                  <a:schemeClr val="bg1"/>
                </a:solidFill>
              </a:rPr>
              <a:t>– любовь, страсть, огонь, радость, привязанность, энергия.</a:t>
            </a:r>
          </a:p>
          <a:p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b="1" dirty="0">
                <a:solidFill>
                  <a:schemeClr val="accent5"/>
                </a:solidFill>
              </a:rPr>
              <a:t>Оранжевый</a:t>
            </a:r>
            <a:r>
              <a:rPr lang="ru-RU" sz="1800" dirty="0">
                <a:solidFill>
                  <a:schemeClr val="bg1"/>
                </a:solidFill>
              </a:rPr>
              <a:t> – пацифизм, привязанность, </a:t>
            </a:r>
            <a:r>
              <a:rPr lang="ru-RU" sz="1800" dirty="0" smtClean="0">
                <a:solidFill>
                  <a:schemeClr val="bg1"/>
                </a:solidFill>
              </a:rPr>
              <a:t>энергия</a:t>
            </a:r>
            <a:r>
              <a:rPr lang="ru-RU" sz="1800" dirty="0">
                <a:solidFill>
                  <a:schemeClr val="bg1"/>
                </a:solidFill>
              </a:rPr>
              <a:t>, огонь.</a:t>
            </a:r>
          </a:p>
          <a:p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b="1" dirty="0">
                <a:solidFill>
                  <a:srgbClr val="FFFF00"/>
                </a:solidFill>
              </a:rPr>
              <a:t>Жёлтый </a:t>
            </a:r>
            <a:r>
              <a:rPr lang="ru-RU" sz="1800" dirty="0">
                <a:solidFill>
                  <a:schemeClr val="bg1"/>
                </a:solidFill>
              </a:rPr>
              <a:t>– солнце, вера, тоска, красота, ревность, неискренность, зависть, лето, </a:t>
            </a:r>
            <a:r>
              <a:rPr lang="ru-RU" sz="1800" dirty="0" smtClean="0">
                <a:solidFill>
                  <a:schemeClr val="bg1"/>
                </a:solidFill>
              </a:rPr>
              <a:t>золото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smtClean="0">
                <a:solidFill>
                  <a:schemeClr val="bg1"/>
                </a:solidFill>
              </a:rPr>
              <a:t>деньги, </a:t>
            </a:r>
            <a:r>
              <a:rPr lang="ru-RU" sz="1800" dirty="0">
                <a:solidFill>
                  <a:schemeClr val="bg1"/>
                </a:solidFill>
              </a:rPr>
              <a:t>судьба.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 Зелёный </a:t>
            </a:r>
            <a:r>
              <a:rPr lang="ru-RU" sz="1800" dirty="0">
                <a:solidFill>
                  <a:schemeClr val="bg1"/>
                </a:solidFill>
              </a:rPr>
              <a:t>– юность, природа, надежда, гармония, вечность, вера, жизнь.</a:t>
            </a:r>
          </a:p>
          <a:p>
            <a:r>
              <a:rPr lang="ru-RU" sz="1800" b="1" dirty="0">
                <a:solidFill>
                  <a:srgbClr val="0070C0"/>
                </a:solidFill>
              </a:rPr>
              <a:t> Голубой </a:t>
            </a:r>
            <a:r>
              <a:rPr lang="ru-RU" sz="1800" dirty="0">
                <a:solidFill>
                  <a:schemeClr val="bg1"/>
                </a:solidFill>
              </a:rPr>
              <a:t>– дружба, гармония, тоска, небо, надежда, вода, ум, покой, безграничность, умиротворенность.</a:t>
            </a:r>
          </a:p>
          <a:p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b="1" dirty="0">
                <a:solidFill>
                  <a:srgbClr val="002060"/>
                </a:solidFill>
              </a:rPr>
              <a:t>Синий</a:t>
            </a:r>
            <a:r>
              <a:rPr lang="ru-RU" sz="1800" dirty="0">
                <a:solidFill>
                  <a:schemeClr val="bg1"/>
                </a:solidFill>
              </a:rPr>
              <a:t> – спокойствие, открытость новому, любовь к Богу, умиротворенность, долгая память, гармония, дружелюбие, небо, дух, </a:t>
            </a:r>
            <a:r>
              <a:rPr lang="ru-RU" sz="1800" dirty="0" smtClean="0">
                <a:solidFill>
                  <a:schemeClr val="bg1"/>
                </a:solidFill>
              </a:rPr>
              <a:t>бесконечность.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b="1" dirty="0">
                <a:solidFill>
                  <a:srgbClr val="7030A0"/>
                </a:solidFill>
              </a:rPr>
              <a:t>Фиолетовый</a:t>
            </a:r>
            <a:r>
              <a:rPr lang="ru-RU" sz="1800" dirty="0">
                <a:solidFill>
                  <a:schemeClr val="bg1"/>
                </a:solidFill>
              </a:rPr>
              <a:t> – мечты, мудрость, мистика, оригинальность, дружба.</a:t>
            </a:r>
          </a:p>
          <a:p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b="1" dirty="0">
                <a:solidFill>
                  <a:srgbClr val="FF00FF"/>
                </a:solidFill>
              </a:rPr>
              <a:t>Розовый</a:t>
            </a:r>
            <a:r>
              <a:rPr lang="ru-RU" sz="1800" dirty="0">
                <a:solidFill>
                  <a:schemeClr val="bg1"/>
                </a:solidFill>
              </a:rPr>
              <a:t> - любовь, страсть, привязанность, энергия, нежность, мечтательность.</a:t>
            </a:r>
          </a:p>
          <a:p>
            <a:r>
              <a:rPr lang="ru-RU" sz="1800" b="1" dirty="0">
                <a:solidFill>
                  <a:schemeClr val="tx1">
                    <a:lumMod val="95000"/>
                  </a:schemeClr>
                </a:solidFill>
              </a:rPr>
              <a:t> Белый </a:t>
            </a:r>
            <a:r>
              <a:rPr lang="ru-RU" sz="1800" dirty="0">
                <a:solidFill>
                  <a:schemeClr val="bg1"/>
                </a:solidFill>
              </a:rPr>
              <a:t>- </a:t>
            </a:r>
            <a:r>
              <a:rPr lang="ru-RU" sz="1800" dirty="0" smtClean="0">
                <a:solidFill>
                  <a:schemeClr val="bg1"/>
                </a:solidFill>
              </a:rPr>
              <a:t>Чистота</a:t>
            </a:r>
            <a:r>
              <a:rPr lang="ru-RU" sz="1800" dirty="0">
                <a:solidFill>
                  <a:schemeClr val="bg1"/>
                </a:solidFill>
              </a:rPr>
              <a:t>, свобода, изысканность, правда, путь, жизнь, добро, свет, вера, </a:t>
            </a:r>
            <a:r>
              <a:rPr lang="ru-RU" sz="1800" dirty="0" smtClean="0">
                <a:solidFill>
                  <a:schemeClr val="bg1"/>
                </a:solidFill>
              </a:rPr>
              <a:t>начало</a:t>
            </a:r>
            <a:r>
              <a:rPr lang="ru-RU" sz="1800" dirty="0">
                <a:solidFill>
                  <a:schemeClr val="bg1"/>
                </a:solidFill>
              </a:rPr>
              <a:t>, независимость.</a:t>
            </a:r>
          </a:p>
          <a:p>
            <a:r>
              <a:rPr lang="ru-RU" sz="1800" dirty="0">
                <a:solidFill>
                  <a:schemeClr val="bg1"/>
                </a:solidFill>
              </a:rPr>
              <a:t> </a:t>
            </a:r>
            <a:r>
              <a:rPr lang="ru-RU" sz="1800" b="1" dirty="0">
                <a:solidFill>
                  <a:schemeClr val="bg1"/>
                </a:solidFill>
              </a:rPr>
              <a:t>Черный</a:t>
            </a:r>
            <a:r>
              <a:rPr lang="ru-RU" sz="1800" dirty="0">
                <a:solidFill>
                  <a:schemeClr val="bg1"/>
                </a:solidFill>
              </a:rPr>
              <a:t> - Печаль, одиночество, магия, сильная энергия, нежелание общаться, очищение, отрешение, бесстрашие, </a:t>
            </a:r>
            <a:r>
              <a:rPr lang="ru-RU" sz="1800" dirty="0" smtClean="0">
                <a:solidFill>
                  <a:schemeClr val="bg1"/>
                </a:solidFill>
              </a:rPr>
              <a:t>независимость.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27168" cy="8584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 вы знаете, что означают те или иные цвета в макраме?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Инструментов для плетения потребуется немного, притом все они простые: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516" y="1340768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подушка для </a:t>
            </a:r>
            <a:r>
              <a:rPr lang="ru-RU" dirty="0" smtClean="0">
                <a:solidFill>
                  <a:schemeClr val="bg1"/>
                </a:solidFill>
              </a:rPr>
              <a:t>плетения (рабочее основание для плетения – устойчивая, в меру жесткая подушка. Чем удобнее этот инструмент, тем быстрее идет работа);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булавки с большими </a:t>
            </a:r>
            <a:r>
              <a:rPr lang="ru-RU" dirty="0" smtClean="0">
                <a:solidFill>
                  <a:schemeClr val="bg1"/>
                </a:solidFill>
              </a:rPr>
              <a:t>головками (ими фиксируют отдельные узлы и фрагменты изделия и придают нужную форму плетеному полотну);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ножницы;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сантиметровая лента;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вязальные крючки, тонкий и толстый, для протягивания нитей в сложных узорах;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спица или шило, необходимые при развязывании неправильно затянутых узлов;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грузики для вытягивания и выравнивания плетеных </a:t>
            </a:r>
            <a:r>
              <a:rPr lang="ru-RU" dirty="0" smtClean="0">
                <a:solidFill>
                  <a:schemeClr val="bg1"/>
                </a:solidFill>
              </a:rPr>
              <a:t>изделий;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иногда </a:t>
            </a:r>
            <a:r>
              <a:rPr lang="ru-RU" dirty="0">
                <a:solidFill>
                  <a:schemeClr val="bg1"/>
                </a:solidFill>
              </a:rPr>
              <a:t>требуются небольшие струбцины – приспособление типа </a:t>
            </a:r>
            <a:r>
              <a:rPr lang="ru-RU" dirty="0" smtClean="0">
                <a:solidFill>
                  <a:schemeClr val="bg1"/>
                </a:solidFill>
              </a:rPr>
              <a:t>тисков.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5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272808" cy="57606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Материалы: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120880" cy="3777456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</a:rPr>
              <a:t>Нити </a:t>
            </a:r>
            <a:r>
              <a:rPr lang="ru-RU" sz="1800" dirty="0">
                <a:solidFill>
                  <a:schemeClr val="bg1"/>
                </a:solidFill>
              </a:rPr>
              <a:t>и веревки для плетения </a:t>
            </a:r>
            <a:r>
              <a:rPr lang="ru-RU" sz="1800" dirty="0" smtClean="0">
                <a:solidFill>
                  <a:schemeClr val="bg1"/>
                </a:solidFill>
              </a:rPr>
              <a:t>используют </a:t>
            </a:r>
            <a:r>
              <a:rPr lang="ru-RU" sz="1800" dirty="0">
                <a:solidFill>
                  <a:schemeClr val="bg1"/>
                </a:solidFill>
              </a:rPr>
              <a:t>самые разнообразные: льняные, пеньковые, хлопчатобумажные, </a:t>
            </a:r>
            <a:r>
              <a:rPr lang="ru-RU" sz="1800" dirty="0" err="1">
                <a:solidFill>
                  <a:schemeClr val="bg1"/>
                </a:solidFill>
              </a:rPr>
              <a:t>сизалевые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</a:rPr>
              <a:t>Мелкие </a:t>
            </a:r>
            <a:r>
              <a:rPr lang="ru-RU" sz="1800" dirty="0">
                <a:solidFill>
                  <a:schemeClr val="bg1"/>
                </a:solidFill>
              </a:rPr>
              <a:t>вещи </a:t>
            </a:r>
            <a:r>
              <a:rPr lang="ru-RU" sz="1800" dirty="0" smtClean="0">
                <a:solidFill>
                  <a:schemeClr val="bg1"/>
                </a:solidFill>
              </a:rPr>
              <a:t>плетут </a:t>
            </a:r>
            <a:r>
              <a:rPr lang="ru-RU" sz="1800" dirty="0">
                <a:solidFill>
                  <a:schemeClr val="bg1"/>
                </a:solidFill>
              </a:rPr>
              <a:t>из суровых нитей, кордовой рыболовной лески, мулине, «ириса», сутажа.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</a:rPr>
              <a:t>Для </a:t>
            </a:r>
            <a:r>
              <a:rPr lang="ru-RU" sz="1800" dirty="0">
                <a:solidFill>
                  <a:schemeClr val="bg1"/>
                </a:solidFill>
              </a:rPr>
              <a:t>крупных изделий подойдут бельевая веревка, бумажный шпагат, шторный шнур.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800" dirty="0">
                <a:solidFill>
                  <a:schemeClr val="bg1"/>
                </a:solidFill>
              </a:rPr>
              <a:t>Чем сильнее скручены нити, тем больше они подходят для плетения: узлы получаются четкими, рельефными, изделия из них не деформируются.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Это </a:t>
            </a:r>
            <a:r>
              <a:rPr lang="ru-RU" dirty="0">
                <a:solidFill>
                  <a:schemeClr val="bg1"/>
                </a:solidFill>
              </a:rPr>
              <a:t>очень важный этап в работе. Точно рассчитать необходимую длину нити для того или иного изделия довольно сложно. Расход нитей зависит от многих факторов: от задуманного размера изделия, применяемых узлов и узоров, толщины и фактуры нитей, индивидуального исполнения </a:t>
            </a:r>
            <a:r>
              <a:rPr lang="ru-RU" dirty="0" smtClean="0">
                <a:solidFill>
                  <a:schemeClr val="bg1"/>
                </a:solidFill>
              </a:rPr>
              <a:t>мастера.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Обычно </a:t>
            </a:r>
            <a:r>
              <a:rPr lang="ru-RU" dirty="0">
                <a:solidFill>
                  <a:schemeClr val="bg1"/>
                </a:solidFill>
              </a:rPr>
              <a:t>в описаниях изделий расчет дается с некоторым запасом. Нить, закрепленная на основе, должна быть в четыре раза длиннее готового изделия. При закреплении нити на основу нить складывается вдвое. Длина нити должна соответственно удвоиться и быть в восемь раз длиннее задуманного изделия. Если изделие состоит из отдельных деталей или элементов к ним, то расчет длины нитей производите отдельно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8328"/>
            <a:ext cx="7859216" cy="78641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Расчет длины нити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391</TotalTime>
  <Words>947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История развития техники  плетения из тесьмы.  Основные приемы плетения узлов.</vt:lpstr>
      <vt:lpstr>Презентация PowerPoint</vt:lpstr>
      <vt:lpstr>На протяжении всего пути развития  человечество относилось к узлам по-разному</vt:lpstr>
      <vt:lpstr>Технику макраме знали </vt:lpstr>
      <vt:lpstr>Презентация PowerPoint</vt:lpstr>
      <vt:lpstr>А вы знаете, что означают те или иные цвета в макраме?</vt:lpstr>
      <vt:lpstr>Презентация PowerPoint</vt:lpstr>
      <vt:lpstr>     Материалы:</vt:lpstr>
      <vt:lpstr>Расчет длины нити </vt:lpstr>
      <vt:lpstr>Правила безопасности при  плетении узлов</vt:lpstr>
      <vt:lpstr>Основные приемы плетения узлов</vt:lpstr>
      <vt:lpstr>                                                                                                                                        Одинарный плоский узел Этот узел называют еще скрещенным, винтообразным, скручивающимся, косообразным и полуузлом. Он мажет быть левым и правым в зависимости от того, какой нитью его начали плести - левой или правой.</vt:lpstr>
      <vt:lpstr>Одинарный правый плоский узел</vt:lpstr>
      <vt:lpstr>                                                  Двойной плоский узел с левой перекладинкой                   Закрепите на основе две нити длиной по 1 м, перепустив концы на 20 и 80 см. Сплетите сначала левый одинарный плоский узел и под ним правый - получился двойной плоский узел, затяните его и внимательно рассмотрите: слева видна вертикальная перекладинка - это признак законченного узла.</vt:lpstr>
      <vt:lpstr>Полезные советы:</vt:lpstr>
      <vt:lpstr>Дерзайте, творите и вы получите истинное удовольствие от вашей работы.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33</cp:revision>
  <dcterms:created xsi:type="dcterms:W3CDTF">2014-05-17T14:26:40Z</dcterms:created>
  <dcterms:modified xsi:type="dcterms:W3CDTF">2014-05-28T15:57:11Z</dcterms:modified>
</cp:coreProperties>
</file>