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1"/>
  </p:notesMasterIdLst>
  <p:sldIdLst>
    <p:sldId id="257" r:id="rId2"/>
    <p:sldId id="258" r:id="rId3"/>
    <p:sldId id="259" r:id="rId4"/>
    <p:sldId id="282" r:id="rId5"/>
    <p:sldId id="283" r:id="rId6"/>
    <p:sldId id="284" r:id="rId7"/>
    <p:sldId id="260" r:id="rId8"/>
    <p:sldId id="261" r:id="rId9"/>
    <p:sldId id="262" r:id="rId10"/>
    <p:sldId id="263" r:id="rId11"/>
    <p:sldId id="273" r:id="rId12"/>
    <p:sldId id="266" r:id="rId13"/>
    <p:sldId id="267" r:id="rId14"/>
    <p:sldId id="268" r:id="rId15"/>
    <p:sldId id="277" r:id="rId16"/>
    <p:sldId id="275" r:id="rId17"/>
    <p:sldId id="269" r:id="rId18"/>
    <p:sldId id="271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7" autoAdjust="0"/>
    <p:restoredTop sz="94660"/>
  </p:normalViewPr>
  <p:slideViewPr>
    <p:cSldViewPr>
      <p:cViewPr varScale="1">
        <p:scale>
          <a:sx n="64" d="100"/>
          <a:sy n="64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86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018977485013498E-3"/>
          <c:y val="0.101072233751989"/>
          <c:w val="0.57294119278461164"/>
          <c:h val="0.861126567205034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Сставлящая часть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Черчение</c:v>
                </c:pt>
                <c:pt idx="1">
                  <c:v>Начертательная геометрия</c:v>
                </c:pt>
                <c:pt idx="2">
                  <c:v>История</c:v>
                </c:pt>
                <c:pt idx="3">
                  <c:v>Химия</c:v>
                </c:pt>
                <c:pt idx="4">
                  <c:v>Физика</c:v>
                </c:pt>
                <c:pt idx="5">
                  <c:v>Математика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14.3</c:v>
                </c:pt>
                <c:pt idx="1">
                  <c:v>14.3</c:v>
                </c:pt>
                <c:pt idx="2">
                  <c:v>14.3</c:v>
                </c:pt>
                <c:pt idx="3">
                  <c:v>14.3</c:v>
                </c:pt>
                <c:pt idx="4">
                  <c:v>14.3</c:v>
                </c:pt>
                <c:pt idx="5">
                  <c:v>14.3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6316539214455663"/>
          <c:y val="0.12959955199633591"/>
          <c:w val="0.43347308406078588"/>
          <c:h val="0.8226837638033077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2345757878754213"/>
          <c:y val="5.1876473581423464E-2"/>
          <c:w val="0.60879647631745304"/>
          <c:h val="0.6845343189946535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Черч.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</c:v>
                </c:pt>
                <c:pt idx="1">
                  <c:v>8</c:v>
                </c:pt>
                <c:pt idx="2">
                  <c:v>9</c:v>
                </c:pt>
                <c:pt idx="3">
                  <c:v>6</c:v>
                </c:pt>
                <c:pt idx="4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Нач. геом.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cylinder"/>
        <c:axId val="91891584"/>
        <c:axId val="91893120"/>
        <c:axId val="89574464"/>
      </c:bar3DChart>
      <c:catAx>
        <c:axId val="91891584"/>
        <c:scaling>
          <c:orientation val="minMax"/>
        </c:scaling>
        <c:axPos val="b"/>
        <c:tickLblPos val="nextTo"/>
        <c:crossAx val="91893120"/>
        <c:crosses val="autoZero"/>
        <c:auto val="1"/>
        <c:lblAlgn val="ctr"/>
        <c:lblOffset val="100"/>
      </c:catAx>
      <c:valAx>
        <c:axId val="91893120"/>
        <c:scaling>
          <c:orientation val="minMax"/>
        </c:scaling>
        <c:axPos val="l"/>
        <c:majorGridlines/>
        <c:numFmt formatCode="General" sourceLinked="1"/>
        <c:tickLblPos val="nextTo"/>
        <c:crossAx val="91891584"/>
        <c:crosses val="autoZero"/>
        <c:crossBetween val="between"/>
      </c:valAx>
      <c:serAx>
        <c:axId val="89574464"/>
        <c:scaling>
          <c:orientation val="minMax"/>
        </c:scaling>
        <c:delete val="1"/>
        <c:axPos val="b"/>
        <c:tickLblPos val="none"/>
        <c:crossAx val="91893120"/>
        <c:crosses val="autoZero"/>
      </c:ser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4682044876959075"/>
          <c:y val="0.22850164705279294"/>
          <c:w val="0.23664493007721579"/>
          <c:h val="0.4447853418156533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F8B36B-7D70-44FC-A1EF-7FA4CE53B42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C02895-4AD4-463B-81FC-794BE98A0F1B}">
      <dgm:prSet phldrT="[Текст]"/>
      <dgm:spPr/>
      <dgm:t>
        <a:bodyPr/>
        <a:lstStyle/>
        <a:p>
          <a:r>
            <a:rPr lang="ru-RU" dirty="0" smtClean="0"/>
            <a:t>Задача №1</a:t>
          </a:r>
          <a:endParaRPr lang="ru-RU" dirty="0"/>
        </a:p>
      </dgm:t>
    </dgm:pt>
    <dgm:pt modelId="{8C55C7B6-C9FA-4A24-A2FB-0BA849D0BC7C}" type="parTrans" cxnId="{59A35B20-2AA2-44D3-968E-88E3E23983C8}">
      <dgm:prSet/>
      <dgm:spPr/>
      <dgm:t>
        <a:bodyPr/>
        <a:lstStyle/>
        <a:p>
          <a:endParaRPr lang="ru-RU"/>
        </a:p>
      </dgm:t>
    </dgm:pt>
    <dgm:pt modelId="{23CCB88A-8CA8-47DF-8EA4-B1E3CD4F29F6}" type="sibTrans" cxnId="{59A35B20-2AA2-44D3-968E-88E3E23983C8}">
      <dgm:prSet/>
      <dgm:spPr/>
      <dgm:t>
        <a:bodyPr/>
        <a:lstStyle/>
        <a:p>
          <a:endParaRPr lang="ru-RU"/>
        </a:p>
      </dgm:t>
    </dgm:pt>
    <dgm:pt modelId="{1BE3FFE9-22B2-45D1-B1FE-6BC24B444ED1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accent1"/>
              </a:solidFill>
            </a:rPr>
            <a:t>Задание геометрических элементов пространства на чертеже</a:t>
          </a:r>
          <a:endParaRPr lang="ru-RU" sz="2400" b="1" i="1" dirty="0">
            <a:solidFill>
              <a:schemeClr val="accent1"/>
            </a:solidFill>
          </a:endParaRPr>
        </a:p>
      </dgm:t>
    </dgm:pt>
    <dgm:pt modelId="{37F31AB9-03C8-4921-9AAE-D194ED27EEFD}" type="parTrans" cxnId="{7E69EE0E-B9B2-4604-A444-0489CF51D845}">
      <dgm:prSet/>
      <dgm:spPr/>
      <dgm:t>
        <a:bodyPr/>
        <a:lstStyle/>
        <a:p>
          <a:endParaRPr lang="ru-RU"/>
        </a:p>
      </dgm:t>
    </dgm:pt>
    <dgm:pt modelId="{35755157-7363-4FBE-BE16-19ED53E47ED1}" type="sibTrans" cxnId="{7E69EE0E-B9B2-4604-A444-0489CF51D845}">
      <dgm:prSet/>
      <dgm:spPr/>
      <dgm:t>
        <a:bodyPr/>
        <a:lstStyle/>
        <a:p>
          <a:endParaRPr lang="ru-RU"/>
        </a:p>
      </dgm:t>
    </dgm:pt>
    <dgm:pt modelId="{AD6129A3-A23C-43C7-BD1E-A3619D7D04F0}">
      <dgm:prSet phldrT="[Текст]"/>
      <dgm:spPr/>
      <dgm:t>
        <a:bodyPr/>
        <a:lstStyle/>
        <a:p>
          <a:r>
            <a:rPr lang="ru-RU" sz="1900" b="1" dirty="0" smtClean="0"/>
            <a:t>Слайды №9и №10.</a:t>
          </a:r>
          <a:endParaRPr lang="ru-RU" sz="1900" b="1" dirty="0"/>
        </a:p>
      </dgm:t>
    </dgm:pt>
    <dgm:pt modelId="{586B842D-58E2-42F9-8436-C0D26C0515F8}" type="parTrans" cxnId="{CAFCD2F8-9882-4FD7-9C23-54EF322ACCB9}">
      <dgm:prSet/>
      <dgm:spPr/>
      <dgm:t>
        <a:bodyPr/>
        <a:lstStyle/>
        <a:p>
          <a:endParaRPr lang="ru-RU"/>
        </a:p>
      </dgm:t>
    </dgm:pt>
    <dgm:pt modelId="{EFB5CC2A-16A2-49FA-B145-6E35F7234E3F}" type="sibTrans" cxnId="{CAFCD2F8-9882-4FD7-9C23-54EF322ACCB9}">
      <dgm:prSet/>
      <dgm:spPr/>
      <dgm:t>
        <a:bodyPr/>
        <a:lstStyle/>
        <a:p>
          <a:endParaRPr lang="ru-RU"/>
        </a:p>
      </dgm:t>
    </dgm:pt>
    <dgm:pt modelId="{40D2C879-E61D-44D0-AE0A-148CDEDCBEEF}">
      <dgm:prSet phldrT="[Текст]"/>
      <dgm:spPr/>
      <dgm:t>
        <a:bodyPr/>
        <a:lstStyle/>
        <a:p>
          <a:r>
            <a:rPr lang="ru-RU" dirty="0" smtClean="0"/>
            <a:t>Задача №2</a:t>
          </a:r>
          <a:endParaRPr lang="ru-RU" dirty="0"/>
        </a:p>
      </dgm:t>
    </dgm:pt>
    <dgm:pt modelId="{6E1CCF92-F2AE-4C68-8F94-5F04A7ACB37E}" type="parTrans" cxnId="{D581A699-9463-4A26-A20B-AB88A00EDC25}">
      <dgm:prSet/>
      <dgm:spPr/>
      <dgm:t>
        <a:bodyPr/>
        <a:lstStyle/>
        <a:p>
          <a:endParaRPr lang="ru-RU"/>
        </a:p>
      </dgm:t>
    </dgm:pt>
    <dgm:pt modelId="{FB19AA86-DB7E-4CFE-8F8C-A408E69715AF}" type="sibTrans" cxnId="{D581A699-9463-4A26-A20B-AB88A00EDC25}">
      <dgm:prSet/>
      <dgm:spPr/>
      <dgm:t>
        <a:bodyPr/>
        <a:lstStyle/>
        <a:p>
          <a:endParaRPr lang="ru-RU"/>
        </a:p>
      </dgm:t>
    </dgm:pt>
    <dgm:pt modelId="{3BAFBF37-8C98-4614-9F2E-FE614545FC40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accent1"/>
              </a:solidFill>
            </a:rPr>
            <a:t>Сечение геометрических тел плоскостью  (цилиндр вращения)</a:t>
          </a:r>
          <a:endParaRPr lang="ru-RU" sz="2400" b="1" i="1" dirty="0">
            <a:solidFill>
              <a:schemeClr val="accent1"/>
            </a:solidFill>
          </a:endParaRPr>
        </a:p>
      </dgm:t>
    </dgm:pt>
    <dgm:pt modelId="{345E6F85-66EB-428C-9287-BC9A836F5401}" type="parTrans" cxnId="{B0DFE4C5-75D1-4B2F-B04A-B95B4E293E49}">
      <dgm:prSet/>
      <dgm:spPr/>
      <dgm:t>
        <a:bodyPr/>
        <a:lstStyle/>
        <a:p>
          <a:endParaRPr lang="ru-RU"/>
        </a:p>
      </dgm:t>
    </dgm:pt>
    <dgm:pt modelId="{D3D1D4B3-F23D-4729-BF37-98DEF0434BA3}" type="sibTrans" cxnId="{B0DFE4C5-75D1-4B2F-B04A-B95B4E293E49}">
      <dgm:prSet/>
      <dgm:spPr/>
      <dgm:t>
        <a:bodyPr/>
        <a:lstStyle/>
        <a:p>
          <a:endParaRPr lang="ru-RU"/>
        </a:p>
      </dgm:t>
    </dgm:pt>
    <dgm:pt modelId="{7341C0B4-3B5D-4A46-9459-754DF3CEDBBD}">
      <dgm:prSet phldrT="[Текст]"/>
      <dgm:spPr/>
      <dgm:t>
        <a:bodyPr/>
        <a:lstStyle/>
        <a:p>
          <a:r>
            <a:rPr lang="ru-RU" sz="1900" b="1" dirty="0" smtClean="0"/>
            <a:t>Слайд № 11.</a:t>
          </a:r>
          <a:endParaRPr lang="ru-RU" sz="1900" b="1" dirty="0"/>
        </a:p>
      </dgm:t>
    </dgm:pt>
    <dgm:pt modelId="{16C23414-0F21-4CF6-AD22-9FD8D4918639}" type="parTrans" cxnId="{7723ED1E-448D-4D62-9947-B74260DDA904}">
      <dgm:prSet/>
      <dgm:spPr/>
      <dgm:t>
        <a:bodyPr/>
        <a:lstStyle/>
        <a:p>
          <a:endParaRPr lang="ru-RU"/>
        </a:p>
      </dgm:t>
    </dgm:pt>
    <dgm:pt modelId="{652D36D3-50F0-4504-B738-CEEBAC73BA23}" type="sibTrans" cxnId="{7723ED1E-448D-4D62-9947-B74260DDA904}">
      <dgm:prSet/>
      <dgm:spPr/>
      <dgm:t>
        <a:bodyPr/>
        <a:lstStyle/>
        <a:p>
          <a:endParaRPr lang="ru-RU"/>
        </a:p>
      </dgm:t>
    </dgm:pt>
    <dgm:pt modelId="{7EDD1877-D9E9-4BB9-89FB-921827168851}">
      <dgm:prSet phldrT="[Текст]"/>
      <dgm:spPr/>
      <dgm:t>
        <a:bodyPr/>
        <a:lstStyle/>
        <a:p>
          <a:r>
            <a:rPr lang="ru-RU" dirty="0" smtClean="0"/>
            <a:t>Задача №3</a:t>
          </a:r>
          <a:endParaRPr lang="ru-RU" dirty="0"/>
        </a:p>
      </dgm:t>
    </dgm:pt>
    <dgm:pt modelId="{E55DC46B-876F-4519-822D-5170FF1E6A68}" type="parTrans" cxnId="{F2716833-46F5-4B35-A609-2504B3D16B53}">
      <dgm:prSet/>
      <dgm:spPr/>
      <dgm:t>
        <a:bodyPr/>
        <a:lstStyle/>
        <a:p>
          <a:endParaRPr lang="ru-RU"/>
        </a:p>
      </dgm:t>
    </dgm:pt>
    <dgm:pt modelId="{782A0714-10C7-48BE-BA74-F2832EAD9E99}" type="sibTrans" cxnId="{F2716833-46F5-4B35-A609-2504B3D16B53}">
      <dgm:prSet/>
      <dgm:spPr/>
      <dgm:t>
        <a:bodyPr/>
        <a:lstStyle/>
        <a:p>
          <a:endParaRPr lang="ru-RU"/>
        </a:p>
      </dgm:t>
    </dgm:pt>
    <dgm:pt modelId="{CEA5FAC5-7EFD-4162-9848-E5F899749D2C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accent1"/>
              </a:solidFill>
            </a:rPr>
            <a:t>Взаимное пересечение поверхностей геометрических тел</a:t>
          </a:r>
          <a:endParaRPr lang="ru-RU" sz="2400" b="1" i="1" dirty="0">
            <a:solidFill>
              <a:schemeClr val="accent1"/>
            </a:solidFill>
          </a:endParaRPr>
        </a:p>
      </dgm:t>
    </dgm:pt>
    <dgm:pt modelId="{71D2D58A-CBF1-4350-A11F-B34B2649C43C}" type="parTrans" cxnId="{8BD6330F-8335-4161-A011-591A4340F33D}">
      <dgm:prSet/>
      <dgm:spPr/>
      <dgm:t>
        <a:bodyPr/>
        <a:lstStyle/>
        <a:p>
          <a:endParaRPr lang="ru-RU"/>
        </a:p>
      </dgm:t>
    </dgm:pt>
    <dgm:pt modelId="{1499DB40-6D20-4B3E-A7B3-7B0F5E4D2D55}" type="sibTrans" cxnId="{8BD6330F-8335-4161-A011-591A4340F33D}">
      <dgm:prSet/>
      <dgm:spPr/>
      <dgm:t>
        <a:bodyPr/>
        <a:lstStyle/>
        <a:p>
          <a:endParaRPr lang="ru-RU"/>
        </a:p>
      </dgm:t>
    </dgm:pt>
    <dgm:pt modelId="{B3E2F752-82F9-4F6C-83B8-8F1C53866A17}">
      <dgm:prSet phldrT="[Текст]"/>
      <dgm:spPr/>
      <dgm:t>
        <a:bodyPr/>
        <a:lstStyle/>
        <a:p>
          <a:r>
            <a:rPr lang="ru-RU" sz="1900" b="1" dirty="0" smtClean="0"/>
            <a:t>Слайды №12, №13 и №14.</a:t>
          </a:r>
          <a:endParaRPr lang="ru-RU" sz="1900" b="1" dirty="0"/>
        </a:p>
      </dgm:t>
    </dgm:pt>
    <dgm:pt modelId="{E7125291-7B4E-42D1-B1B0-F44517768709}" type="parTrans" cxnId="{59E72222-01F7-4A73-9316-CD3CE6C664CB}">
      <dgm:prSet/>
      <dgm:spPr/>
      <dgm:t>
        <a:bodyPr/>
        <a:lstStyle/>
        <a:p>
          <a:endParaRPr lang="ru-RU"/>
        </a:p>
      </dgm:t>
    </dgm:pt>
    <dgm:pt modelId="{AC32BFF2-F115-4D47-8687-45E0E12C3DCB}" type="sibTrans" cxnId="{59E72222-01F7-4A73-9316-CD3CE6C664CB}">
      <dgm:prSet/>
      <dgm:spPr/>
      <dgm:t>
        <a:bodyPr/>
        <a:lstStyle/>
        <a:p>
          <a:endParaRPr lang="ru-RU"/>
        </a:p>
      </dgm:t>
    </dgm:pt>
    <dgm:pt modelId="{7A50A21C-A999-4C10-9DD1-85DAD79C81D6}" type="pres">
      <dgm:prSet presAssocID="{40F8B36B-7D70-44FC-A1EF-7FA4CE53B4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DC8C3D-6301-420B-908B-A4DC509881C2}" type="pres">
      <dgm:prSet presAssocID="{A2C02895-4AD4-463B-81FC-794BE98A0F1B}" presName="composite" presStyleCnt="0"/>
      <dgm:spPr/>
    </dgm:pt>
    <dgm:pt modelId="{D863E24A-A6DF-403C-9137-02BB7762D8F9}" type="pres">
      <dgm:prSet presAssocID="{A2C02895-4AD4-463B-81FC-794BE98A0F1B}" presName="parentText" presStyleLbl="alignNode1" presStyleIdx="0" presStyleCnt="3" custLinFactNeighborX="2404" custLinFactNeighborY="-107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DB7F6-ABFF-4F03-9982-D2C593826A2F}" type="pres">
      <dgm:prSet presAssocID="{A2C02895-4AD4-463B-81FC-794BE98A0F1B}" presName="descendantText" presStyleLbl="alignAcc1" presStyleIdx="0" presStyleCnt="3" custScaleX="91595" custScaleY="100000" custLinFactNeighborX="1016" custLinFactNeighborY="22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064C2-1B63-4445-B82F-0B8143F94288}" type="pres">
      <dgm:prSet presAssocID="{23CCB88A-8CA8-47DF-8EA4-B1E3CD4F29F6}" presName="sp" presStyleCnt="0"/>
      <dgm:spPr/>
    </dgm:pt>
    <dgm:pt modelId="{529ACEE2-6387-4C97-A744-FD8F61F290B5}" type="pres">
      <dgm:prSet presAssocID="{40D2C879-E61D-44D0-AE0A-148CDEDCBEEF}" presName="composite" presStyleCnt="0"/>
      <dgm:spPr/>
    </dgm:pt>
    <dgm:pt modelId="{76ECE9CE-6033-4BB0-AD5A-104832E4EA22}" type="pres">
      <dgm:prSet presAssocID="{40D2C879-E61D-44D0-AE0A-148CDEDCBEEF}" presName="parentText" presStyleLbl="alignNode1" presStyleIdx="1" presStyleCnt="3" custLinFactNeighborX="2404" custLinFactNeighborY="-123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9EC74-69C2-4327-AC9B-10979A640934}" type="pres">
      <dgm:prSet presAssocID="{40D2C879-E61D-44D0-AE0A-148CDEDCBEEF}" presName="descendantText" presStyleLbl="alignAcc1" presStyleIdx="1" presStyleCnt="3" custScaleX="89580" custScaleY="79609" custLinFactNeighborX="-62" custLinFactNeighborY="2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7E033-FCAA-4FE9-BB1D-28046EDDEA08}" type="pres">
      <dgm:prSet presAssocID="{FB19AA86-DB7E-4CFE-8F8C-A408E69715AF}" presName="sp" presStyleCnt="0"/>
      <dgm:spPr/>
    </dgm:pt>
    <dgm:pt modelId="{9908B358-32F0-481E-95E7-7F6498EDED91}" type="pres">
      <dgm:prSet presAssocID="{7EDD1877-D9E9-4BB9-89FB-921827168851}" presName="composite" presStyleCnt="0"/>
      <dgm:spPr/>
    </dgm:pt>
    <dgm:pt modelId="{E7033D29-B153-4D9A-9256-9BE7DB9539EC}" type="pres">
      <dgm:prSet presAssocID="{7EDD1877-D9E9-4BB9-89FB-921827168851}" presName="parentText" presStyleLbl="alignNode1" presStyleIdx="2" presStyleCnt="3" custLinFactNeighborX="2423" custLinFactNeighborY="-239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B62E1-E6BF-42B5-A1D7-EA5E2CBA323A}" type="pres">
      <dgm:prSet presAssocID="{7EDD1877-D9E9-4BB9-89FB-921827168851}" presName="descendantText" presStyleLbl="alignAcc1" presStyleIdx="2" presStyleCnt="3" custScaleX="93384" custScaleY="75345" custLinFactNeighborX="3446" custLinFactNeighborY="-26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DFE4C5-75D1-4B2F-B04A-B95B4E293E49}" srcId="{40D2C879-E61D-44D0-AE0A-148CDEDCBEEF}" destId="{3BAFBF37-8C98-4614-9F2E-FE614545FC40}" srcOrd="0" destOrd="0" parTransId="{345E6F85-66EB-428C-9287-BC9A836F5401}" sibTransId="{D3D1D4B3-F23D-4729-BF37-98DEF0434BA3}"/>
    <dgm:cxn modelId="{90B89E14-FEFC-4116-8472-DE7B97DBB26F}" type="presOf" srcId="{1BE3FFE9-22B2-45D1-B1FE-6BC24B444ED1}" destId="{30ADB7F6-ABFF-4F03-9982-D2C593826A2F}" srcOrd="0" destOrd="0" presId="urn:microsoft.com/office/officeart/2005/8/layout/chevron2"/>
    <dgm:cxn modelId="{8BD6330F-8335-4161-A011-591A4340F33D}" srcId="{7EDD1877-D9E9-4BB9-89FB-921827168851}" destId="{CEA5FAC5-7EFD-4162-9848-E5F899749D2C}" srcOrd="0" destOrd="0" parTransId="{71D2D58A-CBF1-4350-A11F-B34B2649C43C}" sibTransId="{1499DB40-6D20-4B3E-A7B3-7B0F5E4D2D55}"/>
    <dgm:cxn modelId="{7863B450-26A4-4724-BF94-EC22E56D1D61}" type="presOf" srcId="{A2C02895-4AD4-463B-81FC-794BE98A0F1B}" destId="{D863E24A-A6DF-403C-9137-02BB7762D8F9}" srcOrd="0" destOrd="0" presId="urn:microsoft.com/office/officeart/2005/8/layout/chevron2"/>
    <dgm:cxn modelId="{FC063A81-E3CD-45A5-8A93-EE25ACA9D057}" type="presOf" srcId="{7341C0B4-3B5D-4A46-9459-754DF3CEDBBD}" destId="{E6A9EC74-69C2-4327-AC9B-10979A640934}" srcOrd="0" destOrd="1" presId="urn:microsoft.com/office/officeart/2005/8/layout/chevron2"/>
    <dgm:cxn modelId="{59E72222-01F7-4A73-9316-CD3CE6C664CB}" srcId="{7EDD1877-D9E9-4BB9-89FB-921827168851}" destId="{B3E2F752-82F9-4F6C-83B8-8F1C53866A17}" srcOrd="1" destOrd="0" parTransId="{E7125291-7B4E-42D1-B1B0-F44517768709}" sibTransId="{AC32BFF2-F115-4D47-8687-45E0E12C3DCB}"/>
    <dgm:cxn modelId="{59A35B20-2AA2-44D3-968E-88E3E23983C8}" srcId="{40F8B36B-7D70-44FC-A1EF-7FA4CE53B42E}" destId="{A2C02895-4AD4-463B-81FC-794BE98A0F1B}" srcOrd="0" destOrd="0" parTransId="{8C55C7B6-C9FA-4A24-A2FB-0BA849D0BC7C}" sibTransId="{23CCB88A-8CA8-47DF-8EA4-B1E3CD4F29F6}"/>
    <dgm:cxn modelId="{7723ED1E-448D-4D62-9947-B74260DDA904}" srcId="{40D2C879-E61D-44D0-AE0A-148CDEDCBEEF}" destId="{7341C0B4-3B5D-4A46-9459-754DF3CEDBBD}" srcOrd="1" destOrd="0" parTransId="{16C23414-0F21-4CF6-AD22-9FD8D4918639}" sibTransId="{652D36D3-50F0-4504-B738-CEEBAC73BA23}"/>
    <dgm:cxn modelId="{D96952E5-E899-4469-A464-AB68F3FA0350}" type="presOf" srcId="{40F8B36B-7D70-44FC-A1EF-7FA4CE53B42E}" destId="{7A50A21C-A999-4C10-9DD1-85DAD79C81D6}" srcOrd="0" destOrd="0" presId="urn:microsoft.com/office/officeart/2005/8/layout/chevron2"/>
    <dgm:cxn modelId="{4BBCBD14-6DF3-4CF7-A69F-3107057A0883}" type="presOf" srcId="{CEA5FAC5-7EFD-4162-9848-E5F899749D2C}" destId="{53CB62E1-E6BF-42B5-A1D7-EA5E2CBA323A}" srcOrd="0" destOrd="0" presId="urn:microsoft.com/office/officeart/2005/8/layout/chevron2"/>
    <dgm:cxn modelId="{B303F471-91C9-46B7-AEF3-0EE0C05F449C}" type="presOf" srcId="{3BAFBF37-8C98-4614-9F2E-FE614545FC40}" destId="{E6A9EC74-69C2-4327-AC9B-10979A640934}" srcOrd="0" destOrd="0" presId="urn:microsoft.com/office/officeart/2005/8/layout/chevron2"/>
    <dgm:cxn modelId="{27AD15AB-58A3-4497-87D2-DD9B9FAB53FD}" type="presOf" srcId="{AD6129A3-A23C-43C7-BD1E-A3619D7D04F0}" destId="{30ADB7F6-ABFF-4F03-9982-D2C593826A2F}" srcOrd="0" destOrd="1" presId="urn:microsoft.com/office/officeart/2005/8/layout/chevron2"/>
    <dgm:cxn modelId="{D2FF8109-949C-4B37-AF85-FA7B9280259F}" type="presOf" srcId="{7EDD1877-D9E9-4BB9-89FB-921827168851}" destId="{E7033D29-B153-4D9A-9256-9BE7DB9539EC}" srcOrd="0" destOrd="0" presId="urn:microsoft.com/office/officeart/2005/8/layout/chevron2"/>
    <dgm:cxn modelId="{7BCA67EE-EA12-4492-985A-52502B1997AC}" type="presOf" srcId="{40D2C879-E61D-44D0-AE0A-148CDEDCBEEF}" destId="{76ECE9CE-6033-4BB0-AD5A-104832E4EA22}" srcOrd="0" destOrd="0" presId="urn:microsoft.com/office/officeart/2005/8/layout/chevron2"/>
    <dgm:cxn modelId="{F2716833-46F5-4B35-A609-2504B3D16B53}" srcId="{40F8B36B-7D70-44FC-A1EF-7FA4CE53B42E}" destId="{7EDD1877-D9E9-4BB9-89FB-921827168851}" srcOrd="2" destOrd="0" parTransId="{E55DC46B-876F-4519-822D-5170FF1E6A68}" sibTransId="{782A0714-10C7-48BE-BA74-F2832EAD9E99}"/>
    <dgm:cxn modelId="{7E69EE0E-B9B2-4604-A444-0489CF51D845}" srcId="{A2C02895-4AD4-463B-81FC-794BE98A0F1B}" destId="{1BE3FFE9-22B2-45D1-B1FE-6BC24B444ED1}" srcOrd="0" destOrd="0" parTransId="{37F31AB9-03C8-4921-9AAE-D194ED27EEFD}" sibTransId="{35755157-7363-4FBE-BE16-19ED53E47ED1}"/>
    <dgm:cxn modelId="{CAFCD2F8-9882-4FD7-9C23-54EF322ACCB9}" srcId="{A2C02895-4AD4-463B-81FC-794BE98A0F1B}" destId="{AD6129A3-A23C-43C7-BD1E-A3619D7D04F0}" srcOrd="1" destOrd="0" parTransId="{586B842D-58E2-42F9-8436-C0D26C0515F8}" sibTransId="{EFB5CC2A-16A2-49FA-B145-6E35F7234E3F}"/>
    <dgm:cxn modelId="{D8F9E094-E671-40E9-B5D6-B0C36D9E8B9A}" type="presOf" srcId="{B3E2F752-82F9-4F6C-83B8-8F1C53866A17}" destId="{53CB62E1-E6BF-42B5-A1D7-EA5E2CBA323A}" srcOrd="0" destOrd="1" presId="urn:microsoft.com/office/officeart/2005/8/layout/chevron2"/>
    <dgm:cxn modelId="{D581A699-9463-4A26-A20B-AB88A00EDC25}" srcId="{40F8B36B-7D70-44FC-A1EF-7FA4CE53B42E}" destId="{40D2C879-E61D-44D0-AE0A-148CDEDCBEEF}" srcOrd="1" destOrd="0" parTransId="{6E1CCF92-F2AE-4C68-8F94-5F04A7ACB37E}" sibTransId="{FB19AA86-DB7E-4CFE-8F8C-A408E69715AF}"/>
    <dgm:cxn modelId="{F3809917-9CE2-4BDA-A123-4F8792D0CC8B}" type="presParOf" srcId="{7A50A21C-A999-4C10-9DD1-85DAD79C81D6}" destId="{51DC8C3D-6301-420B-908B-A4DC509881C2}" srcOrd="0" destOrd="0" presId="urn:microsoft.com/office/officeart/2005/8/layout/chevron2"/>
    <dgm:cxn modelId="{8708E843-2050-4E49-BDBD-14C9E491A34A}" type="presParOf" srcId="{51DC8C3D-6301-420B-908B-A4DC509881C2}" destId="{D863E24A-A6DF-403C-9137-02BB7762D8F9}" srcOrd="0" destOrd="0" presId="urn:microsoft.com/office/officeart/2005/8/layout/chevron2"/>
    <dgm:cxn modelId="{E364775C-4030-4EBC-980D-6E37609CCDA6}" type="presParOf" srcId="{51DC8C3D-6301-420B-908B-A4DC509881C2}" destId="{30ADB7F6-ABFF-4F03-9982-D2C593826A2F}" srcOrd="1" destOrd="0" presId="urn:microsoft.com/office/officeart/2005/8/layout/chevron2"/>
    <dgm:cxn modelId="{242934DF-AA8F-4630-8260-DC57E955C633}" type="presParOf" srcId="{7A50A21C-A999-4C10-9DD1-85DAD79C81D6}" destId="{FEA064C2-1B63-4445-B82F-0B8143F94288}" srcOrd="1" destOrd="0" presId="urn:microsoft.com/office/officeart/2005/8/layout/chevron2"/>
    <dgm:cxn modelId="{231E7A66-99A6-4362-982E-93D9F6E5FAE8}" type="presParOf" srcId="{7A50A21C-A999-4C10-9DD1-85DAD79C81D6}" destId="{529ACEE2-6387-4C97-A744-FD8F61F290B5}" srcOrd="2" destOrd="0" presId="urn:microsoft.com/office/officeart/2005/8/layout/chevron2"/>
    <dgm:cxn modelId="{306965A5-C7C0-4506-BF76-31A6D00ADA4A}" type="presParOf" srcId="{529ACEE2-6387-4C97-A744-FD8F61F290B5}" destId="{76ECE9CE-6033-4BB0-AD5A-104832E4EA22}" srcOrd="0" destOrd="0" presId="urn:microsoft.com/office/officeart/2005/8/layout/chevron2"/>
    <dgm:cxn modelId="{C4CB4E88-3259-4E3C-BB37-2ED61995483B}" type="presParOf" srcId="{529ACEE2-6387-4C97-A744-FD8F61F290B5}" destId="{E6A9EC74-69C2-4327-AC9B-10979A640934}" srcOrd="1" destOrd="0" presId="urn:microsoft.com/office/officeart/2005/8/layout/chevron2"/>
    <dgm:cxn modelId="{29540C76-F957-4472-ADF6-9805C5CA2A3A}" type="presParOf" srcId="{7A50A21C-A999-4C10-9DD1-85DAD79C81D6}" destId="{1EB7E033-FCAA-4FE9-BB1D-28046EDDEA08}" srcOrd="3" destOrd="0" presId="urn:microsoft.com/office/officeart/2005/8/layout/chevron2"/>
    <dgm:cxn modelId="{932095F7-8A41-4F79-93F7-C899FB57E04D}" type="presParOf" srcId="{7A50A21C-A999-4C10-9DD1-85DAD79C81D6}" destId="{9908B358-32F0-481E-95E7-7F6498EDED91}" srcOrd="4" destOrd="0" presId="urn:microsoft.com/office/officeart/2005/8/layout/chevron2"/>
    <dgm:cxn modelId="{E4270B3D-024C-4CAF-8242-C2E3A678EC9C}" type="presParOf" srcId="{9908B358-32F0-481E-95E7-7F6498EDED91}" destId="{E7033D29-B153-4D9A-9256-9BE7DB9539EC}" srcOrd="0" destOrd="0" presId="urn:microsoft.com/office/officeart/2005/8/layout/chevron2"/>
    <dgm:cxn modelId="{F35B2DEE-31C4-44D6-BBAF-9E17450911DA}" type="presParOf" srcId="{9908B358-32F0-481E-95E7-7F6498EDED91}" destId="{53CB62E1-E6BF-42B5-A1D7-EA5E2CBA323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63E24A-A6DF-403C-9137-02BB7762D8F9}">
      <dsp:nvSpPr>
        <dsp:cNvPr id="0" name=""/>
        <dsp:cNvSpPr/>
      </dsp:nvSpPr>
      <dsp:spPr>
        <a:xfrm rot="5400000">
          <a:off x="-159035" y="303035"/>
          <a:ext cx="2020235" cy="14141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Задача №1</a:t>
          </a:r>
          <a:endParaRPr lang="ru-RU" sz="2300" kern="1200" dirty="0"/>
        </a:p>
      </dsp:txBody>
      <dsp:txXfrm rot="5400000">
        <a:off x="-159035" y="303035"/>
        <a:ext cx="2020235" cy="1414164"/>
      </dsp:txXfrm>
    </dsp:sp>
    <dsp:sp modelId="{30ADB7F6-ABFF-4F03-9982-D2C593826A2F}">
      <dsp:nvSpPr>
        <dsp:cNvPr id="0" name=""/>
        <dsp:cNvSpPr/>
      </dsp:nvSpPr>
      <dsp:spPr>
        <a:xfrm rot="5400000">
          <a:off x="4260528" y="-2095225"/>
          <a:ext cx="1313152" cy="60917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chemeClr val="accent1"/>
              </a:solidFill>
            </a:rPr>
            <a:t>Задание геометрических элементов пространства на чертеже</a:t>
          </a:r>
          <a:endParaRPr lang="ru-RU" sz="2400" b="1" i="1" kern="1200" dirty="0">
            <a:solidFill>
              <a:schemeClr val="accent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Слайды №9и №10.</a:t>
          </a:r>
          <a:endParaRPr lang="ru-RU" sz="1900" b="1" kern="1200" dirty="0"/>
        </a:p>
      </dsp:txBody>
      <dsp:txXfrm rot="5400000">
        <a:off x="4260528" y="-2095225"/>
        <a:ext cx="1313152" cy="6091737"/>
      </dsp:txXfrm>
    </dsp:sp>
    <dsp:sp modelId="{76ECE9CE-6033-4BB0-AD5A-104832E4EA22}">
      <dsp:nvSpPr>
        <dsp:cNvPr id="0" name=""/>
        <dsp:cNvSpPr/>
      </dsp:nvSpPr>
      <dsp:spPr>
        <a:xfrm rot="5400000">
          <a:off x="-159035" y="1888452"/>
          <a:ext cx="2020235" cy="14141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Задача №2</a:t>
          </a:r>
          <a:endParaRPr lang="ru-RU" sz="2300" kern="1200" dirty="0"/>
        </a:p>
      </dsp:txBody>
      <dsp:txXfrm rot="5400000">
        <a:off x="-159035" y="1888452"/>
        <a:ext cx="2020235" cy="1414164"/>
      </dsp:txXfrm>
    </dsp:sp>
    <dsp:sp modelId="{E6A9EC74-69C2-4327-AC9B-10979A640934}">
      <dsp:nvSpPr>
        <dsp:cNvPr id="0" name=""/>
        <dsp:cNvSpPr/>
      </dsp:nvSpPr>
      <dsp:spPr>
        <a:xfrm rot="5400000">
          <a:off x="4322716" y="-459467"/>
          <a:ext cx="1045387" cy="59577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chemeClr val="accent1"/>
              </a:solidFill>
            </a:rPr>
            <a:t>Сечение геометрических тел плоскостью  (цилиндр вращения)</a:t>
          </a:r>
          <a:endParaRPr lang="ru-RU" sz="2400" b="1" i="1" kern="1200" dirty="0">
            <a:solidFill>
              <a:schemeClr val="accent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Слайд № 11.</a:t>
          </a:r>
          <a:endParaRPr lang="ru-RU" sz="1900" b="1" kern="1200" dirty="0"/>
        </a:p>
      </dsp:txBody>
      <dsp:txXfrm rot="5400000">
        <a:off x="4322716" y="-459467"/>
        <a:ext cx="1045387" cy="5957725"/>
      </dsp:txXfrm>
    </dsp:sp>
    <dsp:sp modelId="{E7033D29-B153-4D9A-9256-9BE7DB9539EC}">
      <dsp:nvSpPr>
        <dsp:cNvPr id="0" name=""/>
        <dsp:cNvSpPr/>
      </dsp:nvSpPr>
      <dsp:spPr>
        <a:xfrm rot="5400000">
          <a:off x="-158766" y="3483967"/>
          <a:ext cx="2020235" cy="14141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Задача №3</a:t>
          </a:r>
          <a:endParaRPr lang="ru-RU" sz="2300" kern="1200" dirty="0"/>
        </a:p>
      </dsp:txBody>
      <dsp:txXfrm rot="5400000">
        <a:off x="-158766" y="3483967"/>
        <a:ext cx="2020235" cy="1414164"/>
      </dsp:txXfrm>
    </dsp:sp>
    <dsp:sp modelId="{53CB62E1-E6BF-42B5-A1D7-EA5E2CBA323A}">
      <dsp:nvSpPr>
        <dsp:cNvPr id="0" name=""/>
        <dsp:cNvSpPr/>
      </dsp:nvSpPr>
      <dsp:spPr>
        <a:xfrm rot="5400000">
          <a:off x="4464839" y="865089"/>
          <a:ext cx="989395" cy="62107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chemeClr val="accent1"/>
              </a:solidFill>
            </a:rPr>
            <a:t>Взаимное пересечение поверхностей геометрических тел</a:t>
          </a:r>
          <a:endParaRPr lang="ru-RU" sz="2400" b="1" i="1" kern="1200" dirty="0">
            <a:solidFill>
              <a:schemeClr val="accent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Слайды №12, №13 и №14.</a:t>
          </a:r>
          <a:endParaRPr lang="ru-RU" sz="1900" b="1" kern="1200" dirty="0"/>
        </a:p>
      </dsp:txBody>
      <dsp:txXfrm rot="5400000">
        <a:off x="4464839" y="865089"/>
        <a:ext cx="989395" cy="621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12387-3AD0-4D28-A638-56DA7FB0E80E}" type="datetimeFigureOut">
              <a:rPr lang="ru-RU" smtClean="0"/>
              <a:pPr/>
              <a:t>04.10.2014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7C6-641A-4E5C-8F53-E3C805E865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9F537-EA7A-4D5D-AB16-E0F4B1BF386D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21EE-E554-44CD-83D8-B55787733C25}" type="datetimeFigureOut">
              <a:rPr lang="ru-RU" smtClean="0"/>
              <a:pPr/>
              <a:t>04.10.2014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796B-BCB9-4CBC-9B86-9CB5225C6A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21EE-E554-44CD-83D8-B55787733C25}" type="datetimeFigureOut">
              <a:rPr lang="ru-RU" smtClean="0"/>
              <a:pPr/>
              <a:t>04.10.2014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796B-BCB9-4CBC-9B86-9CB5225C6A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21EE-E554-44CD-83D8-B55787733C25}" type="datetimeFigureOut">
              <a:rPr lang="ru-RU" smtClean="0"/>
              <a:pPr/>
              <a:t>04.10.2014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796B-BCB9-4CBC-9B86-9CB5225C6A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21EE-E554-44CD-83D8-B55787733C25}" type="datetimeFigureOut">
              <a:rPr lang="ru-RU" smtClean="0"/>
              <a:pPr/>
              <a:t>04.10.2014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796B-BCB9-4CBC-9B86-9CB5225C6A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21EE-E554-44CD-83D8-B55787733C25}" type="datetimeFigureOut">
              <a:rPr lang="ru-RU" smtClean="0"/>
              <a:pPr/>
              <a:t>04.10.2014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796B-BCB9-4CBC-9B86-9CB5225C6A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21EE-E554-44CD-83D8-B55787733C25}" type="datetimeFigureOut">
              <a:rPr lang="ru-RU" smtClean="0"/>
              <a:pPr/>
              <a:t>04.10.2014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796B-BCB9-4CBC-9B86-9CB5225C6A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21EE-E554-44CD-83D8-B55787733C25}" type="datetimeFigureOut">
              <a:rPr lang="ru-RU" smtClean="0"/>
              <a:pPr/>
              <a:t>04.10.2014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796B-BCB9-4CBC-9B86-9CB5225C6A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21EE-E554-44CD-83D8-B55787733C25}" type="datetimeFigureOut">
              <a:rPr lang="ru-RU" smtClean="0"/>
              <a:pPr/>
              <a:t>04.10.2014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796B-BCB9-4CBC-9B86-9CB5225C6A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21EE-E554-44CD-83D8-B55787733C25}" type="datetimeFigureOut">
              <a:rPr lang="ru-RU" smtClean="0"/>
              <a:pPr/>
              <a:t>04.10.2014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796B-BCB9-4CBC-9B86-9CB5225C6A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21EE-E554-44CD-83D8-B55787733C25}" type="datetimeFigureOut">
              <a:rPr lang="ru-RU" smtClean="0"/>
              <a:pPr/>
              <a:t>04.10.2014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796B-BCB9-4CBC-9B86-9CB5225C6A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21EE-E554-44CD-83D8-B55787733C25}" type="datetimeFigureOut">
              <a:rPr lang="ru-RU" smtClean="0"/>
              <a:pPr/>
              <a:t>04.10.2014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796B-BCB9-4CBC-9B86-9CB5225C6A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821EE-E554-44CD-83D8-B55787733C25}" type="datetimeFigureOut">
              <a:rPr lang="ru-RU" smtClean="0"/>
              <a:pPr/>
              <a:t>04.10.2014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8796B-BCB9-4CBC-9B86-9CB5225C6A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Взаимосвязь начертательной геометрии и законов развития природы и </a:t>
            </a:r>
            <a:r>
              <a:rPr lang="ru-RU" sz="3200" b="1" dirty="0" smtClean="0"/>
              <a:t>общества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</a:t>
            </a:r>
            <a:r>
              <a:rPr lang="ru-RU" sz="3200" dirty="0" smtClean="0"/>
              <a:t>(</a:t>
            </a:r>
            <a:r>
              <a:rPr lang="ru-RU" sz="2400" b="1" dirty="0" smtClean="0"/>
              <a:t>презентация занятия в группе 3 творческого объединения)</a:t>
            </a:r>
            <a:endParaRPr lang="ru-RU" sz="24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987824" y="4786322"/>
            <a:ext cx="5688632" cy="85247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200" dirty="0" smtClean="0"/>
              <a:t>Путинцева </a:t>
            </a:r>
            <a:r>
              <a:rPr lang="ru-RU" sz="2200" smtClean="0"/>
              <a:t>Римма Лукьяновна, </a:t>
            </a:r>
            <a:r>
              <a:rPr lang="ru-RU" sz="2200" dirty="0" smtClean="0"/>
              <a:t>педагог дополнительного образования ГБОУ СОШ №138, Калининского района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Продолжение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9108504" cy="5821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019"/>
                <a:gridCol w="3740332"/>
                <a:gridCol w="2020833"/>
                <a:gridCol w="792088"/>
                <a:gridCol w="792088"/>
                <a:gridCol w="1296144"/>
              </a:tblGrid>
              <a:tr h="792088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Геометрический</a:t>
                      </a:r>
                      <a:r>
                        <a:rPr lang="ru-RU" sz="2000" baseline="0" dirty="0" smtClean="0"/>
                        <a:t> элемент пространства.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Качество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Скачок</a:t>
                      </a:r>
                      <a:endParaRPr lang="ru-RU" dirty="0"/>
                    </a:p>
                  </a:txBody>
                  <a:tcPr/>
                </a:tc>
              </a:tr>
              <a:tr h="468782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Ближе – дальше, </a:t>
                      </a:r>
                    </a:p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Выше – ниже,</a:t>
                      </a:r>
                    </a:p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Левее – правее,</a:t>
                      </a:r>
                    </a:p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Совпадение,</a:t>
                      </a:r>
                    </a:p>
                    <a:p>
                      <a:r>
                        <a:rPr lang="ru-RU" dirty="0" smtClean="0">
                          <a:solidFill>
                            <a:schemeClr val="accent3"/>
                          </a:solidFill>
                        </a:rPr>
                        <a:t>Параллельность,</a:t>
                      </a:r>
                    </a:p>
                    <a:p>
                      <a:r>
                        <a:rPr lang="ru-RU" dirty="0" smtClean="0">
                          <a:solidFill>
                            <a:schemeClr val="accent3"/>
                          </a:solidFill>
                        </a:rPr>
                        <a:t>Пересечение,             </a:t>
                      </a:r>
                    </a:p>
                    <a:p>
                      <a:r>
                        <a:rPr lang="ru-RU" dirty="0" smtClean="0">
                          <a:solidFill>
                            <a:schemeClr val="accent3"/>
                          </a:solidFill>
                        </a:rPr>
                        <a:t>Принадлежность.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Определение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двугранных углов, биссекторных плоскостей…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b="1" dirty="0" smtClean="0"/>
                        <a:t>Три точки           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ctr"/>
                      <a:r>
                        <a:rPr lang="en-US" b="1" dirty="0" smtClean="0"/>
                        <a:t>n-      </a:t>
                      </a:r>
                      <a:r>
                        <a:rPr lang="en-US" b="1" baseline="0" dirty="0" smtClean="0"/>
                        <a:t>                  </a:t>
                      </a:r>
                    </a:p>
                    <a:p>
                      <a:pPr algn="ctr"/>
                      <a:r>
                        <a:rPr lang="ru-RU" b="1" baseline="0" dirty="0" smtClean="0"/>
                        <a:t>угольник</a:t>
                      </a:r>
                      <a:r>
                        <a:rPr lang="en-US" b="1" dirty="0" smtClean="0"/>
                        <a:t>   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Четыре точки,одна из которых </a:t>
                      </a:r>
                    </a:p>
                    <a:p>
                      <a:r>
                        <a:rPr lang="ru-RU" dirty="0" smtClean="0"/>
                        <a:t> не лежит в  плоскости..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rot="5400000">
            <a:off x="714348" y="3214686"/>
            <a:ext cx="12858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2536017" y="3178967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>
            <a:off x="1357290" y="3786190"/>
            <a:ext cx="17859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3071802" y="3857628"/>
            <a:ext cx="928694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2428860" y="350043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8" name="Прямая соединительная линия 37"/>
          <p:cNvCxnSpPr>
            <a:stCxn id="21" idx="1"/>
          </p:cNvCxnSpPr>
          <p:nvPr/>
        </p:nvCxnSpPr>
        <p:spPr>
          <a:xfrm rot="16200000" flipH="1">
            <a:off x="2082132" y="3868090"/>
            <a:ext cx="775356" cy="60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6200000" flipV="1">
            <a:off x="1964513" y="3821909"/>
            <a:ext cx="571504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21" idx="3"/>
          </p:cNvCxnSpPr>
          <p:nvPr/>
        </p:nvCxnSpPr>
        <p:spPr>
          <a:xfrm rot="16200000" flipH="1">
            <a:off x="1974975" y="3097067"/>
            <a:ext cx="489604" cy="439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3275856" y="306896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5" name="Прямая соединительная линия 54"/>
          <p:cNvCxnSpPr>
            <a:stCxn id="52" idx="1"/>
          </p:cNvCxnSpPr>
          <p:nvPr/>
        </p:nvCxnSpPr>
        <p:spPr>
          <a:xfrm flipH="1">
            <a:off x="3275856" y="3079505"/>
            <a:ext cx="10545" cy="1069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3275856" y="414908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Овал 56"/>
          <p:cNvSpPr/>
          <p:nvPr/>
        </p:nvSpPr>
        <p:spPr>
          <a:xfrm>
            <a:off x="3491880" y="37170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4" name="Прямая соединительная линия 63"/>
          <p:cNvCxnSpPr>
            <a:stCxn id="21" idx="3"/>
            <a:endCxn id="52" idx="2"/>
          </p:cNvCxnSpPr>
          <p:nvPr/>
        </p:nvCxnSpPr>
        <p:spPr>
          <a:xfrm flipV="1">
            <a:off x="2439322" y="3104964"/>
            <a:ext cx="836534" cy="456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52" idx="3"/>
            <a:endCxn id="57" idx="6"/>
          </p:cNvCxnSpPr>
          <p:nvPr/>
        </p:nvCxnSpPr>
        <p:spPr>
          <a:xfrm>
            <a:off x="3286401" y="3130423"/>
            <a:ext cx="277487" cy="62261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21" idx="7"/>
          </p:cNvCxnSpPr>
          <p:nvPr/>
        </p:nvCxnSpPr>
        <p:spPr>
          <a:xfrm>
            <a:off x="2489836" y="3510900"/>
            <a:ext cx="1074052" cy="2781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Овал 74"/>
          <p:cNvSpPr/>
          <p:nvPr/>
        </p:nvSpPr>
        <p:spPr>
          <a:xfrm>
            <a:off x="2483768" y="4293096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7" name="Прямая соединительная линия 76"/>
          <p:cNvCxnSpPr>
            <a:stCxn id="75" idx="5"/>
            <a:endCxn id="56" idx="7"/>
          </p:cNvCxnSpPr>
          <p:nvPr/>
        </p:nvCxnSpPr>
        <p:spPr>
          <a:xfrm flipV="1">
            <a:off x="2545231" y="4155775"/>
            <a:ext cx="769649" cy="176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stCxn id="57" idx="5"/>
          </p:cNvCxnSpPr>
          <p:nvPr/>
        </p:nvCxnSpPr>
        <p:spPr>
          <a:xfrm>
            <a:off x="3553343" y="3778495"/>
            <a:ext cx="10545" cy="946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Овал 81"/>
          <p:cNvSpPr/>
          <p:nvPr/>
        </p:nvSpPr>
        <p:spPr>
          <a:xfrm>
            <a:off x="3491880" y="472514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4" name="Прямая соединительная линия 83"/>
          <p:cNvCxnSpPr>
            <a:stCxn id="75" idx="3"/>
          </p:cNvCxnSpPr>
          <p:nvPr/>
        </p:nvCxnSpPr>
        <p:spPr>
          <a:xfrm>
            <a:off x="2494313" y="4332120"/>
            <a:ext cx="1069575" cy="465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>
            <a:stCxn id="56" idx="1"/>
            <a:endCxn id="82" idx="0"/>
          </p:cNvCxnSpPr>
          <p:nvPr/>
        </p:nvCxnSpPr>
        <p:spPr>
          <a:xfrm>
            <a:off x="3282551" y="4155775"/>
            <a:ext cx="245333" cy="569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1331640" y="3789040"/>
            <a:ext cx="1008112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2339752" y="4941168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H="1" flipV="1">
            <a:off x="2915816" y="3789040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V="1">
            <a:off x="2915816" y="2708920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V="1">
            <a:off x="2051720" y="306896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Овал 108"/>
          <p:cNvSpPr/>
          <p:nvPr/>
        </p:nvSpPr>
        <p:spPr>
          <a:xfrm>
            <a:off x="2051720" y="3068960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 flipH="1" flipV="1">
            <a:off x="2627784" y="3789040"/>
            <a:ext cx="93610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flipH="1" flipV="1">
            <a:off x="2627784" y="2708920"/>
            <a:ext cx="936104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 flipV="1">
            <a:off x="2627784" y="2708920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52" idx="1"/>
          </p:cNvCxnSpPr>
          <p:nvPr/>
        </p:nvCxnSpPr>
        <p:spPr>
          <a:xfrm flipH="1" flipV="1">
            <a:off x="2915816" y="2708920"/>
            <a:ext cx="370585" cy="370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2915816" y="270892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2627784" y="270892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7" name="Прямая соединительная линия 46"/>
          <p:cNvCxnSpPr>
            <a:stCxn id="109" idx="1"/>
          </p:cNvCxnSpPr>
          <p:nvPr/>
        </p:nvCxnSpPr>
        <p:spPr>
          <a:xfrm flipV="1">
            <a:off x="2058415" y="2708920"/>
            <a:ext cx="569369" cy="370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41" idx="1"/>
            <a:endCxn id="39" idx="3"/>
          </p:cNvCxnSpPr>
          <p:nvPr/>
        </p:nvCxnSpPr>
        <p:spPr>
          <a:xfrm>
            <a:off x="2634479" y="2715615"/>
            <a:ext cx="291882" cy="54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109" idx="3"/>
            <a:endCxn id="39" idx="3"/>
          </p:cNvCxnSpPr>
          <p:nvPr/>
        </p:nvCxnSpPr>
        <p:spPr>
          <a:xfrm flipV="1">
            <a:off x="2058415" y="2770383"/>
            <a:ext cx="86794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2627784" y="270892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1331640" y="2564904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3995936" y="49411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 descr="P1010274.JPG"/>
          <p:cNvPicPr>
            <a:picLocks noChangeAspect="1"/>
          </p:cNvPicPr>
          <p:nvPr/>
        </p:nvPicPr>
        <p:blipFill>
          <a:blip r:embed="rId2" cstate="print"/>
          <a:srcRect l="33862" t="12763" r="21650" b="10301"/>
          <a:stretch>
            <a:fillRect/>
          </a:stretch>
        </p:blipFill>
        <p:spPr>
          <a:xfrm>
            <a:off x="467544" y="2420888"/>
            <a:ext cx="3744416" cy="389985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6" name="Прямоугольник 45"/>
          <p:cNvSpPr/>
          <p:nvPr/>
        </p:nvSpPr>
        <p:spPr>
          <a:xfrm>
            <a:off x="1331640" y="2060848"/>
            <a:ext cx="20882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Плоскость</a:t>
            </a:r>
            <a:endParaRPr lang="ru-RU" b="1" dirty="0"/>
          </a:p>
        </p:txBody>
      </p:sp>
      <p:sp>
        <p:nvSpPr>
          <p:cNvPr id="54" name="Правая фигурная скобка 53"/>
          <p:cNvSpPr/>
          <p:nvPr/>
        </p:nvSpPr>
        <p:spPr>
          <a:xfrm>
            <a:off x="6012160" y="2636912"/>
            <a:ext cx="216024" cy="16561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468560" y="-387424"/>
            <a:ext cx="9957792" cy="136815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Сечение геометрических тел плоскостью</a:t>
            </a:r>
            <a:endParaRPr lang="ru-RU" sz="28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548679"/>
          <a:ext cx="9144000" cy="63580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456"/>
                <a:gridCol w="1836249"/>
                <a:gridCol w="2980367"/>
                <a:gridCol w="1656184"/>
                <a:gridCol w="1008112"/>
                <a:gridCol w="1259632"/>
              </a:tblGrid>
              <a:tr h="55191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№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Геометрические тела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Качество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Количество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Мера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Скачок</a:t>
                      </a:r>
                      <a:endParaRPr lang="ru-RU" b="1" dirty="0"/>
                    </a:p>
                  </a:txBody>
                  <a:tcPr/>
                </a:tc>
              </a:tr>
              <a:tr h="16641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u="sng" dirty="0" smtClean="0">
                          <a:solidFill>
                            <a:schemeClr val="accent3"/>
                          </a:solidFill>
                        </a:rPr>
                        <a:t>Прямоугольник . 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Прямые углы, противоположные стороны равны и параллельны,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диагонали пересекаются в одной точке.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Четыре точки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Угол 90</a:t>
                      </a:r>
                      <a:r>
                        <a:rPr lang="ru-RU" sz="1200" b="1" baseline="30000" dirty="0" smtClean="0"/>
                        <a:t>0</a:t>
                      </a:r>
                      <a:endParaRPr lang="ru-RU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При изме-  нении уг- ла </a:t>
                      </a:r>
                      <a:r>
                        <a:rPr lang="ru-RU" b="1" u="sng" dirty="0" smtClean="0"/>
                        <a:t>(больше   90</a:t>
                      </a:r>
                      <a:r>
                        <a:rPr lang="ru-RU" b="1" u="sng" baseline="30000" dirty="0" smtClean="0"/>
                        <a:t>0</a:t>
                      </a:r>
                      <a:r>
                        <a:rPr lang="ru-RU" b="1" u="sng" dirty="0" smtClean="0"/>
                        <a:t>)</a:t>
                      </a:r>
                      <a:endParaRPr lang="ru-RU" b="1" u="sng" dirty="0"/>
                    </a:p>
                  </a:txBody>
                  <a:tcPr/>
                </a:tc>
              </a:tr>
              <a:tr h="22322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u="sng" dirty="0" smtClean="0">
                          <a:solidFill>
                            <a:schemeClr val="accent3"/>
                          </a:solidFill>
                        </a:rPr>
                        <a:t>Эллипс.</a:t>
                      </a:r>
                    </a:p>
                    <a:p>
                      <a:r>
                        <a:rPr lang="ru-RU" dirty="0" smtClean="0"/>
                        <a:t>Кривая</a:t>
                      </a:r>
                      <a:r>
                        <a:rPr lang="ru-RU" baseline="0" dirty="0" smtClean="0"/>
                        <a:t> линия, имеющая большую и малую оси, пересекающиеся в од ной точке, сумма расстояний от любой точки  до фокусов равна величине большой оси  эллипса.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Множество точек , </a:t>
                      </a:r>
                      <a:r>
                        <a:rPr lang="ru-RU" dirty="0" smtClean="0"/>
                        <a:t>включая </a:t>
                      </a:r>
                      <a:r>
                        <a:rPr lang="ru-RU" b="1" dirty="0" smtClean="0"/>
                        <a:t>четыре</a:t>
                      </a:r>
                      <a:r>
                        <a:rPr lang="ru-RU" dirty="0" smtClean="0"/>
                        <a:t> - концы большой и ма- лой осей эллипса.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Угол между 90</a:t>
                      </a:r>
                      <a:r>
                        <a:rPr lang="ru-RU" sz="1200" b="1" baseline="30000" dirty="0" smtClean="0"/>
                        <a:t>0</a:t>
                      </a:r>
                      <a:r>
                        <a:rPr lang="ru-RU" b="1" dirty="0" smtClean="0"/>
                        <a:t>-180</a:t>
                      </a:r>
                      <a:r>
                        <a:rPr lang="ru-RU" sz="1200" b="1" baseline="30000" dirty="0" smtClean="0"/>
                        <a:t>0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При изме- нении уг-ла  (</a:t>
                      </a:r>
                      <a:r>
                        <a:rPr lang="ru-RU" b="1" u="sng" dirty="0" smtClean="0"/>
                        <a:t>рав-</a:t>
                      </a:r>
                      <a:r>
                        <a:rPr lang="ru-RU" b="1" u="sng" baseline="0" dirty="0" smtClean="0"/>
                        <a:t> ного 180</a:t>
                      </a:r>
                      <a:r>
                        <a:rPr lang="ru-RU" b="1" u="sng" baseline="30000" dirty="0" smtClean="0"/>
                        <a:t>0</a:t>
                      </a:r>
                      <a:r>
                        <a:rPr lang="ru-RU" b="1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16537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u="sng" dirty="0" smtClean="0">
                          <a:solidFill>
                            <a:schemeClr val="accent3"/>
                          </a:solidFill>
                        </a:rPr>
                        <a:t>Окружность.</a:t>
                      </a:r>
                    </a:p>
                    <a:p>
                      <a:r>
                        <a:rPr lang="ru-RU" dirty="0" smtClean="0"/>
                        <a:t>Кривая линия, геометрическое место</a:t>
                      </a:r>
                      <a:r>
                        <a:rPr lang="ru-RU" baseline="0" dirty="0" smtClean="0"/>
                        <a:t> точек, равноудаленных от  одной точки.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Множество</a:t>
                      </a:r>
                      <a:r>
                        <a:rPr lang="ru-RU" dirty="0" smtClean="0"/>
                        <a:t> </a:t>
                      </a:r>
                      <a:r>
                        <a:rPr lang="ru-RU" b="1" dirty="0" smtClean="0"/>
                        <a:t>точек</a:t>
                      </a:r>
                      <a:r>
                        <a:rPr lang="ru-RU" dirty="0" smtClean="0"/>
                        <a:t>, включая </a:t>
                      </a:r>
                      <a:r>
                        <a:rPr lang="ru-RU" b="1" dirty="0" smtClean="0"/>
                        <a:t>четыре</a:t>
                      </a:r>
                      <a:r>
                        <a:rPr lang="ru-RU" dirty="0" smtClean="0"/>
                        <a:t>- концы сопряженных диаметров.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Угол 180</a:t>
                      </a:r>
                      <a:r>
                        <a:rPr lang="ru-RU" sz="1200" b="1" baseline="30000" dirty="0" smtClean="0"/>
                        <a:t>0</a:t>
                      </a:r>
                      <a:endParaRPr lang="ru-RU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При </a:t>
                      </a:r>
                      <a:r>
                        <a:rPr lang="ru-RU" b="1" baseline="0" dirty="0" smtClean="0"/>
                        <a:t> изме-нении угла ...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Содержимое 5" descr="1-1.jpg"/>
          <p:cNvPicPr>
            <a:picLocks noChangeAspect="1"/>
          </p:cNvPicPr>
          <p:nvPr/>
        </p:nvPicPr>
        <p:blipFill>
          <a:blip r:embed="rId2" cstate="print"/>
          <a:srcRect l="10525" r="62683"/>
          <a:stretch>
            <a:fillRect/>
          </a:stretch>
        </p:blipFill>
        <p:spPr>
          <a:xfrm>
            <a:off x="611560" y="1268760"/>
            <a:ext cx="1440160" cy="158417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1" name="Содержимое 5" descr="1-1.jpg"/>
          <p:cNvPicPr>
            <a:picLocks noChangeAspect="1"/>
          </p:cNvPicPr>
          <p:nvPr/>
        </p:nvPicPr>
        <p:blipFill>
          <a:blip r:embed="rId2" cstate="print"/>
          <a:srcRect l="65310" r="8855"/>
          <a:stretch>
            <a:fillRect/>
          </a:stretch>
        </p:blipFill>
        <p:spPr>
          <a:xfrm>
            <a:off x="539552" y="3212976"/>
            <a:ext cx="1512168" cy="16561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Содержимое 5" descr="1-1.jpg"/>
          <p:cNvPicPr>
            <a:picLocks noChangeAspect="1"/>
          </p:cNvPicPr>
          <p:nvPr/>
        </p:nvPicPr>
        <p:blipFill>
          <a:blip r:embed="rId2" cstate="print"/>
          <a:srcRect l="36360" r="35891"/>
          <a:stretch>
            <a:fillRect/>
          </a:stretch>
        </p:blipFill>
        <p:spPr>
          <a:xfrm>
            <a:off x="539552" y="5157192"/>
            <a:ext cx="1584176" cy="17008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Задачи на взаимное пересечение геометрических тел</a:t>
            </a:r>
            <a:endParaRPr lang="ru-RU" sz="2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196753"/>
          <a:ext cx="9108504" cy="5943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091"/>
                <a:gridCol w="1951669"/>
                <a:gridCol w="2016224"/>
                <a:gridCol w="1512168"/>
                <a:gridCol w="1440160"/>
                <a:gridCol w="1728192"/>
              </a:tblGrid>
              <a:tr h="640081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Геометрические тела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Качество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Количество,</a:t>
                      </a:r>
                      <a:r>
                        <a:rPr lang="ru-RU" baseline="0" dirty="0" smtClean="0"/>
                        <a:t> мера, скачок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544495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Пересекающиеся цилиндры- </a:t>
                      </a:r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тела вращения.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ru-RU" b="1" u="sng" dirty="0" smtClean="0">
                          <a:solidFill>
                            <a:schemeClr val="accent3"/>
                          </a:solidFill>
                        </a:rPr>
                        <a:t>Пространственная кривая линия</a:t>
                      </a:r>
                      <a:r>
                        <a:rPr lang="ru-RU" u="sng" dirty="0" smtClean="0">
                          <a:solidFill>
                            <a:schemeClr val="accent3"/>
                          </a:solidFill>
                        </a:rPr>
                        <a:t> ,  </a:t>
                      </a:r>
                      <a:r>
                        <a:rPr lang="ru-RU" dirty="0" smtClean="0"/>
                        <a:t>точки ее определяющие не лежат в  одной</a:t>
                      </a:r>
                      <a:r>
                        <a:rPr lang="ru-RU" baseline="0" dirty="0" smtClean="0"/>
                        <a:t> плоскости.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ru-RU" sz="2400" b="0" baseline="0" dirty="0" smtClean="0"/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800" b="0" baseline="0" dirty="0" smtClean="0"/>
                        <a:t>Понятия закона: «</a:t>
                      </a:r>
                      <a:r>
                        <a:rPr lang="ru-RU" sz="1800" b="1" baseline="0" dirty="0" smtClean="0"/>
                        <a:t>количество», «мера</a:t>
                      </a:r>
                      <a:r>
                        <a:rPr lang="ru-RU" sz="1800" b="0" baseline="0" dirty="0" smtClean="0"/>
                        <a:t>» и «</a:t>
                      </a:r>
                      <a:r>
                        <a:rPr lang="ru-RU" sz="1800" b="1" baseline="0" dirty="0" smtClean="0"/>
                        <a:t>скачок</a:t>
                      </a:r>
                      <a:r>
                        <a:rPr lang="ru-RU" sz="1800" b="0" baseline="0" dirty="0" smtClean="0"/>
                        <a:t>» в решении подобных задач зависят от:</a:t>
                      </a:r>
                      <a:br>
                        <a:rPr lang="ru-RU" sz="1800" b="0" baseline="0" dirty="0" smtClean="0"/>
                      </a:br>
                      <a:endParaRPr lang="ru-RU" sz="1800" b="0" baseline="0" dirty="0" smtClean="0"/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1800" b="0" baseline="0" dirty="0" smtClean="0"/>
                        <a:t>Изменения взаимного расположения геометрических тел относительно друг друга.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1800" b="0" baseline="0" dirty="0" smtClean="0"/>
                        <a:t> Изменение числа пересекающихся геометрических тел.</a:t>
                      </a:r>
                    </a:p>
                    <a:p>
                      <a:pPr marL="342900" indent="-342900" algn="l">
                        <a:buFont typeface="+mj-lt"/>
                        <a:buNone/>
                      </a:pPr>
                      <a:endParaRPr lang="ru-RU" sz="1800" b="0" baseline="0" dirty="0" smtClean="0"/>
                    </a:p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ru-RU" sz="1800" b="0" baseline="0" dirty="0" smtClean="0"/>
                        <a:t>В любом из этих случаев происходит</a:t>
                      </a:r>
                    </a:p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ru-RU" sz="1800" b="0" baseline="0" dirty="0" smtClean="0"/>
                        <a:t>скачок, ведущий к изменению меры и</a:t>
                      </a:r>
                    </a:p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ru-RU" sz="1800" b="0" baseline="0" dirty="0" smtClean="0"/>
                        <a:t>получению нового качества.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ru-RU" sz="1800" b="0" baseline="0" dirty="0" smtClean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14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14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3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56" y="3140968"/>
            <a:ext cx="2380500" cy="25677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Продолжение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397000"/>
          <a:ext cx="9144001" cy="7075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532"/>
                <a:gridCol w="2235268"/>
                <a:gridCol w="1872208"/>
                <a:gridCol w="1656184"/>
                <a:gridCol w="1728192"/>
                <a:gridCol w="1115617"/>
              </a:tblGrid>
              <a:tr h="519832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Геометрические тела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Качество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Количество,</a:t>
                      </a:r>
                      <a:r>
                        <a:rPr lang="ru-RU" baseline="0" dirty="0" smtClean="0"/>
                        <a:t> мера, скачок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693608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Пересекающиеся 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accent3"/>
                          </a:solidFill>
                        </a:rPr>
                        <a:t>призма и полусфера.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ru-RU" b="1" u="sng" dirty="0" smtClean="0">
                          <a:solidFill>
                            <a:schemeClr val="accent3"/>
                          </a:solidFill>
                        </a:rPr>
                        <a:t>Плоские кривые-  </a:t>
                      </a:r>
                    </a:p>
                    <a:p>
                      <a:r>
                        <a:rPr lang="ru-RU" dirty="0" smtClean="0"/>
                        <a:t>Дуги окружностей от пересечения</a:t>
                      </a:r>
                      <a:r>
                        <a:rPr lang="ru-RU" baseline="0" dirty="0" smtClean="0"/>
                        <a:t> граней призмы с полусферой.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ru-RU" sz="2400" b="0" baseline="0" dirty="0" smtClean="0"/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800" b="0" baseline="0" dirty="0" smtClean="0"/>
                        <a:t>Понятия закона: «</a:t>
                      </a:r>
                      <a:r>
                        <a:rPr lang="ru-RU" sz="1800" b="1" baseline="0" dirty="0" smtClean="0"/>
                        <a:t>количество</a:t>
                      </a:r>
                      <a:r>
                        <a:rPr lang="ru-RU" sz="1800" b="0" baseline="0" dirty="0" smtClean="0"/>
                        <a:t>», «</a:t>
                      </a:r>
                      <a:r>
                        <a:rPr lang="ru-RU" sz="1800" b="1" baseline="0" dirty="0" smtClean="0"/>
                        <a:t>мера</a:t>
                      </a:r>
                      <a:r>
                        <a:rPr lang="ru-RU" sz="1800" b="0" baseline="0" dirty="0" smtClean="0"/>
                        <a:t>» и «</a:t>
                      </a:r>
                      <a:r>
                        <a:rPr lang="ru-RU" sz="1800" b="1" baseline="0" dirty="0" smtClean="0"/>
                        <a:t>скачок</a:t>
                      </a:r>
                      <a:r>
                        <a:rPr lang="ru-RU" sz="1800" b="0" baseline="0" dirty="0" smtClean="0"/>
                        <a:t>» в решении подобных задач зависят от:</a:t>
                      </a:r>
                      <a:br>
                        <a:rPr lang="ru-RU" sz="1800" b="0" baseline="0" dirty="0" smtClean="0"/>
                      </a:br>
                      <a:endParaRPr lang="ru-RU" sz="1800" b="0" baseline="0" dirty="0" smtClean="0"/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1800" b="0" baseline="0" dirty="0" smtClean="0"/>
                        <a:t>Изменения взаимного расположения геометрических тел относительно друг друга.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1800" b="0" baseline="0" dirty="0" smtClean="0"/>
                        <a:t> Изменение числа пересекающихся тел.</a:t>
                      </a:r>
                    </a:p>
                    <a:p>
                      <a:pPr marL="342900" indent="-342900" algn="l">
                        <a:buFont typeface="+mj-lt"/>
                        <a:buNone/>
                      </a:pPr>
                      <a:endParaRPr lang="ru-RU" sz="1800" b="0" baseline="0" dirty="0" smtClean="0"/>
                    </a:p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ru-RU" sz="1800" b="0" baseline="0" dirty="0" smtClean="0"/>
                        <a:t>В любом из этих случаев происходит</a:t>
                      </a:r>
                    </a:p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ru-RU" sz="1800" b="0" baseline="0" dirty="0" smtClean="0"/>
                        <a:t>скачок, ведущий к изменению меры и</a:t>
                      </a:r>
                    </a:p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ru-RU" sz="1800" b="0" baseline="0" dirty="0" smtClean="0"/>
                        <a:t>получению нового качества.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ru-RU" sz="1800" b="0" baseline="0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3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573016"/>
            <a:ext cx="2592288" cy="2808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4847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Продолжение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484784"/>
          <a:ext cx="9144000" cy="6780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728"/>
                <a:gridCol w="2516533"/>
                <a:gridCol w="1760724"/>
                <a:gridCol w="1748752"/>
                <a:gridCol w="1238699"/>
                <a:gridCol w="1311564"/>
              </a:tblGrid>
              <a:tr h="641116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Геометрические тела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Качество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Количество,</a:t>
                      </a:r>
                      <a:r>
                        <a:rPr lang="ru-RU" baseline="0" dirty="0" smtClean="0"/>
                        <a:t> мера, скачок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701507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Пересекающиеся</a:t>
                      </a:r>
                      <a:r>
                        <a:rPr lang="ru-RU" baseline="0" dirty="0" smtClean="0"/>
                        <a:t> призма и пирамида –</a:t>
                      </a:r>
                      <a:r>
                        <a:rPr lang="ru-RU" b="1" baseline="0" dirty="0" smtClean="0">
                          <a:solidFill>
                            <a:schemeClr val="accent3"/>
                          </a:solidFill>
                        </a:rPr>
                        <a:t>два многогранника</a:t>
                      </a:r>
                      <a:r>
                        <a:rPr lang="ru-RU" baseline="0" dirty="0" smtClean="0">
                          <a:solidFill>
                            <a:schemeClr val="accent3"/>
                          </a:solidFill>
                        </a:rPr>
                        <a:t>.</a:t>
                      </a:r>
                      <a:endParaRPr lang="ru-RU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u="sng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u="sng" dirty="0" smtClean="0">
                          <a:solidFill>
                            <a:schemeClr val="accent3"/>
                          </a:solidFill>
                        </a:rPr>
                        <a:t>Пространственная ломаная </a:t>
                      </a:r>
                      <a:r>
                        <a:rPr lang="ru-RU" b="1" u="sng" baseline="0" dirty="0" smtClean="0">
                          <a:solidFill>
                            <a:schemeClr val="accent3"/>
                          </a:solidFill>
                        </a:rPr>
                        <a:t> линия, </a:t>
                      </a:r>
                      <a:r>
                        <a:rPr lang="ru-RU" baseline="0" dirty="0" smtClean="0"/>
                        <a:t>состоящая из отдельных звеньев. Внешний вид каждого звена будет определяться количеством точек  </a:t>
                      </a:r>
                      <a:r>
                        <a:rPr lang="en-US" baseline="0" dirty="0" smtClean="0"/>
                        <a:t>n</a:t>
                      </a:r>
                      <a:r>
                        <a:rPr lang="ru-RU" baseline="0" dirty="0" smtClean="0"/>
                        <a:t>- угольника, входящего в звено.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ru-RU" sz="2400" b="0" baseline="0" dirty="0" smtClean="0"/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800" b="0" baseline="0" dirty="0" smtClean="0"/>
                        <a:t>Понятия закона: «</a:t>
                      </a:r>
                      <a:r>
                        <a:rPr lang="ru-RU" sz="1800" b="1" baseline="0" dirty="0" smtClean="0"/>
                        <a:t>количество</a:t>
                      </a:r>
                      <a:r>
                        <a:rPr lang="ru-RU" sz="1800" b="0" baseline="0" dirty="0" smtClean="0"/>
                        <a:t>», </a:t>
                      </a:r>
                      <a:r>
                        <a:rPr lang="ru-RU" sz="1800" b="1" baseline="0" dirty="0" smtClean="0"/>
                        <a:t>«мера</a:t>
                      </a:r>
                      <a:r>
                        <a:rPr lang="ru-RU" sz="1800" b="0" baseline="0" dirty="0" smtClean="0"/>
                        <a:t>» и «</a:t>
                      </a:r>
                      <a:r>
                        <a:rPr lang="ru-RU" sz="1800" b="1" baseline="0" dirty="0" smtClean="0"/>
                        <a:t>скачок</a:t>
                      </a:r>
                      <a:r>
                        <a:rPr lang="ru-RU" sz="1800" b="0" baseline="0" dirty="0" smtClean="0"/>
                        <a:t>» в решении подобных задач зависят от:</a:t>
                      </a:r>
                      <a:br>
                        <a:rPr lang="ru-RU" sz="1800" b="0" baseline="0" dirty="0" smtClean="0"/>
                      </a:br>
                      <a:endParaRPr lang="ru-RU" sz="1800" b="0" baseline="0" dirty="0" smtClean="0"/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1800" b="0" baseline="0" dirty="0" smtClean="0"/>
                        <a:t>Изменения взаимного расположения геометрических тел относительно друг друга.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1800" b="0" baseline="0" dirty="0" smtClean="0"/>
                        <a:t> Изменение числа пересекающихся тел.</a:t>
                      </a:r>
                    </a:p>
                    <a:p>
                      <a:pPr marL="342900" indent="-342900" algn="l">
                        <a:buFont typeface="+mj-lt"/>
                        <a:buNone/>
                      </a:pPr>
                      <a:endParaRPr lang="ru-RU" sz="1800" b="0" baseline="0" dirty="0" smtClean="0"/>
                    </a:p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ru-RU" sz="1800" b="0" baseline="0" dirty="0" smtClean="0"/>
                        <a:t>В любом из этих случаев происходит</a:t>
                      </a:r>
                    </a:p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ru-RU" sz="1800" b="0" baseline="0" dirty="0" smtClean="0"/>
                        <a:t>скачок, ведущих к изменению меры и</a:t>
                      </a:r>
                    </a:p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ru-RU" sz="1800" b="0" baseline="0" dirty="0" smtClean="0"/>
                        <a:t>получению нового качества.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ru-RU" sz="1800" b="0" baseline="0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26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68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3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829" y="3861048"/>
            <a:ext cx="2667546" cy="24482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0811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/>
              <a:t>Усвоение материала  </a:t>
            </a:r>
            <a:r>
              <a:rPr lang="ru-RU" sz="2800" dirty="0" smtClean="0"/>
              <a:t>(</a:t>
            </a:r>
            <a:r>
              <a:rPr lang="ru-RU" sz="2700" b="1" dirty="0" smtClean="0">
                <a:solidFill>
                  <a:schemeClr val="accent3"/>
                </a:solidFill>
              </a:rPr>
              <a:t>ответы обучающихся на поставленный вопрос:</a:t>
            </a:r>
            <a:r>
              <a:rPr lang="ru-RU" sz="2700" b="1" dirty="0" smtClean="0"/>
              <a:t>»В каких предметах, изучаемых вами школьной программы, распространяется закон философии?»)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251521" y="2060847"/>
          <a:ext cx="4032447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240"/>
                <a:gridCol w="1903670"/>
                <a:gridCol w="1586537"/>
              </a:tblGrid>
              <a:tr h="394665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 marL="91404" marR="91404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Предметы</a:t>
                      </a:r>
                      <a:endParaRPr lang="ru-RU" dirty="0"/>
                    </a:p>
                  </a:txBody>
                  <a:tcPr marL="91404" marR="91404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Сост.</a:t>
                      </a:r>
                      <a:r>
                        <a:rPr lang="ru-RU" baseline="0" dirty="0" smtClean="0"/>
                        <a:t> часть</a:t>
                      </a:r>
                      <a:endParaRPr lang="ru-RU" dirty="0"/>
                    </a:p>
                  </a:txBody>
                  <a:tcPr marL="91404" marR="91404"/>
                </a:tc>
              </a:tr>
              <a:tr h="39466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91404" marR="91404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Черчение</a:t>
                      </a:r>
                      <a:endParaRPr lang="ru-RU" dirty="0"/>
                    </a:p>
                  </a:txBody>
                  <a:tcPr marL="91404" marR="91404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14, 3</a:t>
                      </a:r>
                      <a:endParaRPr lang="ru-RU" dirty="0"/>
                    </a:p>
                  </a:txBody>
                  <a:tcPr marL="91404" marR="91404"/>
                </a:tc>
              </a:tr>
              <a:tr h="681202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91404" marR="91404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Начертательная</a:t>
                      </a:r>
                      <a:r>
                        <a:rPr lang="ru-RU" baseline="0" dirty="0" smtClean="0"/>
                        <a:t>  геометрия</a:t>
                      </a:r>
                      <a:endParaRPr lang="ru-RU" dirty="0"/>
                    </a:p>
                  </a:txBody>
                  <a:tcPr marL="91404" marR="91404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14, 3</a:t>
                      </a:r>
                      <a:endParaRPr lang="ru-RU" dirty="0"/>
                    </a:p>
                  </a:txBody>
                  <a:tcPr marL="91404" marR="91404"/>
                </a:tc>
              </a:tr>
              <a:tr h="474947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91404" marR="91404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</a:t>
                      </a:r>
                      <a:endParaRPr lang="ru-RU" dirty="0"/>
                    </a:p>
                  </a:txBody>
                  <a:tcPr marL="91404" marR="91404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14, 3</a:t>
                      </a:r>
                      <a:endParaRPr lang="ru-RU" dirty="0"/>
                    </a:p>
                  </a:txBody>
                  <a:tcPr marL="91404" marR="91404"/>
                </a:tc>
              </a:tr>
              <a:tr h="394665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91404" marR="91404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</a:t>
                      </a:r>
                      <a:endParaRPr lang="ru-RU" dirty="0"/>
                    </a:p>
                  </a:txBody>
                  <a:tcPr marL="91404" marR="91404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14, 3</a:t>
                      </a:r>
                      <a:endParaRPr lang="ru-RU" dirty="0"/>
                    </a:p>
                  </a:txBody>
                  <a:tcPr marL="91404" marR="91404"/>
                </a:tc>
              </a:tr>
              <a:tr h="578075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marL="91404" marR="91404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</a:t>
                      </a:r>
                      <a:endParaRPr lang="ru-RU" dirty="0"/>
                    </a:p>
                  </a:txBody>
                  <a:tcPr marL="91404" marR="91404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14, 3</a:t>
                      </a:r>
                      <a:endParaRPr lang="ru-RU" dirty="0"/>
                    </a:p>
                  </a:txBody>
                  <a:tcPr marL="91404" marR="91404"/>
                </a:tc>
              </a:tr>
              <a:tr h="541619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marL="91404" marR="91404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 marL="91404" marR="91404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14, 3</a:t>
                      </a:r>
                      <a:endParaRPr lang="ru-RU" dirty="0"/>
                    </a:p>
                  </a:txBody>
                  <a:tcPr marL="91404" marR="91404"/>
                </a:tc>
              </a:tr>
              <a:tr h="500602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marL="91404" marR="91404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 marL="91404" marR="91404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14, 3</a:t>
                      </a:r>
                      <a:endParaRPr lang="ru-RU" dirty="0"/>
                    </a:p>
                  </a:txBody>
                  <a:tcPr marL="91404" marR="91404"/>
                </a:tc>
              </a:tr>
            </a:tbl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427984" y="1268760"/>
          <a:ext cx="4716016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Проведение подобных занятий способствует </a:t>
            </a:r>
            <a:r>
              <a:rPr lang="ru-RU" sz="2700" b="1" i="1" dirty="0" smtClean="0">
                <a:solidFill>
                  <a:srgbClr val="C00000"/>
                </a:solidFill>
              </a:rPr>
              <a:t>большей мотивации</a:t>
            </a:r>
            <a:r>
              <a:rPr lang="ru-RU" sz="2700" dirty="0" smtClean="0">
                <a:solidFill>
                  <a:srgbClr val="C00000"/>
                </a:solidFill>
              </a:rPr>
              <a:t> </a:t>
            </a:r>
            <a:r>
              <a:rPr lang="ru-RU" sz="2700" b="1" i="1" dirty="0" smtClean="0">
                <a:solidFill>
                  <a:srgbClr val="C00000"/>
                </a:solidFill>
              </a:rPr>
              <a:t>в освоении графических дисциплин</a:t>
            </a:r>
            <a:r>
              <a:rPr lang="ru-RU" sz="2700" dirty="0" smtClean="0"/>
              <a:t>, что и подтверждается результатами ежегодных районных и городских олимпиад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179512" y="2780928"/>
          <a:ext cx="4536503" cy="330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959"/>
                <a:gridCol w="1368388"/>
                <a:gridCol w="885428"/>
                <a:gridCol w="1799728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№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Годы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Черч.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Начертательная геометр.</a:t>
                      </a:r>
                      <a:endParaRPr lang="ru-RU" sz="18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2008-2009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2009-2010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2010-2011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2011-2012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2012-2013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644008" y="1988840"/>
          <a:ext cx="432048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584176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Значение проведенного занятия заключается в следующем:</a:t>
            </a:r>
            <a:endParaRPr lang="ru-RU" sz="28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Подтверждение присутствия основных положений закона философии в начертательной геометрии дает возможность не просто подчеркнуть </a:t>
            </a:r>
            <a:r>
              <a:rPr lang="ru-RU" sz="2000" b="1" i="1" u="sng" dirty="0" smtClean="0"/>
              <a:t>межпредметную связь</a:t>
            </a:r>
            <a:r>
              <a:rPr lang="ru-RU" sz="2000" dirty="0" smtClean="0"/>
              <a:t>, но и </a:t>
            </a:r>
            <a:r>
              <a:rPr lang="ru-RU" sz="2000" b="1" i="1" u="sng" dirty="0" smtClean="0"/>
              <a:t>сформировать</a:t>
            </a:r>
            <a:r>
              <a:rPr lang="ru-RU" sz="2000" dirty="0" smtClean="0">
                <a:solidFill>
                  <a:schemeClr val="accent3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у</a:t>
            </a:r>
            <a:r>
              <a:rPr lang="ru-RU" sz="2000" dirty="0" smtClean="0">
                <a:solidFill>
                  <a:schemeClr val="accent3"/>
                </a:solidFill>
              </a:rPr>
              <a:t> </a:t>
            </a:r>
            <a:r>
              <a:rPr lang="ru-RU" sz="2000" b="1" dirty="0" smtClean="0"/>
              <a:t>обучающихся</a:t>
            </a:r>
            <a:r>
              <a:rPr lang="ru-RU" sz="2000" dirty="0" smtClean="0">
                <a:solidFill>
                  <a:schemeClr val="accent3"/>
                </a:solidFill>
              </a:rPr>
              <a:t> </a:t>
            </a:r>
            <a:r>
              <a:rPr lang="ru-RU" sz="2000" b="1" i="1" u="sng" dirty="0" smtClean="0"/>
              <a:t>представление о законах развития науки природы и общества.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Разнообразие вариантов решения задачи способствует эмоциональному интересу при освоении материала,</a:t>
            </a:r>
            <a:r>
              <a:rPr lang="ru-RU" sz="2000" b="1" u="sng" dirty="0" smtClean="0">
                <a:solidFill>
                  <a:schemeClr val="accent3"/>
                </a:solidFill>
              </a:rPr>
              <a:t> </a:t>
            </a:r>
            <a:r>
              <a:rPr lang="ru-RU" sz="2000" b="1" i="1" u="sng" dirty="0" smtClean="0"/>
              <a:t>развивает логическое и пространственное мышление </a:t>
            </a:r>
            <a:r>
              <a:rPr lang="ru-RU" sz="2000" i="1" u="sng" dirty="0" smtClean="0"/>
              <a:t>и </a:t>
            </a:r>
            <a:r>
              <a:rPr lang="ru-RU" sz="2000" b="1" i="1" u="sng" dirty="0" smtClean="0"/>
              <a:t>повышает интеллектуальный уровень</a:t>
            </a:r>
            <a:r>
              <a:rPr lang="ru-RU" sz="2000" b="1" i="1" dirty="0" smtClean="0"/>
              <a:t> </a:t>
            </a:r>
            <a:r>
              <a:rPr lang="ru-RU" sz="2000" dirty="0" smtClean="0"/>
              <a:t>развития обучающихся.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Использование закона философии в решении задач  </a:t>
            </a:r>
            <a:r>
              <a:rPr lang="ru-RU" sz="2000" b="1" i="1" u="sng" dirty="0" smtClean="0"/>
              <a:t>повышает</a:t>
            </a:r>
            <a:r>
              <a:rPr lang="ru-RU" sz="2000" b="1" i="1" dirty="0" smtClean="0"/>
              <a:t> </a:t>
            </a:r>
            <a:r>
              <a:rPr lang="ru-RU" sz="2000" b="1" i="1" u="sng" dirty="0" smtClean="0"/>
              <a:t>познавательный интерес</a:t>
            </a:r>
            <a:r>
              <a:rPr lang="ru-RU" sz="2000" dirty="0" smtClean="0"/>
              <a:t>, выходящий за рамки предметного курса, кроме того, дает возможность детям почувствовать свою </a:t>
            </a:r>
            <a:r>
              <a:rPr lang="ru-RU" sz="2000" b="1" i="1" u="sng" dirty="0" smtClean="0"/>
              <a:t>уверенность в освоении предметов  любой сложности</a:t>
            </a:r>
            <a:r>
              <a:rPr lang="ru-RU" sz="2000" i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Знания и умения, приобретенные обучающимися по этому предмету, </a:t>
            </a:r>
            <a:r>
              <a:rPr lang="ru-RU" sz="2000" b="1" i="1" u="sng" dirty="0" smtClean="0"/>
              <a:t>способствуют их общетехнической подготовке </a:t>
            </a:r>
            <a:r>
              <a:rPr lang="ru-RU" sz="2000" dirty="0" smtClean="0"/>
              <a:t>и дают возможность в дальнейшем </a:t>
            </a:r>
            <a:r>
              <a:rPr lang="ru-RU" sz="2000" b="1" i="1" u="sng" dirty="0" smtClean="0"/>
              <a:t>выбрать свой образовательный путь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chemeClr val="accent3"/>
                </a:solidFill>
              </a:rPr>
              <a:t>Всем! Всем! Всем</a:t>
            </a:r>
            <a:r>
              <a:rPr lang="ru-RU" dirty="0" smtClean="0">
                <a:solidFill>
                  <a:schemeClr val="accent3"/>
                </a:solidFill>
              </a:rPr>
              <a:t>! </a:t>
            </a:r>
            <a:r>
              <a:rPr lang="ru-RU" b="1" i="1" dirty="0" smtClean="0"/>
              <a:t>Только удач и побед в приобретении знаний.</a:t>
            </a:r>
            <a:endParaRPr lang="ru-RU" b="1" i="1" dirty="0"/>
          </a:p>
        </p:txBody>
      </p:sp>
      <p:pic>
        <p:nvPicPr>
          <p:cNvPr id="6" name="Содержимое 5" descr="3-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88840"/>
            <a:ext cx="6624736" cy="486916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600" b="1" dirty="0" smtClean="0"/>
              <a:t>30.09.2013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Вывод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040560"/>
          </a:xfrm>
        </p:spPr>
        <p:txBody>
          <a:bodyPr>
            <a:normAutofit fontScale="77500" lnSpcReduction="20000"/>
          </a:bodyPr>
          <a:lstStyle/>
          <a:p>
            <a:r>
              <a:rPr lang="ru-RU" sz="3000" b="1" i="1" dirty="0" smtClean="0"/>
              <a:t>В заключение можно сказать следующее</a:t>
            </a:r>
            <a:r>
              <a:rPr lang="ru-RU" sz="3000" dirty="0" smtClean="0"/>
              <a:t>:</a:t>
            </a:r>
          </a:p>
          <a:p>
            <a:endParaRPr lang="ru-RU" sz="2400" i="1" dirty="0" smtClean="0"/>
          </a:p>
          <a:p>
            <a:endParaRPr lang="ru-RU" sz="2400" i="1" dirty="0" smtClean="0"/>
          </a:p>
          <a:p>
            <a:r>
              <a:rPr lang="ru-RU" sz="2300" b="1" dirty="0" smtClean="0"/>
              <a:t>С ПОСТАВЛЕННОЙ </a:t>
            </a:r>
            <a:r>
              <a:rPr lang="ru-RU" sz="2800" b="1" dirty="0" smtClean="0"/>
              <a:t>ЦЕЛЬЮ занятия ВЫ СПРАВИЛИСЬ.</a:t>
            </a:r>
          </a:p>
          <a:p>
            <a:r>
              <a:rPr lang="ru-RU" sz="2800" b="1" dirty="0" smtClean="0"/>
              <a:t>  </a:t>
            </a:r>
            <a:r>
              <a:rPr lang="ru-RU" sz="2000" i="1" u="sng" dirty="0" smtClean="0"/>
              <a:t>- </a:t>
            </a:r>
            <a:r>
              <a:rPr lang="ru-RU" sz="2800" b="1" i="1" u="sng" dirty="0" smtClean="0"/>
              <a:t>МОЛОДЦЫ!</a:t>
            </a:r>
          </a:p>
          <a:p>
            <a:r>
              <a:rPr lang="ru-RU" sz="2600" b="1" i="1" dirty="0" smtClean="0"/>
              <a:t>Вы сумели освоить основные понятия закона философии, раскрывающие его суть .Развили пространственное и логическое мышление , подтвердив это своими ответами на поставленный вопрос: «В каких предметах, изучаемых вами распространяется закон философии?«  т.е. – вы повысили свою надпредметную компетентность</a:t>
            </a:r>
            <a:r>
              <a:rPr lang="ru-RU" sz="2000" b="1" i="1" dirty="0" smtClean="0"/>
              <a:t>.</a:t>
            </a:r>
          </a:p>
          <a:p>
            <a:r>
              <a:rPr lang="ru-RU" sz="3300" b="1" dirty="0" smtClean="0"/>
              <a:t>Успешно вы  решили и  поставленные задачи</a:t>
            </a:r>
            <a:r>
              <a:rPr lang="ru-RU" sz="2800" b="1" dirty="0" smtClean="0"/>
              <a:t>.</a:t>
            </a:r>
            <a:r>
              <a:rPr lang="ru-RU" sz="2000" b="1" i="1" dirty="0" smtClean="0"/>
              <a:t>  </a:t>
            </a:r>
            <a:r>
              <a:rPr lang="ru-RU" sz="2600" b="1" i="1" dirty="0" smtClean="0"/>
              <a:t>На решениях  трех разновидностей задач начертательной геометрии вы рассмотрели все категории- понятия закона философии. И, наконец, пришли к выводу, что все в природе, обществе и даже конкретных науках находится во взаимосвязи и развивается по законам философии</a:t>
            </a:r>
            <a:r>
              <a:rPr lang="ru-RU" sz="2000" b="1" i="1" dirty="0" smtClean="0"/>
              <a:t>.</a:t>
            </a: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728192"/>
          </a:xfrm>
        </p:spPr>
        <p:txBody>
          <a:bodyPr>
            <a:noAutofit/>
          </a:bodyPr>
          <a:lstStyle/>
          <a:p>
            <a:r>
              <a:rPr lang="ru-RU" sz="2400" b="1" u="sng" dirty="0" smtClean="0"/>
              <a:t>Тема: </a:t>
            </a:r>
            <a:r>
              <a:rPr lang="ru-RU" sz="2400" b="1" dirty="0" smtClean="0">
                <a:solidFill>
                  <a:srgbClr val="C00000"/>
                </a:solidFill>
              </a:rPr>
              <a:t>Проявление закона философии «Переход количественных изменений в качественные и обратно» в решении задач начертательной геометрии                              </a:t>
            </a: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400" b="1" dirty="0" smtClean="0"/>
              <a:t>Цель занятия: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3244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sz="2600" b="1" i="1" dirty="0" smtClean="0"/>
              <a:t>Развить  логическое мышление </a:t>
            </a:r>
            <a:r>
              <a:rPr lang="ru-RU" sz="2400" dirty="0" smtClean="0"/>
              <a:t>через освоение основных положений закона,</a:t>
            </a:r>
          </a:p>
          <a:p>
            <a:pPr>
              <a:buFont typeface="Wingdings" pitchFamily="2" charset="2"/>
              <a:buChar char="§"/>
            </a:pPr>
            <a:r>
              <a:rPr lang="ru-RU" sz="2600" b="1" i="1" dirty="0" smtClean="0"/>
              <a:t>Повысить</a:t>
            </a:r>
            <a:r>
              <a:rPr lang="ru-RU" sz="2400" dirty="0" smtClean="0"/>
              <a:t> общую  </a:t>
            </a:r>
            <a:r>
              <a:rPr lang="ru-RU" sz="2600" b="1" i="1" dirty="0" smtClean="0"/>
              <a:t>надпредметную</a:t>
            </a:r>
            <a:r>
              <a:rPr lang="ru-RU" sz="3000" b="1" i="1" dirty="0" smtClean="0"/>
              <a:t> </a:t>
            </a:r>
            <a:r>
              <a:rPr lang="ru-RU" sz="2600" b="1" i="1" dirty="0" smtClean="0"/>
              <a:t>компетентность</a:t>
            </a:r>
            <a:r>
              <a:rPr lang="ru-RU" sz="3000" b="1" i="1" dirty="0" smtClean="0"/>
              <a:t> </a:t>
            </a:r>
            <a:r>
              <a:rPr lang="ru-RU" sz="2400" dirty="0" smtClean="0"/>
              <a:t>обучающихся.</a:t>
            </a:r>
          </a:p>
          <a:p>
            <a:pPr>
              <a:buFont typeface="Wingdings" pitchFamily="2" charset="2"/>
              <a:buChar char="§"/>
            </a:pPr>
            <a:endParaRPr lang="ru-RU" sz="2400" dirty="0" smtClean="0"/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400" dirty="0" smtClean="0"/>
              <a:t>Обосновать поставленную цель решением следующих </a:t>
            </a:r>
            <a:r>
              <a:rPr lang="ru-RU" sz="2400" b="1" i="1" dirty="0" smtClean="0"/>
              <a:t>ЗАДАЧ</a:t>
            </a:r>
          </a:p>
          <a:p>
            <a:pPr>
              <a:buNone/>
            </a:pPr>
            <a:r>
              <a:rPr lang="ru-RU" sz="2400" dirty="0" smtClean="0"/>
              <a:t>начертательной геометрии:</a:t>
            </a:r>
          </a:p>
          <a:p>
            <a:pPr>
              <a:buNone/>
            </a:pPr>
            <a:endParaRPr lang="ru-RU" sz="2400" dirty="0" smtClean="0"/>
          </a:p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Задание геометрических элементов пространства на чертеже;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Сечения цилиндра плоскостями частного  положения;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Взаимное пересечение геометрических тел.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086724" cy="1916832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Историческая справка</a:t>
            </a:r>
            <a:br>
              <a:rPr lang="ru-RU" sz="2400" b="1" i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Идея о том, что миром управляют универсальные законы, родилась в глубокой древности у китайских и греческих мыслителей.  Этот закон впервые сформулировал немецкий мыслитель Гегель в </a:t>
            </a:r>
            <a:r>
              <a:rPr lang="en-US" sz="2000" dirty="0" smtClean="0"/>
              <a:t>XIX</a:t>
            </a:r>
            <a:r>
              <a:rPr lang="ru-RU" sz="2000" dirty="0" smtClean="0"/>
              <a:t> веке.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00808"/>
            <a:ext cx="7704856" cy="51571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Основное содержание закона :</a:t>
            </a:r>
          </a:p>
          <a:p>
            <a:pPr>
              <a:buNone/>
            </a:pPr>
            <a:r>
              <a:rPr lang="ru-RU" sz="2600" dirty="0" smtClean="0"/>
              <a:t>     </a:t>
            </a:r>
            <a:r>
              <a:rPr lang="ru-RU" sz="2600" b="1" i="1" dirty="0" smtClean="0"/>
              <a:t>накопление количественных изменений  любого объекта закономерно приводит к его качественному скачкообразному изменению, а возникшее новое качество оказывает, в свою очередь, обратное воздействие на протекание соответствующих количественных изменений.</a:t>
            </a:r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r>
              <a:rPr lang="ru-RU" sz="2200" dirty="0" smtClean="0"/>
              <a:t>Чтобы понять суть закона необходимо ознакомиться с его понятиями</a:t>
            </a:r>
            <a:r>
              <a:rPr lang="ru-RU" sz="2000" dirty="0" smtClean="0"/>
              <a:t>:</a:t>
            </a:r>
          </a:p>
          <a:p>
            <a:pPr>
              <a:buNone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200" b="1" i="1" dirty="0" smtClean="0">
                <a:solidFill>
                  <a:srgbClr val="C00000"/>
                </a:solidFill>
              </a:rPr>
              <a:t>Качество</a:t>
            </a:r>
            <a:endParaRPr lang="ru-RU" sz="2200" b="1" i="1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b="1" i="1" dirty="0" smtClean="0">
                <a:solidFill>
                  <a:srgbClr val="C00000"/>
                </a:solidFill>
              </a:rPr>
              <a:t>Количество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i="1" dirty="0" smtClean="0">
                <a:solidFill>
                  <a:srgbClr val="C00000"/>
                </a:solidFill>
              </a:rPr>
              <a:t>Мера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i="1" dirty="0" smtClean="0">
                <a:solidFill>
                  <a:srgbClr val="C00000"/>
                </a:solidFill>
              </a:rPr>
              <a:t>Скачок</a:t>
            </a:r>
            <a:r>
              <a:rPr lang="ru-RU" sz="2200" b="1" i="1" dirty="0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3681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Содержание понятий закона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r>
              <a:rPr lang="ru-RU" sz="2400" b="1" u="sng" dirty="0" smtClean="0">
                <a:solidFill>
                  <a:schemeClr val="accent3"/>
                </a:solidFill>
              </a:rPr>
              <a:t>Качество</a:t>
            </a:r>
            <a:r>
              <a:rPr lang="ru-RU" dirty="0" smtClean="0"/>
              <a:t>- </a:t>
            </a:r>
            <a:r>
              <a:rPr lang="ru-RU" sz="2400" i="1" u="sng" dirty="0" smtClean="0"/>
              <a:t>это совокупность признаков предмета </a:t>
            </a:r>
            <a:r>
              <a:rPr lang="ru-RU" sz="2400" i="1" dirty="0" smtClean="0"/>
              <a:t>(</a:t>
            </a:r>
            <a:r>
              <a:rPr lang="ru-RU" sz="2400" i="1" u="sng" dirty="0" smtClean="0"/>
              <a:t>явления, объекта...), определяющих его специфику и        черты сходства с другими объектами</a:t>
            </a:r>
            <a:r>
              <a:rPr lang="ru-RU" sz="2400" i="1" dirty="0" smtClean="0"/>
              <a:t>.    </a:t>
            </a:r>
          </a:p>
          <a:p>
            <a:r>
              <a:rPr lang="ru-RU" sz="2000" b="1" i="1" dirty="0" smtClean="0"/>
              <a:t>Категория качества обозначает такую определенность предмета, которая отличает предмет от других и делает его тем, что он есть.        </a:t>
            </a:r>
          </a:p>
          <a:p>
            <a:endParaRPr lang="ru-RU" sz="2000" b="1" i="1" dirty="0" smtClean="0"/>
          </a:p>
          <a:p>
            <a:r>
              <a:rPr lang="ru-RU" sz="2400" dirty="0" smtClean="0"/>
              <a:t>Определить в какой емкости находиться сахар</a:t>
            </a:r>
            <a:r>
              <a:rPr lang="en-US" sz="2000" b="1" i="1" dirty="0" smtClean="0"/>
              <a:t>?</a:t>
            </a:r>
            <a:r>
              <a:rPr lang="ru-RU" sz="2000" b="1" i="1" dirty="0" smtClean="0"/>
              <a:t>  В средней, так как основной определенностью сахара является его  </a:t>
            </a:r>
            <a:r>
              <a:rPr lang="ru-RU" sz="2400" b="1" i="1" dirty="0" smtClean="0">
                <a:solidFill>
                  <a:srgbClr val="C00000"/>
                </a:solidFill>
              </a:rPr>
              <a:t>вкус- </a:t>
            </a:r>
            <a:r>
              <a:rPr lang="ru-RU" sz="2000" b="1" i="1" dirty="0" smtClean="0"/>
              <a:t>этот признак сахара и </a:t>
            </a:r>
            <a:r>
              <a:rPr lang="ru-RU" sz="2000" b="1" i="1" dirty="0" smtClean="0">
                <a:solidFill>
                  <a:srgbClr val="C00000"/>
                </a:solidFill>
              </a:rPr>
              <a:t>дает его качественную определенность</a:t>
            </a:r>
            <a:r>
              <a:rPr lang="ru-RU" sz="2000" b="1" i="1" dirty="0" smtClean="0"/>
              <a:t>.</a:t>
            </a:r>
          </a:p>
        </p:txBody>
      </p:sp>
      <p:sp>
        <p:nvSpPr>
          <p:cNvPr id="4" name="Блок-схема: ручное управление 3"/>
          <p:cNvSpPr/>
          <p:nvPr/>
        </p:nvSpPr>
        <p:spPr>
          <a:xfrm>
            <a:off x="899592" y="5373216"/>
            <a:ext cx="2232248" cy="864096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Соль</a:t>
            </a:r>
            <a:endParaRPr lang="ru-RU" sz="2800" dirty="0"/>
          </a:p>
        </p:txBody>
      </p:sp>
      <p:sp>
        <p:nvSpPr>
          <p:cNvPr id="5" name="Блок-схема: ручное управление 4"/>
          <p:cNvSpPr/>
          <p:nvPr/>
        </p:nvSpPr>
        <p:spPr>
          <a:xfrm>
            <a:off x="3635896" y="5373216"/>
            <a:ext cx="2304256" cy="864096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Сахар</a:t>
            </a:r>
            <a:endParaRPr lang="ru-RU" sz="2800" dirty="0"/>
          </a:p>
        </p:txBody>
      </p:sp>
      <p:sp>
        <p:nvSpPr>
          <p:cNvPr id="6" name="Блок-схема: ручное управление 5"/>
          <p:cNvSpPr/>
          <p:nvPr/>
        </p:nvSpPr>
        <p:spPr>
          <a:xfrm>
            <a:off x="6300192" y="5373216"/>
            <a:ext cx="2088232" cy="864096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Сода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Продолжение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073427"/>
          </a:xfrm>
        </p:spPr>
        <p:txBody>
          <a:bodyPr>
            <a:normAutofit/>
          </a:bodyPr>
          <a:lstStyle/>
          <a:p>
            <a:r>
              <a:rPr lang="ru-RU" sz="2400" b="1" i="1" u="sng" dirty="0" smtClean="0">
                <a:solidFill>
                  <a:schemeClr val="accent3"/>
                </a:solidFill>
              </a:rPr>
              <a:t>Количество</a:t>
            </a:r>
            <a:r>
              <a:rPr lang="ru-RU" sz="2400" i="1" u="sng" dirty="0" smtClean="0"/>
              <a:t>-это определенность предметов (явлений, объектов...), характеризующая степень их сходства и различия по имеющимся у них однородным свойствам, выражающая их качество в форме числа, степени и т.д.</a:t>
            </a:r>
          </a:p>
          <a:p>
            <a:endParaRPr lang="ru-RU" sz="2400" i="1" dirty="0" smtClean="0"/>
          </a:p>
          <a:p>
            <a:r>
              <a:rPr lang="ru-RU" sz="2000" b="1" i="1" dirty="0" smtClean="0"/>
              <a:t>Например</a:t>
            </a:r>
            <a:r>
              <a:rPr lang="ru-RU" sz="2400" i="1" dirty="0" smtClean="0"/>
              <a:t>, </a:t>
            </a:r>
            <a:r>
              <a:rPr lang="ru-RU" sz="2000" i="1" dirty="0" smtClean="0"/>
              <a:t>химическое соединение </a:t>
            </a:r>
            <a:r>
              <a:rPr lang="ru-RU" sz="2000" b="1" i="1" u="sng" dirty="0" smtClean="0">
                <a:solidFill>
                  <a:schemeClr val="accent3"/>
                </a:solidFill>
              </a:rPr>
              <a:t>Н</a:t>
            </a:r>
            <a:r>
              <a:rPr lang="ru-RU" sz="2000" b="1" i="1" u="sng" baseline="-25000" dirty="0" smtClean="0">
                <a:solidFill>
                  <a:schemeClr val="accent3"/>
                </a:solidFill>
              </a:rPr>
              <a:t>2</a:t>
            </a:r>
            <a:r>
              <a:rPr lang="ru-RU" sz="2000" b="1" i="1" u="sng" dirty="0" smtClean="0">
                <a:solidFill>
                  <a:schemeClr val="accent3"/>
                </a:solidFill>
              </a:rPr>
              <a:t>О</a:t>
            </a:r>
            <a:r>
              <a:rPr lang="ru-RU" sz="2000" i="1" u="sng" dirty="0" smtClean="0">
                <a:solidFill>
                  <a:schemeClr val="accent3"/>
                </a:solidFill>
              </a:rPr>
              <a:t> ( вода)</a:t>
            </a:r>
            <a:r>
              <a:rPr lang="ru-RU" sz="2000" i="1" dirty="0" smtClean="0"/>
              <a:t> имеет признаки, отличающие его от другого соединения  </a:t>
            </a:r>
            <a:r>
              <a:rPr lang="ru-RU" sz="2000" b="1" i="1" u="sng" dirty="0" smtClean="0">
                <a:solidFill>
                  <a:schemeClr val="accent3"/>
                </a:solidFill>
              </a:rPr>
              <a:t>Н</a:t>
            </a:r>
            <a:r>
              <a:rPr lang="ru-RU" sz="2000" b="1" i="1" u="sng" baseline="-25000" dirty="0" smtClean="0">
                <a:solidFill>
                  <a:schemeClr val="accent3"/>
                </a:solidFill>
              </a:rPr>
              <a:t>2</a:t>
            </a:r>
            <a:r>
              <a:rPr lang="ru-RU" sz="2000" b="1" i="1" u="sng" dirty="0" smtClean="0">
                <a:solidFill>
                  <a:schemeClr val="accent3"/>
                </a:solidFill>
              </a:rPr>
              <a:t>О</a:t>
            </a:r>
            <a:r>
              <a:rPr lang="ru-RU" sz="2000" b="1" i="1" u="sng" baseline="-25000" dirty="0" smtClean="0">
                <a:solidFill>
                  <a:schemeClr val="accent3"/>
                </a:solidFill>
              </a:rPr>
              <a:t>2</a:t>
            </a:r>
            <a:r>
              <a:rPr lang="ru-RU" sz="2000" b="1" i="1" u="sng" dirty="0" smtClean="0">
                <a:solidFill>
                  <a:schemeClr val="accent3"/>
                </a:solidFill>
              </a:rPr>
              <a:t> </a:t>
            </a:r>
            <a:r>
              <a:rPr lang="ru-RU" sz="2000" i="1" u="sng" dirty="0" smtClean="0">
                <a:solidFill>
                  <a:schemeClr val="accent3"/>
                </a:solidFill>
              </a:rPr>
              <a:t>( перекись водорода) </a:t>
            </a:r>
            <a:r>
              <a:rPr lang="ru-RU" sz="2000" i="1" dirty="0" smtClean="0"/>
              <a:t>, и в тоже время  сходство с ним  в смысле  общности  структуры атомов кислорода и водорода,  как материальных носителей химических свойств элементов. </a:t>
            </a:r>
            <a:r>
              <a:rPr lang="ru-RU" sz="2000" b="1" i="1" dirty="0" smtClean="0">
                <a:solidFill>
                  <a:schemeClr val="accent3"/>
                </a:solidFill>
              </a:rPr>
              <a:t>Количество атомов кислорода </a:t>
            </a:r>
            <a:r>
              <a:rPr lang="ru-RU" sz="2000" b="1" i="1" dirty="0" smtClean="0"/>
              <a:t>полностью изменило  качество  химического соединения.</a:t>
            </a:r>
            <a:endParaRPr lang="ru-RU" sz="20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241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Продолжение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/>
          <a:lstStyle/>
          <a:p>
            <a:r>
              <a:rPr lang="ru-RU" sz="2400" b="1" u="sng" dirty="0" smtClean="0">
                <a:solidFill>
                  <a:schemeClr val="accent3"/>
                </a:solidFill>
              </a:rPr>
              <a:t>Мера</a:t>
            </a:r>
            <a:r>
              <a:rPr lang="ru-RU" u="sng" dirty="0" smtClean="0">
                <a:solidFill>
                  <a:schemeClr val="accent3"/>
                </a:solidFill>
              </a:rPr>
              <a:t>-</a:t>
            </a:r>
            <a:r>
              <a:rPr lang="ru-RU" dirty="0" smtClean="0"/>
              <a:t> </a:t>
            </a:r>
            <a:r>
              <a:rPr lang="ru-RU" sz="2400" i="1" u="sng" dirty="0" smtClean="0"/>
              <a:t>это единство качественной и количественной</a:t>
            </a:r>
            <a:r>
              <a:rPr lang="ru-RU" sz="2400" i="1" dirty="0" smtClean="0"/>
              <a:t> </a:t>
            </a:r>
            <a:r>
              <a:rPr lang="ru-RU" sz="2400" i="1" u="sng" dirty="0" smtClean="0"/>
              <a:t>определенностей предмета</a:t>
            </a:r>
            <a:r>
              <a:rPr lang="ru-RU" sz="2400" i="1" dirty="0" smtClean="0"/>
              <a:t>. </a:t>
            </a:r>
            <a:r>
              <a:rPr lang="ru-RU" sz="2000" b="1" i="1" dirty="0" smtClean="0"/>
              <a:t>Мера представляет собой  интервал, внутри которого количественные изменения не вызывают качественного изменения вещи в целом.</a:t>
            </a:r>
          </a:p>
          <a:p>
            <a:r>
              <a:rPr lang="ru-RU" sz="2400" b="1" u="sng" dirty="0" smtClean="0">
                <a:solidFill>
                  <a:schemeClr val="accent3"/>
                </a:solidFill>
              </a:rPr>
              <a:t>Скачок</a:t>
            </a:r>
            <a:r>
              <a:rPr lang="ru-RU" sz="2400" i="1" u="sng" dirty="0" smtClean="0"/>
              <a:t>-это момент, форма, способ перехода  от одного качества к другому</a:t>
            </a:r>
            <a:r>
              <a:rPr lang="ru-RU" sz="2000" i="1" dirty="0" smtClean="0"/>
              <a:t>. Скачкообразный характер развития совершается в живой и неживой природе, человеческом обществе, в самом процессе познания:</a:t>
            </a:r>
            <a:r>
              <a:rPr lang="en-US" sz="2000" i="1" dirty="0" smtClean="0"/>
              <a:t> </a:t>
            </a:r>
            <a:r>
              <a:rPr lang="ru-RU" sz="2000" i="1" dirty="0" smtClean="0"/>
              <a:t>превращение одного биологического вида в другой, социальные революции, переход чувственного познания к логическому и т.д.</a:t>
            </a:r>
          </a:p>
          <a:p>
            <a:r>
              <a:rPr lang="ru-RU" sz="2000" i="1" dirty="0" smtClean="0"/>
              <a:t>Понятия закона </a:t>
            </a:r>
            <a:r>
              <a:rPr lang="ru-RU" sz="2000" b="1" i="1" dirty="0" smtClean="0"/>
              <a:t>мера</a:t>
            </a:r>
            <a:r>
              <a:rPr lang="ru-RU" sz="2000" i="1" dirty="0" smtClean="0"/>
              <a:t> и </a:t>
            </a:r>
            <a:r>
              <a:rPr lang="ru-RU" sz="2000" b="1" i="1" dirty="0" smtClean="0"/>
              <a:t>скачок</a:t>
            </a:r>
            <a:r>
              <a:rPr lang="ru-RU" sz="2000" i="1" dirty="0" smtClean="0"/>
              <a:t> можно рассмотреть на примере перехода воды из жидкого состояния в лед и пар при  изменении температуры от 0 градусов до 100 градусов  и выше.</a:t>
            </a:r>
            <a:endParaRPr lang="ru-RU" sz="20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r>
              <a:rPr lang="ru-RU" sz="2800" b="1" i="1" u="sng" dirty="0" smtClean="0"/>
              <a:t>Примеры основных составляющих закона</a:t>
            </a:r>
            <a:endParaRPr lang="ru-RU" sz="2800" b="1" i="1" u="sng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627784" y="980728"/>
            <a:ext cx="44291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00034" y="1428736"/>
            <a:ext cx="228601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1500174"/>
            <a:ext cx="221457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  О Л И Ч Е  С Т В  О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1472" y="2143116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Блок-схема: ручное управление 13"/>
          <p:cNvSpPr/>
          <p:nvPr/>
        </p:nvSpPr>
        <p:spPr>
          <a:xfrm>
            <a:off x="428596" y="2428868"/>
            <a:ext cx="928694" cy="285752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928662" y="2428868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Блок-схема: ручное управление 21"/>
          <p:cNvSpPr/>
          <p:nvPr/>
        </p:nvSpPr>
        <p:spPr>
          <a:xfrm>
            <a:off x="1043608" y="3068960"/>
            <a:ext cx="857256" cy="285752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2000232" y="2143116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ручное управление 12"/>
          <p:cNvSpPr/>
          <p:nvPr/>
        </p:nvSpPr>
        <p:spPr>
          <a:xfrm>
            <a:off x="1857356" y="2428868"/>
            <a:ext cx="928694" cy="285752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14678" y="2071678"/>
            <a:ext cx="128588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2071678"/>
            <a:ext cx="135732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Табличка 24"/>
          <p:cNvSpPr/>
          <p:nvPr/>
        </p:nvSpPr>
        <p:spPr>
          <a:xfrm>
            <a:off x="7572396" y="2285992"/>
            <a:ext cx="1214446" cy="1143008"/>
          </a:xfrm>
          <a:prstGeom prst="plaque">
            <a:avLst>
              <a:gd name="adj" fmla="val 4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  О</a:t>
            </a:r>
          </a:p>
          <a:p>
            <a:pPr algn="ctr"/>
            <a:r>
              <a:rPr lang="ru-RU" sz="2400" dirty="0" smtClean="0"/>
              <a:t>Н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  О</a:t>
            </a:r>
            <a:r>
              <a:rPr lang="ru-RU" sz="2400" baseline="-25000" dirty="0" smtClean="0"/>
              <a:t>2</a:t>
            </a:r>
            <a:endParaRPr lang="ru-RU" sz="2400" dirty="0" smtClean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42910" y="5214950"/>
            <a:ext cx="78581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036083" y="5179231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5536413" y="5179231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786446" y="5000636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>
            <a:off x="1000100" y="5000636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555776" y="3645024"/>
            <a:ext cx="4143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СОСТОЯНИЕ  ВОДЫ  ОТ  ТЕМПЕРАТУРЫ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4348" y="150017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К  А Ч Е С Т В О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57554" y="207167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СКАЧОК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72066" y="207167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  Е  Р  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60" name="Соединительная линия уступом 59"/>
          <p:cNvCxnSpPr>
            <a:stCxn id="16" idx="3"/>
            <a:endCxn id="25" idx="1"/>
          </p:cNvCxnSpPr>
          <p:nvPr/>
        </p:nvCxnSpPr>
        <p:spPr>
          <a:xfrm>
            <a:off x="6357950" y="2250273"/>
            <a:ext cx="1214446" cy="60722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928926" y="457200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  С</a:t>
            </a:r>
            <a:r>
              <a:rPr lang="ru-RU" baseline="30000" dirty="0" smtClean="0"/>
              <a:t>0</a:t>
            </a:r>
            <a:endParaRPr lang="ru-RU" baseline="30000" dirty="0"/>
          </a:p>
        </p:txBody>
      </p:sp>
      <p:sp>
        <p:nvSpPr>
          <p:cNvPr id="63" name="TextBox 62"/>
          <p:cNvSpPr txBox="1"/>
          <p:nvPr/>
        </p:nvSpPr>
        <p:spPr>
          <a:xfrm>
            <a:off x="5429256" y="457200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100  С</a:t>
            </a:r>
            <a:r>
              <a:rPr lang="ru-RU" baseline="30000" dirty="0" smtClean="0"/>
              <a:t>0</a:t>
            </a:r>
            <a:endParaRPr lang="ru-RU" baseline="30000" dirty="0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2643174" y="4000504"/>
            <a:ext cx="37862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39552" y="5661248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Твердое  состояние</a:t>
            </a:r>
            <a:endParaRPr lang="ru-RU" sz="2000" b="1" u="sng" dirty="0"/>
          </a:p>
        </p:txBody>
      </p:sp>
      <p:sp>
        <p:nvSpPr>
          <p:cNvPr id="67" name="TextBox 66"/>
          <p:cNvSpPr txBox="1"/>
          <p:nvPr/>
        </p:nvSpPr>
        <p:spPr>
          <a:xfrm>
            <a:off x="3214678" y="5500702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Жидкое  состояние</a:t>
            </a:r>
            <a:endParaRPr lang="ru-RU" sz="2000" b="1" u="sng" dirty="0"/>
          </a:p>
        </p:txBody>
      </p:sp>
      <p:sp>
        <p:nvSpPr>
          <p:cNvPr id="69" name="TextBox 68"/>
          <p:cNvSpPr txBox="1"/>
          <p:nvPr/>
        </p:nvSpPr>
        <p:spPr>
          <a:xfrm>
            <a:off x="5796136" y="5661248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Газообразное  состояние</a:t>
            </a:r>
            <a:endParaRPr lang="ru-RU" sz="2000" b="1" u="sng" dirty="0"/>
          </a:p>
        </p:txBody>
      </p:sp>
      <p:cxnSp>
        <p:nvCxnSpPr>
          <p:cNvPr id="71" name="Прямая со стрелкой 70"/>
          <p:cNvCxnSpPr>
            <a:stCxn id="43" idx="2"/>
          </p:cNvCxnSpPr>
          <p:nvPr/>
        </p:nvCxnSpPr>
        <p:spPr>
          <a:xfrm rot="5400000">
            <a:off x="2506369" y="3149319"/>
            <a:ext cx="205956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43" idx="2"/>
          </p:cNvCxnSpPr>
          <p:nvPr/>
        </p:nvCxnSpPr>
        <p:spPr>
          <a:xfrm rot="16200000" flipH="1">
            <a:off x="3577939" y="2720691"/>
            <a:ext cx="2202436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28596" y="242886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Соль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857356" y="242886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 Сода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00100" y="307181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Сахар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Выноска-облако 40"/>
          <p:cNvSpPr/>
          <p:nvPr/>
        </p:nvSpPr>
        <p:spPr>
          <a:xfrm>
            <a:off x="6444208" y="4509120"/>
            <a:ext cx="1080120" cy="3600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 flipH="1">
            <a:off x="971600" y="5013176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868144" y="5013176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endCxn id="25" idx="0"/>
          </p:cNvCxnSpPr>
          <p:nvPr/>
        </p:nvCxnSpPr>
        <p:spPr>
          <a:xfrm>
            <a:off x="8172400" y="1844824"/>
            <a:ext cx="7219" cy="441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Основные понятия закона в решениях задач по начертательной геометрии</a:t>
            </a:r>
            <a:endParaRPr lang="ru-RU" sz="2800" b="1" dirty="0"/>
          </a:p>
        </p:txBody>
      </p:sp>
      <p:graphicFrame>
        <p:nvGraphicFramePr>
          <p:cNvPr id="23" name="Содержимое 22"/>
          <p:cNvGraphicFramePr>
            <a:graphicFrameLocks noGrp="1"/>
          </p:cNvGraphicFramePr>
          <p:nvPr>
            <p:ph idx="1"/>
          </p:nvPr>
        </p:nvGraphicFramePr>
        <p:xfrm>
          <a:off x="323528" y="1484784"/>
          <a:ext cx="8064896" cy="5688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Выноска со стрелкой вниз 21"/>
          <p:cNvSpPr/>
          <p:nvPr/>
        </p:nvSpPr>
        <p:spPr>
          <a:xfrm>
            <a:off x="3419872" y="980728"/>
            <a:ext cx="2448272" cy="7920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Закон</a:t>
            </a:r>
          </a:p>
          <a:p>
            <a:pPr algn="ctr"/>
            <a:r>
              <a:rPr lang="ru-RU" dirty="0" smtClean="0"/>
              <a:t>философии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Задание геометрических элементов пространства на чертеже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1" y="1007016"/>
          <a:ext cx="9144002" cy="5850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805"/>
                <a:gridCol w="2804839"/>
                <a:gridCol w="2757517"/>
                <a:gridCol w="792088"/>
                <a:gridCol w="1440160"/>
                <a:gridCol w="899593"/>
              </a:tblGrid>
              <a:tr h="671566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Геометричес</a:t>
                      </a:r>
                      <a:r>
                        <a:rPr lang="ru-RU" baseline="0" dirty="0" smtClean="0"/>
                        <a:t>кий элемент пространства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Скачок</a:t>
                      </a:r>
                      <a:endParaRPr lang="ru-RU" dirty="0"/>
                    </a:p>
                  </a:txBody>
                  <a:tcPr/>
                </a:tc>
              </a:tr>
              <a:tr h="249315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Ближе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- дальше,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Выше – ниже,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Левее – правее,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Совпадение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   Одна</a:t>
                      </a:r>
                      <a:r>
                        <a:rPr lang="ru-RU" b="1" baseline="0" dirty="0" smtClean="0"/>
                        <a:t> точка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b="1" dirty="0" smtClean="0"/>
                        <a:t>Одна точка     </a:t>
                      </a:r>
                      <a:r>
                        <a:rPr lang="ru-RU" dirty="0" smtClean="0"/>
                        <a:t>или данные о ее расположении к плоскостям проекций.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b="1" dirty="0" smtClean="0"/>
                        <a:t>Две</a:t>
                      </a:r>
                      <a:r>
                        <a:rPr lang="ru-RU" b="1" baseline="0" dirty="0" smtClean="0"/>
                        <a:t> точки</a:t>
                      </a:r>
                      <a:endParaRPr lang="ru-RU" b="1" dirty="0"/>
                    </a:p>
                  </a:txBody>
                  <a:tcPr/>
                </a:tc>
              </a:tr>
              <a:tr h="268626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Ближе – дальше, </a:t>
                      </a:r>
                    </a:p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Выше – ниже,</a:t>
                      </a:r>
                    </a:p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Левее – правее,</a:t>
                      </a:r>
                    </a:p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Совпадение,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Параллельность,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Пересечение,            св-ва                                                                           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Принадлежность.                     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 Две точки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b="1" dirty="0" smtClean="0"/>
                        <a:t>Две точки </a:t>
                      </a:r>
                      <a:r>
                        <a:rPr lang="ru-RU" dirty="0" smtClean="0"/>
                        <a:t>или данные их  располо-жения</a:t>
                      </a:r>
                      <a:r>
                        <a:rPr lang="ru-RU" baseline="0" dirty="0" smtClean="0"/>
                        <a:t> по от-ношению    друг к другу.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b="1" dirty="0" smtClean="0"/>
                        <a:t>Более двух точек.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9" name="Прямая соединительная линия 78"/>
          <p:cNvCxnSpPr/>
          <p:nvPr/>
        </p:nvCxnSpPr>
        <p:spPr>
          <a:xfrm>
            <a:off x="3428992" y="4929198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авая фигурная скобка 71"/>
          <p:cNvSpPr/>
          <p:nvPr/>
        </p:nvSpPr>
        <p:spPr>
          <a:xfrm>
            <a:off x="5076056" y="1916832"/>
            <a:ext cx="216024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авая фигурная скобка 73"/>
          <p:cNvSpPr/>
          <p:nvPr/>
        </p:nvSpPr>
        <p:spPr>
          <a:xfrm>
            <a:off x="5220072" y="4437112"/>
            <a:ext cx="216024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4" name="Рисунок 63" descr="P1010276.JPG"/>
          <p:cNvPicPr>
            <a:picLocks noChangeAspect="1"/>
          </p:cNvPicPr>
          <p:nvPr/>
        </p:nvPicPr>
        <p:blipFill>
          <a:blip r:embed="rId3" cstate="print"/>
          <a:srcRect l="30313" t="8393" r="14563"/>
          <a:stretch>
            <a:fillRect/>
          </a:stretch>
        </p:blipFill>
        <p:spPr>
          <a:xfrm>
            <a:off x="467544" y="1772816"/>
            <a:ext cx="2592288" cy="237626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6" name="Заголовок 4"/>
          <p:cNvSpPr txBox="1">
            <a:spLocks/>
          </p:cNvSpPr>
          <p:nvPr/>
        </p:nvSpPr>
        <p:spPr>
          <a:xfrm>
            <a:off x="2195736" y="177281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Точка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" name="Рисунок 70" descr="P1010275.JPG"/>
          <p:cNvPicPr>
            <a:picLocks noChangeAspect="1"/>
          </p:cNvPicPr>
          <p:nvPr/>
        </p:nvPicPr>
        <p:blipFill>
          <a:blip r:embed="rId4" cstate="print"/>
          <a:srcRect l="27163" r="15350"/>
          <a:stretch>
            <a:fillRect/>
          </a:stretch>
        </p:blipFill>
        <p:spPr>
          <a:xfrm>
            <a:off x="467544" y="4293096"/>
            <a:ext cx="2592288" cy="256490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77" name="Прямоугольник 76"/>
          <p:cNvSpPr/>
          <p:nvPr/>
        </p:nvSpPr>
        <p:spPr>
          <a:xfrm>
            <a:off x="2195736" y="4293096"/>
            <a:ext cx="10081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Прямая</a:t>
            </a:r>
            <a:endParaRPr lang="ru-RU" b="1" dirty="0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5076056" y="5661248"/>
            <a:ext cx="144016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</TotalTime>
  <Words>1309</Words>
  <Application>Microsoft Office PowerPoint</Application>
  <PresentationFormat>Экран (4:3)</PresentationFormat>
  <Paragraphs>293</Paragraphs>
  <Slides>19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Взаимосвязь начертательной геометрии и законов развития природы и общества     (презентация занятия в группе 3 творческого объединения)</vt:lpstr>
      <vt:lpstr>Тема: Проявление закона философии «Переход количественных изменений в качественные и обратно» в решении задач начертательной геометрии                                Цель занятия:</vt:lpstr>
      <vt:lpstr>Историческая справка  Идея о том, что миром управляют универсальные законы, родилась в глубокой древности у китайских и греческих мыслителей.  Этот закон впервые сформулировал немецкий мыслитель Гегель в XIX веке.</vt:lpstr>
      <vt:lpstr>Содержание понятий закона</vt:lpstr>
      <vt:lpstr>Продолжение</vt:lpstr>
      <vt:lpstr>Продолжение</vt:lpstr>
      <vt:lpstr>Примеры основных составляющих закона</vt:lpstr>
      <vt:lpstr>Основные понятия закона в решениях задач по начертательной геометрии</vt:lpstr>
      <vt:lpstr>Задание геометрических элементов пространства на чертеже </vt:lpstr>
      <vt:lpstr>Продолжение</vt:lpstr>
      <vt:lpstr>Сечение геометрических тел плоскостью</vt:lpstr>
      <vt:lpstr>Задачи на взаимное пересечение геометрических тел</vt:lpstr>
      <vt:lpstr>Продолжение</vt:lpstr>
      <vt:lpstr>Продолжение</vt:lpstr>
      <vt:lpstr>Усвоение материала  (ответы обучающихся на поставленный вопрос:»В каких предметах, изучаемых вами школьной программы, распространяется закон философии?») </vt:lpstr>
      <vt:lpstr>Проведение подобных занятий способствует большей мотивации в освоении графических дисциплин, что и подтверждается результатами ежегодных районных и городских олимпиад  </vt:lpstr>
      <vt:lpstr>Значение проведенного занятия заключается в следующем:</vt:lpstr>
      <vt:lpstr>Всем! Всем! Всем! Только удач и побед в приобретении знаний.</vt:lpstr>
      <vt:lpstr>Вывод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 философии «Переход количественных изменений в качественные и обратно» и его проявление в решении задач по начертательной геометрии</dc:title>
  <dc:creator>userr</dc:creator>
  <cp:lastModifiedBy>userr</cp:lastModifiedBy>
  <cp:revision>157</cp:revision>
  <dcterms:created xsi:type="dcterms:W3CDTF">2013-11-17T13:00:15Z</dcterms:created>
  <dcterms:modified xsi:type="dcterms:W3CDTF">2014-10-04T12:27:24Z</dcterms:modified>
</cp:coreProperties>
</file>