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2133-5331-43A6-9C90-BE560D228861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FAC7-5984-4B62-9A0F-B02FE320D2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2133-5331-43A6-9C90-BE560D228861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FAC7-5984-4B62-9A0F-B02FE320D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2133-5331-43A6-9C90-BE560D228861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FAC7-5984-4B62-9A0F-B02FE320D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2133-5331-43A6-9C90-BE560D228861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FAC7-5984-4B62-9A0F-B02FE320D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2133-5331-43A6-9C90-BE560D228861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ACFFAC7-5984-4B62-9A0F-B02FE320D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2133-5331-43A6-9C90-BE560D228861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FAC7-5984-4B62-9A0F-B02FE320D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2133-5331-43A6-9C90-BE560D228861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FAC7-5984-4B62-9A0F-B02FE320D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2133-5331-43A6-9C90-BE560D228861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FAC7-5984-4B62-9A0F-B02FE320D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2133-5331-43A6-9C90-BE560D228861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FAC7-5984-4B62-9A0F-B02FE320D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2133-5331-43A6-9C90-BE560D228861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FAC7-5984-4B62-9A0F-B02FE320D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2133-5331-43A6-9C90-BE560D228861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FAC7-5984-4B62-9A0F-B02FE320D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F752133-5331-43A6-9C90-BE560D228861}" type="datetimeFigureOut">
              <a:rPr lang="ru-RU" smtClean="0"/>
              <a:pPr/>
              <a:t>11.04.2012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ACFFAC7-5984-4B62-9A0F-B02FE320D2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476672"/>
            <a:ext cx="8229600" cy="1872208"/>
          </a:xfrm>
        </p:spPr>
        <p:txBody>
          <a:bodyPr>
            <a:noAutofit/>
          </a:bodyPr>
          <a:lstStyle/>
          <a:p>
            <a:r>
              <a:rPr lang="ru-RU" sz="1800" i="1" spc="3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ГОСУДАРСТВЕННОЕ ОБРАЗОВАТЕЛЬНОЕ УЧРЕЖДЕНИЕКАДЕТСКАЯ ШКОЛА № 1780</a:t>
            </a:r>
            <a:br>
              <a:rPr lang="ru-RU" sz="1800" i="1" spc="3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1800" i="1" spc="3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КАДЕТСКИЙ КОРПУС ПАМЯТИ ГЕРОЕВ СТАЛИНГРАДСКОЙ БИТВЫ</a:t>
            </a:r>
            <a:br>
              <a:rPr lang="ru-RU" sz="1800" i="1" spc="3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1800" i="1" spc="3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ЮГО-ВОСТОЧНОГО ОКРУЖНОГО УПРАВЛЕНИЯ ОБРАЗОВАНИЯ</a:t>
            </a:r>
            <a:br>
              <a:rPr lang="ru-RU" sz="1800" i="1" spc="3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1800" i="1" spc="3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ДЕПАРТАМЕНТ ОБРАЗОВАНИЯ ГОРОДА МОСКВЫ</a:t>
            </a:r>
            <a:endParaRPr lang="ru-RU" sz="1800" b="0" i="1" cap="none" spc="3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abic Typesetting" pitchFamily="66" charset="-7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052736"/>
            <a:ext cx="7488832" cy="5400600"/>
          </a:xfrm>
        </p:spPr>
        <p:txBody>
          <a:bodyPr>
            <a:normAutofit/>
          </a:bodyPr>
          <a:lstStyle/>
          <a:p>
            <a:endParaRPr lang="ru-RU" sz="3200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000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000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000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Проводят: заместитель </a:t>
            </a:r>
            <a:r>
              <a:rPr lang="ru-RU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директора по социальной защите и охране детства: Попова Г.Г</a:t>
            </a:r>
            <a:r>
              <a:rPr lang="ru-RU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Социальный педагог Мелихова О. </a:t>
            </a:r>
            <a:r>
              <a:rPr lang="ru-RU" sz="200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С.</a:t>
            </a:r>
            <a:endParaRPr lang="ru-RU" sz="2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 descr="x_879495d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3717032"/>
            <a:ext cx="5328592" cy="2943225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2736304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chemeClr val="tx1"/>
                </a:solidFill>
                <a:latin typeface="+mn-lt"/>
              </a:rPr>
              <a:t>«</a:t>
            </a:r>
            <a:r>
              <a:rPr lang="ru-RU" sz="4900" dirty="0">
                <a:solidFill>
                  <a:schemeClr val="tx1"/>
                </a:solidFill>
                <a:latin typeface="+mn-lt"/>
              </a:rPr>
              <a:t>Стремление </a:t>
            </a:r>
            <a:r>
              <a:rPr lang="ru-RU" sz="4900" dirty="0" smtClean="0">
                <a:solidFill>
                  <a:schemeClr val="tx1"/>
                </a:solidFill>
                <a:latin typeface="+mn-lt"/>
              </a:rPr>
              <a:t>к насилию – </a:t>
            </a:r>
            <a:br>
              <a:rPr lang="ru-RU" sz="4900" dirty="0" smtClean="0">
                <a:solidFill>
                  <a:schemeClr val="tx1"/>
                </a:solidFill>
                <a:latin typeface="+mn-lt"/>
              </a:rPr>
            </a:br>
            <a:r>
              <a:rPr lang="ru-RU" sz="4900" dirty="0" smtClean="0">
                <a:solidFill>
                  <a:schemeClr val="tx1"/>
                </a:solidFill>
                <a:latin typeface="+mn-lt"/>
              </a:rPr>
              <a:t>удел  слабых людей»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55617878_Pedof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2852936"/>
            <a:ext cx="5472608" cy="3672408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288032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Тема выступления</a:t>
            </a:r>
            <a:r>
              <a:rPr lang="ru-RU" sz="3600" dirty="0" smtClean="0"/>
              <a:t>: </a:t>
            </a:r>
            <a:r>
              <a:rPr lang="ru-RU" sz="4900" u="sng" dirty="0" smtClean="0">
                <a:solidFill>
                  <a:srgbClr val="FFFF00"/>
                </a:solidFill>
                <a:latin typeface="Monotype Corsiva" pitchFamily="66" charset="0"/>
              </a:rPr>
              <a:t>«Как избежать насилия в школе и семье. Воспитание милосердия».</a:t>
            </a:r>
            <a:r>
              <a:rPr lang="ru-RU" sz="4900" dirty="0" smtClean="0">
                <a:latin typeface="Monotype Corsiva" pitchFamily="66" charset="0"/>
              </a:rPr>
              <a:t/>
            </a:r>
            <a:br>
              <a:rPr lang="ru-RU" sz="4900" dirty="0" smtClean="0">
                <a:latin typeface="Monotype Corsiva" pitchFamily="66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309638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4400" dirty="0" smtClean="0"/>
              <a:t>За последние 2-3 года, подростковая</a:t>
            </a:r>
          </a:p>
          <a:p>
            <a:pPr>
              <a:buNone/>
            </a:pPr>
            <a:r>
              <a:rPr lang="ru-RU" sz="4400" dirty="0" smtClean="0"/>
              <a:t>агрессия из частной - семейной </a:t>
            </a:r>
          </a:p>
          <a:p>
            <a:pPr>
              <a:buNone/>
            </a:pPr>
            <a:r>
              <a:rPr lang="ru-RU" sz="4400" dirty="0" smtClean="0"/>
              <a:t>превратилась едва ли не в </a:t>
            </a:r>
          </a:p>
          <a:p>
            <a:pPr>
              <a:buNone/>
            </a:pPr>
            <a:r>
              <a:rPr lang="ru-RU" sz="4400" dirty="0" smtClean="0"/>
              <a:t>важнейшую общественную проблему.</a:t>
            </a:r>
            <a:endParaRPr lang="ru-RU" sz="4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 fontScale="90000"/>
          </a:bodyPr>
          <a:lstStyle/>
          <a:p>
            <a:r>
              <a:rPr lang="ru-RU" sz="4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Насилие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28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  <a:latin typeface="+mn-lt"/>
              </a:rPr>
              <a:t>—воздействие без добровольного согласия в отношении человека или группы людей. Степень насилия измеряется тяжестью причиненного жертве ущерба.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3096384"/>
          </a:xfrm>
        </p:spPr>
        <p:txBody>
          <a:bodyPr/>
          <a:lstStyle/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Насилие</a:t>
            </a:r>
            <a:r>
              <a:rPr lang="ru-RU" dirty="0" smtClean="0">
                <a:solidFill>
                  <a:srgbClr val="FF0000"/>
                </a:solidFill>
              </a:rPr>
              <a:t> -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это применение силовых методов, или </a:t>
            </a: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психологического давления с помощью угроз </a:t>
            </a: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применения силовых методов, заведомо</a:t>
            </a: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направленных на слабых или тех, кто не может</a:t>
            </a: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оказать сопротивление. То есть любое применение </a:t>
            </a:r>
          </a:p>
          <a:p>
            <a:pPr>
              <a:buNone/>
            </a:pP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силы по отношению к беззащитным.</a:t>
            </a:r>
            <a:endParaRPr lang="ru-RU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2866330"/>
          </a:xfrm>
        </p:spPr>
        <p:txBody>
          <a:bodyPr>
            <a:noAutofit/>
          </a:bodyPr>
          <a:lstStyle/>
          <a:p>
            <a:r>
              <a:rPr lang="ru-RU" sz="3200" i="1" u="sng" spc="300" dirty="0" smtClean="0">
                <a:solidFill>
                  <a:schemeClr val="tx1"/>
                </a:solidFill>
                <a:latin typeface="+mn-lt"/>
              </a:rPr>
              <a:t>Виды насилия:</a:t>
            </a:r>
            <a:r>
              <a:rPr lang="ru-RU" sz="2000" i="1" spc="3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000" i="1" spc="300" dirty="0" smtClean="0">
                <a:solidFill>
                  <a:schemeClr val="tx1"/>
                </a:solidFill>
                <a:latin typeface="+mn-lt"/>
              </a:rPr>
            </a:br>
            <a:r>
              <a:rPr lang="ru-RU" sz="2800" i="1" spc="3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800" i="1" spc="600" dirty="0" smtClean="0">
                <a:solidFill>
                  <a:schemeClr val="tx1"/>
                </a:solidFill>
                <a:latin typeface="+mn-lt"/>
              </a:rPr>
              <a:t>физическое;</a:t>
            </a:r>
            <a:br>
              <a:rPr lang="ru-RU" sz="2800" i="1" spc="600" dirty="0" smtClean="0">
                <a:solidFill>
                  <a:schemeClr val="tx1"/>
                </a:solidFill>
                <a:latin typeface="+mn-lt"/>
              </a:rPr>
            </a:br>
            <a:r>
              <a:rPr lang="ru-RU" sz="2800" i="1" spc="600" dirty="0" smtClean="0">
                <a:solidFill>
                  <a:schemeClr val="tx1"/>
                </a:solidFill>
                <a:latin typeface="+mn-lt"/>
              </a:rPr>
              <a:t>психологическое;</a:t>
            </a:r>
            <a:br>
              <a:rPr lang="ru-RU" sz="2800" i="1" spc="600" dirty="0" smtClean="0">
                <a:solidFill>
                  <a:schemeClr val="tx1"/>
                </a:solidFill>
                <a:latin typeface="+mn-lt"/>
              </a:rPr>
            </a:br>
            <a:r>
              <a:rPr lang="ru-RU" sz="2800" i="1" spc="600" dirty="0" smtClean="0">
                <a:solidFill>
                  <a:schemeClr val="tx1"/>
                </a:solidFill>
                <a:latin typeface="+mn-lt"/>
              </a:rPr>
              <a:t>сексуальное;</a:t>
            </a:r>
            <a:br>
              <a:rPr lang="ru-RU" sz="2800" i="1" spc="600" dirty="0" smtClean="0">
                <a:solidFill>
                  <a:schemeClr val="tx1"/>
                </a:solidFill>
                <a:latin typeface="+mn-lt"/>
              </a:rPr>
            </a:br>
            <a:r>
              <a:rPr lang="ru-RU" sz="2800" i="1" spc="600" dirty="0" smtClean="0">
                <a:solidFill>
                  <a:schemeClr val="tx1"/>
                </a:solidFill>
                <a:latin typeface="+mn-lt"/>
              </a:rPr>
              <a:t>экономическое.</a:t>
            </a:r>
            <a:endParaRPr lang="ru-RU" sz="2800" i="1" spc="6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01008"/>
            <a:ext cx="8229600" cy="2808352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ru-RU" i="1" u="sng" dirty="0" smtClean="0"/>
              <a:t>Физическое насилие</a:t>
            </a:r>
            <a:r>
              <a:rPr lang="ru-RU" dirty="0" smtClean="0"/>
              <a:t>-любое принудительное или </a:t>
            </a:r>
          </a:p>
          <a:p>
            <a:pPr lvl="0">
              <a:buNone/>
            </a:pPr>
            <a:r>
              <a:rPr lang="ru-RU" dirty="0" smtClean="0"/>
              <a:t>насильственное поведение, направленное против </a:t>
            </a:r>
          </a:p>
          <a:p>
            <a:pPr lvl="0">
              <a:buNone/>
            </a:pPr>
            <a:r>
              <a:rPr lang="ru-RU" dirty="0" smtClean="0"/>
              <a:t>другого лица. Физическое насилие может</a:t>
            </a:r>
          </a:p>
          <a:p>
            <a:pPr lvl="0">
              <a:buNone/>
            </a:pPr>
            <a:r>
              <a:rPr lang="ru-RU" dirty="0" smtClean="0"/>
              <a:t> проявляться в виде пощёчин, толчков, царапин, </a:t>
            </a:r>
          </a:p>
          <a:p>
            <a:pPr lvl="0">
              <a:buNone/>
            </a:pPr>
            <a:r>
              <a:rPr lang="ru-RU" dirty="0" smtClean="0"/>
              <a:t>нанесения ожогов, ударов кулаком, пихания, шлепков, </a:t>
            </a:r>
          </a:p>
          <a:p>
            <a:pPr lvl="0">
              <a:buNone/>
            </a:pPr>
            <a:r>
              <a:rPr lang="ru-RU" dirty="0" smtClean="0"/>
              <a:t>отбрасывания партнёра в сторону или наземь, грубое </a:t>
            </a:r>
          </a:p>
          <a:p>
            <a:pPr lvl="0">
              <a:buNone/>
            </a:pPr>
            <a:r>
              <a:rPr lang="ru-RU" dirty="0" smtClean="0"/>
              <a:t>хватание другого человека и т.д.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016224"/>
          </a:xfrm>
        </p:spPr>
        <p:txBody>
          <a:bodyPr>
            <a:noAutofit/>
          </a:bodyPr>
          <a:lstStyle/>
          <a:p>
            <a:pPr lvl="0" algn="l"/>
            <a:r>
              <a:rPr lang="ru-RU" sz="2400" i="1" u="sng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400" i="1" u="sng" dirty="0" smtClean="0">
                <a:solidFill>
                  <a:schemeClr val="tx1"/>
                </a:solidFill>
                <a:latin typeface="+mn-lt"/>
              </a:rPr>
            </a:br>
            <a:r>
              <a:rPr lang="ru-RU" sz="2400" i="1" u="sng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400" i="1" u="sng" dirty="0" smtClean="0">
                <a:solidFill>
                  <a:schemeClr val="tx1"/>
                </a:solidFill>
                <a:latin typeface="+mn-lt"/>
              </a:rPr>
            </a:br>
            <a:r>
              <a:rPr lang="ru-RU" sz="2400" i="1" u="sng" dirty="0" smtClean="0">
                <a:solidFill>
                  <a:schemeClr val="tx1"/>
                </a:solidFill>
                <a:latin typeface="+mn-lt"/>
              </a:rPr>
              <a:t>Психологическое насилие</a:t>
            </a:r>
            <a:r>
              <a:rPr lang="ru-RU" sz="2400" dirty="0" smtClean="0">
                <a:solidFill>
                  <a:schemeClr val="tx1"/>
                </a:solidFill>
                <a:latin typeface="+mn-lt"/>
              </a:rPr>
              <a:t>-насилие, причиняющее обиду, вызывающее гнев, страх, психологический упадок и эмоциональную неуверенность в собственной значимости или неспособность защищать себя от   дальнейшего насилия.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16832"/>
            <a:ext cx="4038600" cy="4680520"/>
          </a:xfrm>
        </p:spPr>
        <p:txBody>
          <a:bodyPr>
            <a:normAutofit fontScale="92500"/>
          </a:bodyPr>
          <a:lstStyle/>
          <a:p>
            <a:pPr lvl="0" algn="ctr">
              <a:buNone/>
            </a:pPr>
            <a:endParaRPr lang="ru-RU" sz="2400" i="1" u="sng" dirty="0" smtClean="0"/>
          </a:p>
          <a:p>
            <a:pPr lvl="0" algn="ctr">
              <a:buNone/>
            </a:pPr>
            <a:endParaRPr lang="ru-RU" sz="2400" i="1" u="sng" dirty="0" smtClean="0"/>
          </a:p>
          <a:p>
            <a:pPr lvl="0" algn="ctr">
              <a:buNone/>
            </a:pPr>
            <a:r>
              <a:rPr lang="ru-RU" sz="2400" i="1" u="sng" dirty="0" smtClean="0"/>
              <a:t>Сексуальное насилие</a:t>
            </a:r>
            <a:r>
              <a:rPr lang="ru-RU" sz="2400" dirty="0" smtClean="0"/>
              <a:t>- любой сексуальный акт или </a:t>
            </a:r>
          </a:p>
          <a:p>
            <a:pPr lvl="0" algn="ctr">
              <a:buNone/>
            </a:pPr>
            <a:r>
              <a:rPr lang="ru-RU" sz="2400" dirty="0" smtClean="0"/>
              <a:t>сексуальное поведение, навязываемое партнёрше, </a:t>
            </a:r>
          </a:p>
          <a:p>
            <a:pPr lvl="0" algn="ctr">
              <a:buNone/>
            </a:pPr>
            <a:r>
              <a:rPr lang="ru-RU" sz="2400" dirty="0" smtClean="0"/>
              <a:t>партнёру без его согласия.  Навязывание сексуальной </a:t>
            </a:r>
          </a:p>
          <a:p>
            <a:pPr lvl="0" algn="ctr">
              <a:buNone/>
            </a:pPr>
            <a:r>
              <a:rPr lang="ru-RU" sz="2400" dirty="0" smtClean="0"/>
              <a:t>близости, когда партнёрша, партнёр этого не хотят. </a:t>
            </a:r>
          </a:p>
          <a:p>
            <a:pPr lvl="0" algn="ctr">
              <a:buNone/>
            </a:pPr>
            <a:r>
              <a:rPr lang="ru-RU" sz="2400" dirty="0" smtClean="0"/>
              <a:t>Любое прикосновение, навязываемое против воли. </a:t>
            </a:r>
          </a:p>
          <a:p>
            <a:pPr algn="ctr"/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16832"/>
            <a:ext cx="4038600" cy="4752528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endParaRPr lang="ru-RU" sz="2400" i="1" u="sng" dirty="0" smtClean="0"/>
          </a:p>
          <a:p>
            <a:pPr lvl="0">
              <a:buNone/>
            </a:pPr>
            <a:endParaRPr lang="ru-RU" sz="2400" i="1" u="sng" dirty="0" smtClean="0"/>
          </a:p>
          <a:p>
            <a:pPr lvl="0">
              <a:buNone/>
            </a:pPr>
            <a:r>
              <a:rPr lang="ru-RU" sz="2400" i="1" u="sng" dirty="0" smtClean="0"/>
              <a:t>Экономическое насилие</a:t>
            </a:r>
            <a:r>
              <a:rPr lang="ru-RU" sz="2400" u="sng" dirty="0" smtClean="0"/>
              <a:t>-</a:t>
            </a:r>
          </a:p>
          <a:p>
            <a:pPr lvl="0">
              <a:buNone/>
            </a:pPr>
            <a:r>
              <a:rPr lang="ru-RU" sz="2400" dirty="0" smtClean="0"/>
              <a:t>использование денег для </a:t>
            </a:r>
          </a:p>
          <a:p>
            <a:pPr lvl="0">
              <a:buNone/>
            </a:pPr>
            <a:r>
              <a:rPr lang="ru-RU" sz="2400" dirty="0" smtClean="0"/>
              <a:t>контролирования </a:t>
            </a:r>
          </a:p>
          <a:p>
            <a:pPr lvl="0">
              <a:buNone/>
            </a:pPr>
            <a:r>
              <a:rPr lang="ru-RU" sz="2400" dirty="0" smtClean="0"/>
              <a:t>партнёра, при этом деньги</a:t>
            </a:r>
          </a:p>
          <a:p>
            <a:pPr lvl="0">
              <a:buNone/>
            </a:pPr>
            <a:r>
              <a:rPr lang="ru-RU" sz="2400" dirty="0" smtClean="0"/>
              <a:t> отбирают, выдают </a:t>
            </a:r>
          </a:p>
          <a:p>
            <a:pPr lvl="0">
              <a:buNone/>
            </a:pPr>
            <a:r>
              <a:rPr lang="ru-RU" sz="2400" dirty="0" smtClean="0"/>
              <a:t>партнёру определённые </a:t>
            </a:r>
          </a:p>
          <a:p>
            <a:pPr lvl="0">
              <a:buNone/>
            </a:pPr>
            <a:r>
              <a:rPr lang="ru-RU" sz="2400" dirty="0" smtClean="0"/>
              <a:t>суммы как пособие, </a:t>
            </a:r>
          </a:p>
          <a:p>
            <a:pPr lvl="0">
              <a:buNone/>
            </a:pPr>
            <a:r>
              <a:rPr lang="ru-RU" sz="2400" dirty="0" smtClean="0"/>
              <a:t>заставляют отчитываться </a:t>
            </a:r>
          </a:p>
          <a:p>
            <a:pPr lvl="0">
              <a:buNone/>
            </a:pPr>
            <a:r>
              <a:rPr lang="ru-RU" sz="2400" dirty="0" smtClean="0"/>
              <a:t>за любые траты.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236</TotalTime>
  <Words>228</Words>
  <Application>Microsoft Office PowerPoint</Application>
  <PresentationFormat>Экран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ГОСУДАРСТВЕННОЕ ОБРАЗОВАТЕЛЬНОЕ УЧРЕЖДЕНИЕКАДЕТСКАЯ ШКОЛА № 1780     КАДЕТСКИЙ КОРПУС ПАМЯТИ ГЕРОЕВ СТАЛИНГРАДСКОЙ БИТВЫ       ЮГО-ВОСТОЧНОГО ОКРУЖНОГО УПРАВЛЕНИЯ ОБРАЗОВАНИЯ    ДЕПАРТАМЕНТ ОБРАЗОВАНИЯ ГОРОДА МОСКВЫ</vt:lpstr>
      <vt:lpstr>«Стремление к насилию –  удел  слабых людей» </vt:lpstr>
      <vt:lpstr>  Тема выступления: «Как избежать насилия в школе и семье. Воспитание милосердия».  </vt:lpstr>
      <vt:lpstr>Насилие —воздействие без добровольного согласия в отношении человека или группы людей. Степень насилия измеряется тяжестью причиненного жертве ущерба.  </vt:lpstr>
      <vt:lpstr>Виды насилия:  физическое; психологическое; сексуальное; экономическое.</vt:lpstr>
      <vt:lpstr>  Психологическое насилие-насилие, причиняющее обиду, вызывающее гнев, страх, психологический упадок и эмоциональную неуверенность в собственной значимости или неспособность защищать себя от   дальнейшего насилия.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«Стремление к насилию – удел                слабых людей» </dc:title>
  <dc:creator>работа</dc:creator>
  <cp:lastModifiedBy>работа</cp:lastModifiedBy>
  <cp:revision>15</cp:revision>
  <dcterms:created xsi:type="dcterms:W3CDTF">2010-06-17T09:00:44Z</dcterms:created>
  <dcterms:modified xsi:type="dcterms:W3CDTF">2012-04-11T04:56:52Z</dcterms:modified>
</cp:coreProperties>
</file>