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206-DBF1-4FEB-9AE1-5A59A78B330D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A5E98-EAB5-49BB-B00F-D9F277BC7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206-DBF1-4FEB-9AE1-5A59A78B330D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A5E98-EAB5-49BB-B00F-D9F277BC7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206-DBF1-4FEB-9AE1-5A59A78B330D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A5E98-EAB5-49BB-B00F-D9F277BC7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206-DBF1-4FEB-9AE1-5A59A78B330D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A5E98-EAB5-49BB-B00F-D9F277BC7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206-DBF1-4FEB-9AE1-5A59A78B330D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A5E98-EAB5-49BB-B00F-D9F277BC7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206-DBF1-4FEB-9AE1-5A59A78B330D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A5E98-EAB5-49BB-B00F-D9F277BC7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206-DBF1-4FEB-9AE1-5A59A78B330D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A5E98-EAB5-49BB-B00F-D9F277BC7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206-DBF1-4FEB-9AE1-5A59A78B330D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A5E98-EAB5-49BB-B00F-D9F277BC7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206-DBF1-4FEB-9AE1-5A59A78B330D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A5E98-EAB5-49BB-B00F-D9F277BC7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206-DBF1-4FEB-9AE1-5A59A78B330D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A5E98-EAB5-49BB-B00F-D9F277BC7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206-DBF1-4FEB-9AE1-5A59A78B330D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449A5E98-EAB5-49BB-B00F-D9F277BC71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A78206-DBF1-4FEB-9AE1-5A59A78B330D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9A5E98-EAB5-49BB-B00F-D9F277BC716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latin typeface="Book Antiqua" pitchFamily="18" charset="0"/>
              </a:rPr>
              <a:t>РАБОТА С НЕБЛАГОПОЛУЧНЫМИ СЕМЬЯМИ</a:t>
            </a:r>
            <a:endParaRPr lang="ru-RU" sz="4000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smtClean="0">
                <a:solidFill>
                  <a:srgbClr val="7030A0"/>
                </a:solidFill>
                <a:latin typeface="Book Antiqua" pitchFamily="18" charset="0"/>
              </a:rPr>
              <a:t>В МОБУ </a:t>
            </a:r>
            <a:r>
              <a:rPr lang="ru-RU" sz="2400" dirty="0" smtClean="0">
                <a:solidFill>
                  <a:srgbClr val="7030A0"/>
                </a:solidFill>
                <a:latin typeface="Book Antiqua" pitchFamily="18" charset="0"/>
              </a:rPr>
              <a:t>«СРЕДНЯЯ ОБЩЕОБРАЗОВАТЕЛЬНАЯ ШКОЛА №7 С УГЛУБЛЕННЫМ ИЗУЧЕНИЕМ ФИЗИКИ, МАТЕМАТИКИ, ИНФОРМАТИКИ» Г.ОРЕНБУРГА</a:t>
            </a:r>
            <a:endParaRPr lang="ru-RU" sz="2400" dirty="0">
              <a:solidFill>
                <a:srgbClr val="7030A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МЕТОДИКА «РИСУНОК СЕМЬИ»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 lvl="0"/>
            <a:r>
              <a:rPr lang="ru-RU" sz="1400" dirty="0" smtClean="0"/>
              <a:t>50 % -  детей испытывают дефицит общения в семье;</a:t>
            </a:r>
          </a:p>
          <a:p>
            <a:pPr lvl="0"/>
            <a:r>
              <a:rPr lang="ru-RU" sz="1400" dirty="0" smtClean="0"/>
              <a:t>23 % -  детей ощущают себя отверженными и не нужными;</a:t>
            </a:r>
          </a:p>
          <a:p>
            <a:pPr lvl="0"/>
            <a:r>
              <a:rPr lang="ru-RU" sz="1400" dirty="0" smtClean="0"/>
              <a:t>7 %  - детей включают в состав семьи посторонних людей;</a:t>
            </a:r>
          </a:p>
          <a:p>
            <a:pPr lvl="0"/>
            <a:r>
              <a:rPr lang="ru-RU" sz="1400" dirty="0" smtClean="0"/>
              <a:t>10 %  - не имеют никаких отношений в семье;</a:t>
            </a:r>
          </a:p>
          <a:p>
            <a:pPr lvl="0"/>
            <a:r>
              <a:rPr lang="ru-RU" sz="1400" dirty="0" smtClean="0"/>
              <a:t>10 % -  выделяют одного члена семьи, игнорируя остальных.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+mj-lt"/>
              </a:rPr>
              <a:t>МЕТОДИКА «СЕМЕЙНАЯ СОЦИОГРАММА»</a:t>
            </a:r>
          </a:p>
          <a:p>
            <a:pPr lvl="0"/>
            <a:r>
              <a:rPr lang="ru-RU" sz="1400" dirty="0" smtClean="0"/>
              <a:t>50 % -  детей не ощущают эмоциональной взаимосвязи в семье;</a:t>
            </a:r>
          </a:p>
          <a:p>
            <a:pPr lvl="0"/>
            <a:r>
              <a:rPr lang="ru-RU" sz="1400" dirty="0" smtClean="0"/>
              <a:t>27%   - общаются с членами опосредованно, через наиболее приятного им члена семьи;</a:t>
            </a:r>
          </a:p>
          <a:p>
            <a:pPr lvl="0"/>
            <a:r>
              <a:rPr lang="ru-RU" sz="1400" dirty="0" smtClean="0"/>
              <a:t>20 %  - выделили в своей семье подсистемы: мама – папа, брат – сестра, мама – дочь, папа – сын, мама – сын и др.;</a:t>
            </a:r>
          </a:p>
          <a:p>
            <a:pPr lvl="0"/>
            <a:r>
              <a:rPr lang="ru-RU" sz="1400" dirty="0" smtClean="0"/>
              <a:t>3 %  - детей обладают низкой самооценкой в семье и принимаются остальными членами семьи. </a:t>
            </a:r>
          </a:p>
          <a:p>
            <a:pPr>
              <a:buNone/>
            </a:pPr>
            <a:endParaRPr lang="ru-RU" sz="1400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ru-RU" sz="1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РЕЗУЛЬТАТ ДАННОЙ ПРОГАММЫ: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1900" dirty="0" smtClean="0"/>
              <a:t>20% - семей почти полностью ликвидировали признаки неблагополучия (встали на учет… алкоголизм, осознали ошибки семейного воспитания и др.);</a:t>
            </a:r>
            <a:endParaRPr lang="ru-RU" sz="1900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/>
              <a:t>15 %  - осознали  и приняли факт неблагополучия своей семьи, готовые к взаимодействию для ликвидации признаков неблагополучия в семье и снятия с учета;</a:t>
            </a:r>
            <a:endParaRPr lang="ru-RU" sz="1900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/>
              <a:t>10 % -  прислушались к рекомендациям и советам, касающимся психологического климата в семье и стали периодически обращаться за помощью в виде индивидуальных консультаций;</a:t>
            </a:r>
            <a:endParaRPr lang="ru-RU" sz="1900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1900" dirty="0" smtClean="0"/>
              <a:t>55 % остались при своем мнении, считая что в их семье нет неблагоприятных факторов для развития личности ребенка, утверждая при этом, что сами справятся с воспитательной функцией ребенка.</a:t>
            </a:r>
            <a:endParaRPr lang="ru-RU" sz="19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СТРУКТУРА ВОЗДЕЙСТВИЯ НА  ОСНОВНЫЕ  ТИПЫ НЕБЛАГОПОЛУЧНЫХ СЕМЕЙ: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b="1" dirty="0" smtClean="0"/>
              <a:t>Конфликтная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600" b="1" dirty="0" smtClean="0"/>
              <a:t>Аморальная</a:t>
            </a:r>
          </a:p>
          <a:p>
            <a:pPr algn="ctr">
              <a:buNone/>
            </a:pPr>
            <a:endParaRPr lang="ru-RU" sz="1600" b="1" dirty="0" smtClean="0"/>
          </a:p>
          <a:p>
            <a:pPr algn="ctr">
              <a:buNone/>
            </a:pPr>
            <a:endParaRPr lang="ru-RU" sz="1600" b="1" dirty="0" smtClean="0"/>
          </a:p>
          <a:p>
            <a:pPr algn="ctr">
              <a:buNone/>
            </a:pPr>
            <a:endParaRPr lang="ru-RU" sz="1600" b="1" dirty="0" smtClean="0"/>
          </a:p>
          <a:p>
            <a:pPr algn="ctr">
              <a:buNone/>
            </a:pPr>
            <a:r>
              <a:rPr lang="ru-RU" sz="1600" b="1" dirty="0" smtClean="0"/>
              <a:t>Педагогически несостоятельная</a:t>
            </a:r>
          </a:p>
          <a:p>
            <a:pPr algn="ctr">
              <a:buNone/>
            </a:pPr>
            <a:endParaRPr lang="ru-RU" sz="1600" b="1" dirty="0" smtClean="0"/>
          </a:p>
          <a:p>
            <a:pPr algn="ctr">
              <a:buNone/>
            </a:pPr>
            <a:endParaRPr lang="ru-RU" sz="1600" b="1" dirty="0" smtClean="0"/>
          </a:p>
          <a:p>
            <a:pPr algn="ctr">
              <a:buNone/>
            </a:pPr>
            <a:endParaRPr lang="ru-RU" sz="1600" b="1" dirty="0" smtClean="0"/>
          </a:p>
          <a:p>
            <a:pPr algn="ctr">
              <a:buNone/>
            </a:pPr>
            <a:r>
              <a:rPr lang="ru-RU" sz="1600" b="1" dirty="0" smtClean="0"/>
              <a:t>Асоциальная</a:t>
            </a:r>
            <a:endParaRPr lang="ru-RU" sz="16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1714488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Классный руководитель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0232" y="1857364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Социальный педагог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428992" y="1928802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Родительский комитет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857752" y="1928802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психолог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143636" y="1857364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Отдел образования</a:t>
            </a:r>
            <a:endParaRPr lang="ru-RU" sz="1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358082" y="1643050"/>
            <a:ext cx="114300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образования</a:t>
            </a:r>
            <a:endParaRPr lang="ru-RU" sz="1200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rot="10800000" flipV="1">
            <a:off x="2857488" y="1428736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1500166" y="1428736"/>
            <a:ext cx="235745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7" idx="0"/>
          </p:cNvCxnSpPr>
          <p:nvPr/>
        </p:nvCxnSpPr>
        <p:spPr>
          <a:xfrm rot="16200000" flipH="1">
            <a:off x="3714744" y="1571612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357818" y="1428736"/>
            <a:ext cx="242889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929058" y="1428736"/>
            <a:ext cx="250033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3929058" y="1500174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357158" y="2857496"/>
            <a:ext cx="12144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Классный руководитель</a:t>
            </a:r>
            <a:endParaRPr lang="ru-RU" sz="12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643042" y="2928934"/>
            <a:ext cx="135732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Социальный педагог</a:t>
            </a:r>
            <a:endParaRPr lang="ru-RU" sz="1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143240" y="3000372"/>
            <a:ext cx="12144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Родительский комитет</a:t>
            </a:r>
            <a:endParaRPr lang="ru-RU" sz="1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429124" y="3000372"/>
            <a:ext cx="12144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Совет профилактики</a:t>
            </a:r>
            <a:endParaRPr lang="ru-RU" sz="1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715008" y="3000372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образования</a:t>
            </a:r>
            <a:endParaRPr lang="ru-RU" sz="1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929454" y="2928934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ПДН</a:t>
            </a:r>
            <a:endParaRPr lang="ru-RU" sz="1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8001024" y="2857496"/>
            <a:ext cx="92869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КДН</a:t>
            </a:r>
            <a:endParaRPr lang="ru-RU" sz="1200" dirty="0"/>
          </a:p>
        </p:txBody>
      </p:sp>
      <p:cxnSp>
        <p:nvCxnSpPr>
          <p:cNvPr id="47" name="Прямая со стрелкой 46"/>
          <p:cNvCxnSpPr/>
          <p:nvPr/>
        </p:nvCxnSpPr>
        <p:spPr>
          <a:xfrm rot="10800000" flipV="1">
            <a:off x="1142976" y="2714620"/>
            <a:ext cx="278608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10800000" flipV="1">
            <a:off x="2786050" y="2786058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3893339" y="2821777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143372" y="2786058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4643438" y="2714620"/>
            <a:ext cx="150019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143504" y="2714620"/>
            <a:ext cx="342902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143504" y="2714620"/>
            <a:ext cx="185738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357158" y="4071942"/>
            <a:ext cx="114300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Классный руководитель</a:t>
            </a:r>
            <a:endParaRPr lang="ru-RU" sz="1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643042" y="4143380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Родительский комитет</a:t>
            </a:r>
            <a:endParaRPr lang="ru-RU" sz="1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000364" y="4143380"/>
            <a:ext cx="114300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психолог</a:t>
            </a:r>
            <a:endParaRPr lang="ru-RU" sz="1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4357686" y="4143380"/>
            <a:ext cx="114300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Социальный педагог</a:t>
            </a:r>
            <a:endParaRPr lang="ru-RU" sz="12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5715008" y="4143380"/>
            <a:ext cx="12858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Учреждения образования</a:t>
            </a:r>
            <a:endParaRPr lang="ru-RU" sz="12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7143768" y="4071942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ПДН</a:t>
            </a:r>
            <a:endParaRPr lang="ru-RU" sz="1200" dirty="0"/>
          </a:p>
        </p:txBody>
      </p:sp>
      <p:cxnSp>
        <p:nvCxnSpPr>
          <p:cNvPr id="67" name="Прямая со стрелкой 66"/>
          <p:cNvCxnSpPr/>
          <p:nvPr/>
        </p:nvCxnSpPr>
        <p:spPr>
          <a:xfrm rot="10800000" flipV="1">
            <a:off x="1071538" y="3857628"/>
            <a:ext cx="185738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rot="10800000" flipV="1">
            <a:off x="2500298" y="385762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3000364" y="3929066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5286380" y="3857628"/>
            <a:ext cx="235745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5286380" y="3857628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endCxn id="63" idx="0"/>
          </p:cNvCxnSpPr>
          <p:nvPr/>
        </p:nvCxnSpPr>
        <p:spPr>
          <a:xfrm rot="10800000" flipV="1">
            <a:off x="4929190" y="3857628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0" y="5357826"/>
            <a:ext cx="114297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Классный руководитель</a:t>
            </a:r>
            <a:endParaRPr lang="ru-RU" sz="1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1214414" y="5429264"/>
            <a:ext cx="10715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Социальный педагог</a:t>
            </a:r>
            <a:endParaRPr lang="ru-RU" sz="12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2357422" y="5429264"/>
            <a:ext cx="12144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Родительский комитет</a:t>
            </a:r>
            <a:endParaRPr lang="ru-RU" sz="1200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643306" y="5429264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психолог</a:t>
            </a:r>
            <a:endParaRPr lang="ru-RU" sz="12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714876" y="5429264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Совет профилактики</a:t>
            </a:r>
            <a:endParaRPr lang="ru-RU" sz="12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6072198" y="5429264"/>
            <a:ext cx="12144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образования</a:t>
            </a:r>
            <a:endParaRPr lang="ru-RU" sz="1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7358082" y="5429264"/>
            <a:ext cx="78581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ЦСОН</a:t>
            </a:r>
            <a:endParaRPr lang="ru-RU" sz="12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8215338" y="5286388"/>
            <a:ext cx="92866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ПДН</a:t>
            </a:r>
          </a:p>
          <a:p>
            <a:pPr algn="ctr"/>
            <a:r>
              <a:rPr lang="ru-RU" sz="1200" dirty="0" smtClean="0"/>
              <a:t>КДН</a:t>
            </a:r>
            <a:endParaRPr lang="ru-RU" sz="1200" dirty="0"/>
          </a:p>
        </p:txBody>
      </p:sp>
      <p:cxnSp>
        <p:nvCxnSpPr>
          <p:cNvPr id="89" name="Прямая со стрелкой 88"/>
          <p:cNvCxnSpPr/>
          <p:nvPr/>
        </p:nvCxnSpPr>
        <p:spPr>
          <a:xfrm rot="10800000" flipV="1">
            <a:off x="857224" y="5143512"/>
            <a:ext cx="350046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rot="10800000" flipV="1">
            <a:off x="2071670" y="5143512"/>
            <a:ext cx="228601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rot="10800000" flipV="1">
            <a:off x="3286116" y="5143512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4429124" y="5143512"/>
            <a:ext cx="40005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4500562" y="5143512"/>
            <a:ext cx="321471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>
            <a:off x="4500562" y="5143512"/>
            <a:ext cx="178595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endCxn id="83" idx="0"/>
          </p:cNvCxnSpPr>
          <p:nvPr/>
        </p:nvCxnSpPr>
        <p:spPr>
          <a:xfrm rot="10800000" flipV="1">
            <a:off x="4143372" y="5143512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>
            <a:off x="4500562" y="5143512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ПЛАН РАБОТЫ С НЕБЛАГОПОЛУЧНЫМИ СЕМЬЯМИ НА 2010 – 2011 УЧЕБНЫЙ ГОД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9"/>
          <a:ext cx="8257771" cy="7067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4000528"/>
                <a:gridCol w="1143008"/>
                <a:gridCol w="2499897"/>
              </a:tblGrid>
              <a:tr h="4006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r>
                        <a:rPr lang="ru-RU" sz="1400" dirty="0" err="1" smtClean="0"/>
                        <a:t>п</a:t>
                      </a:r>
                      <a:r>
                        <a:rPr lang="ru-RU" sz="1400" dirty="0" smtClean="0"/>
                        <a:t>/</a:t>
                      </a:r>
                      <a:r>
                        <a:rPr lang="ru-RU" sz="1400" dirty="0" err="1" smtClean="0"/>
                        <a:t>п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/>
                        <a:t>Наименование  мероприятий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Сроки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Ответственные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147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 Antiqua" pitchFamily="18" charset="0"/>
                        </a:rPr>
                        <a:t>1.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Диагностика, выявление неблагополучных семей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 Antiqua" pitchFamily="18" charset="0"/>
                        </a:rPr>
                        <a:t>Сентябрь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Социальный педагог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Психолог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Классные руководители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890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 Antiqua" pitchFamily="18" charset="0"/>
                        </a:rPr>
                        <a:t>2.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Составление карты неблагополучных семей.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 Antiqua" pitchFamily="18" charset="0"/>
                        </a:rPr>
                        <a:t>Сентябрь-октябрь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Социальный педагог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Психолог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Классные руководители</a:t>
                      </a:r>
                      <a:endParaRPr lang="ru-RU" sz="1400" dirty="0" smtClean="0">
                        <a:latin typeface="Book Antiqua" pitchFamily="18" charset="0"/>
                      </a:endParaRPr>
                    </a:p>
                    <a:p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51919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 Antiqua" pitchFamily="18" charset="0"/>
                        </a:rPr>
                        <a:t>3.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Индивидуальная работа: посещение, составление акта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 Antiqua" pitchFamily="18" charset="0"/>
                        </a:rPr>
                        <a:t>Постоянно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Социальный педагог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Психолог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Классные руководители</a:t>
                      </a:r>
                      <a:endParaRPr lang="ru-RU" sz="1400" dirty="0" smtClean="0">
                        <a:latin typeface="Book Antiqua" pitchFamily="18" charset="0"/>
                      </a:endParaRPr>
                    </a:p>
                    <a:p>
                      <a:endParaRPr lang="ru-RU" sz="1400" dirty="0" smtClean="0">
                        <a:latin typeface="Book Antiqua" pitchFamily="18" charset="0"/>
                      </a:endParaRPr>
                    </a:p>
                    <a:p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69147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 Antiqua" pitchFamily="18" charset="0"/>
                        </a:rPr>
                        <a:t>4.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Индивидуальное консультирование родителей и детей из неблагополучных семей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 Antiqua" pitchFamily="18" charset="0"/>
                        </a:rPr>
                        <a:t>Постоянно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Социальный педагог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Психолог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Классные руководители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8890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 Antiqua" pitchFamily="18" charset="0"/>
                        </a:rPr>
                        <a:t>5.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Родительский всеобуч. Беседы на педагогические темы: 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-вредные привычки  детей и родителей;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-совместное проведение свободного времени;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-профилактика правонарушений;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 Antiqua" pitchFamily="18" charset="0"/>
                        </a:rPr>
                        <a:t>1 раз в четверть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Социальный педагог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Психолог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Классные руководители</a:t>
                      </a:r>
                      <a:endParaRPr lang="ru-RU" sz="1400" dirty="0" smtClean="0">
                        <a:latin typeface="Book Antiqua" pitchFamily="18" charset="0"/>
                      </a:endParaRPr>
                    </a:p>
                    <a:p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14239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06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428604"/>
          <a:ext cx="8072494" cy="545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89"/>
                <a:gridCol w="4662809"/>
                <a:gridCol w="1214446"/>
                <a:gridCol w="1785950"/>
              </a:tblGrid>
              <a:tr h="589009"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8275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 Antiqua" pitchFamily="18" charset="0"/>
                        </a:rPr>
                        <a:t>6.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Совместная работа по реабилитации неблагополучных семей с ЦСОН,  ПДН, КДН;</a:t>
                      </a:r>
                    </a:p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-рейды по неблагополучным семьям;</a:t>
                      </a:r>
                    </a:p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-вызов на КДН;</a:t>
                      </a:r>
                    </a:p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- помощь социальной службы;</a:t>
                      </a:r>
                    </a:p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-помощь в трудоустройстве безработных родителей, обеспечение детей из неблагополучных семей путевками в оздоровительный лагерь.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 Antiqua" pitchFamily="18" charset="0"/>
                        </a:rPr>
                        <a:t>Постоянно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Социальный педагог, психолог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Классные руководители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Специалисты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30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 Antiqua" pitchFamily="18" charset="0"/>
                        </a:rPr>
                        <a:t>7.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Интерактивные формы работы с неблагополучными семьями:</a:t>
                      </a:r>
                    </a:p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- анкетирование родителей и детей из неблагополучных семей с целью выявления степени неблагополучия;</a:t>
                      </a:r>
                    </a:p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- тренинги для родителей, направленные на преодоление асоциальных  явлений в семье;</a:t>
                      </a:r>
                    </a:p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- тренинги для детей из неблагополучных семей, направленные на преодоление 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дезадаптации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.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 Antiqua" pitchFamily="18" charset="0"/>
                        </a:rPr>
                        <a:t>Постоянно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Социальный педагог, психолог</a:t>
                      </a:r>
                    </a:p>
                    <a:p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 Antiqua" pitchFamily="18" charset="0"/>
                        </a:rPr>
                        <a:t>8.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Привлечение родителей для организации мероприятий «родители и дети» с вовлечением детей из неблагополучных семей.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 Antiqua" pitchFamily="18" charset="0"/>
                        </a:rPr>
                        <a:t>Постоянно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Классные руководители</a:t>
                      </a:r>
                      <a:endParaRPr lang="ru-RU" sz="1400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Карточка на неблагополучную семью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200" b="1" dirty="0" smtClean="0">
                <a:latin typeface="Book Antiqua" pitchFamily="18" charset="0"/>
              </a:rPr>
              <a:t>                                                            Поставлен(а) на учет «________» ________________  200__г </a:t>
            </a:r>
          </a:p>
          <a:p>
            <a:pPr>
              <a:buNone/>
            </a:pPr>
            <a:r>
              <a:rPr lang="ru-RU" sz="1200" dirty="0" smtClean="0">
                <a:latin typeface="Book Antiqua" pitchFamily="18" charset="0"/>
              </a:rPr>
              <a:t>                                 </a:t>
            </a:r>
          </a:p>
          <a:p>
            <a:pPr>
              <a:buNone/>
            </a:pPr>
            <a:r>
              <a:rPr lang="ru-RU" sz="1200" b="1" dirty="0" smtClean="0">
                <a:latin typeface="Book Antiqua" pitchFamily="18" charset="0"/>
              </a:rPr>
              <a:t>                                                                                       Карточка</a:t>
            </a:r>
          </a:p>
          <a:p>
            <a:pPr>
              <a:buNone/>
            </a:pPr>
            <a:r>
              <a:rPr lang="ru-RU" sz="1200" dirty="0" smtClean="0">
                <a:latin typeface="Book Antiqua" pitchFamily="18" charset="0"/>
              </a:rPr>
              <a:t>                                                                         На ____________________</a:t>
            </a:r>
          </a:p>
          <a:p>
            <a:pPr>
              <a:buNone/>
            </a:pPr>
            <a:r>
              <a:rPr lang="ru-RU" sz="1200" dirty="0" smtClean="0">
                <a:latin typeface="Book Antiqua" pitchFamily="18" charset="0"/>
              </a:rPr>
              <a:t> </a:t>
            </a:r>
          </a:p>
          <a:p>
            <a:pPr lvl="0" algn="ctr">
              <a:buNone/>
            </a:pPr>
            <a:r>
              <a:rPr lang="ru-RU" sz="1200" b="1" dirty="0" smtClean="0">
                <a:latin typeface="Book Antiqua" pitchFamily="18" charset="0"/>
              </a:rPr>
              <a:t>Родители (Ф.И.О, возраст, место работы, должность, образование, судимость).</a:t>
            </a:r>
          </a:p>
          <a:p>
            <a:pPr>
              <a:buNone/>
            </a:pPr>
            <a:r>
              <a:rPr lang="ru-RU" sz="1200" dirty="0" smtClean="0">
                <a:latin typeface="Book Antiqua" pitchFamily="18" charset="0"/>
              </a:rPr>
              <a:t> </a:t>
            </a:r>
          </a:p>
          <a:p>
            <a:pPr lvl="0">
              <a:buNone/>
            </a:pPr>
            <a:r>
              <a:rPr lang="ru-RU" sz="1200" b="1" dirty="0" smtClean="0">
                <a:latin typeface="Book Antiqua" pitchFamily="18" charset="0"/>
              </a:rPr>
              <a:t>Отец_</a:t>
            </a:r>
            <a:r>
              <a:rPr lang="ru-RU" sz="1200" dirty="0" smtClean="0">
                <a:latin typeface="Book Antiqua" pitchFamily="18" charset="0"/>
              </a:rPr>
              <a:t>________________________________________________________________________________________________________________________________________________________________________________________________________</a:t>
            </a:r>
          </a:p>
          <a:p>
            <a:pPr lvl="0">
              <a:buNone/>
            </a:pPr>
            <a:r>
              <a:rPr lang="ru-RU" sz="1200" b="1" dirty="0" smtClean="0">
                <a:latin typeface="Book Antiqua" pitchFamily="18" charset="0"/>
              </a:rPr>
              <a:t>Мать </a:t>
            </a:r>
            <a:r>
              <a:rPr lang="ru-RU" sz="1200" dirty="0" smtClean="0">
                <a:latin typeface="Book Antiqua" pitchFamily="18" charset="0"/>
              </a:rPr>
              <a:t>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lvl="0">
              <a:buNone/>
            </a:pPr>
            <a:r>
              <a:rPr lang="ru-RU" sz="1200" b="1" dirty="0" smtClean="0">
                <a:latin typeface="Book Antiqua" pitchFamily="18" charset="0"/>
              </a:rPr>
              <a:t>Лица, заменяющие родителей </a:t>
            </a:r>
            <a:r>
              <a:rPr lang="ru-RU" sz="1200" dirty="0" smtClean="0">
                <a:latin typeface="Book Antiqua" pitchFamily="18" charset="0"/>
              </a:rPr>
              <a:t>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sz="1200" dirty="0" smtClean="0">
                <a:latin typeface="Book Antiqua" pitchFamily="18" charset="0"/>
              </a:rPr>
              <a:t> </a:t>
            </a:r>
          </a:p>
          <a:p>
            <a:pPr lvl="0">
              <a:buNone/>
            </a:pPr>
            <a:r>
              <a:rPr lang="ru-RU" sz="1200" b="1" dirty="0" smtClean="0">
                <a:latin typeface="Book Antiqua" pitchFamily="18" charset="0"/>
              </a:rPr>
              <a:t>Несовершеннолетние дети (возраст, место работы, учебы) </a:t>
            </a:r>
            <a:r>
              <a:rPr lang="ru-RU" sz="1200" dirty="0" smtClean="0">
                <a:latin typeface="Book Antiqua" pitchFamily="18" charset="0"/>
              </a:rPr>
              <a:t>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sz="1200" dirty="0" smtClean="0">
                <a:latin typeface="Book Antiqua" pitchFamily="18" charset="0"/>
              </a:rPr>
              <a:t> </a:t>
            </a:r>
          </a:p>
          <a:p>
            <a:pPr>
              <a:buNone/>
            </a:pPr>
            <a:r>
              <a:rPr lang="ru-RU" sz="1200" b="1" dirty="0" smtClean="0">
                <a:latin typeface="Book Antiqua" pitchFamily="18" charset="0"/>
              </a:rPr>
              <a:t>Адрес</a:t>
            </a:r>
            <a:r>
              <a:rPr lang="ru-RU" sz="1200" dirty="0" smtClean="0">
                <a:latin typeface="Book Antiqua" pitchFamily="18" charset="0"/>
              </a:rPr>
              <a:t>_________________________________________________________________________________________________</a:t>
            </a:r>
          </a:p>
          <a:p>
            <a:pPr>
              <a:buNone/>
            </a:pPr>
            <a:endParaRPr lang="ru-RU" sz="1200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Book Antiqua" pitchFamily="18" charset="0"/>
              </a:rPr>
              <a:t> </a:t>
            </a:r>
            <a:endParaRPr lang="ru-RU" sz="12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НЕБЛАГОПОЛУЧНАЯ СЕМЬЯ -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000" b="1" dirty="0" smtClean="0">
                <a:solidFill>
                  <a:srgbClr val="7030A0"/>
                </a:solidFill>
              </a:rPr>
              <a:t>   это семья с низким социальным статусом, в какой – либо из сфер жизнедеятельности или нескольких одновременно, не справляющихся с возложенными на них функциями, их адаптивные способности существенно снижены, процесс семейного воспитания ребенка протекает с большими трудностями, медленно,  малорезультативно.</a:t>
            </a:r>
            <a:endParaRPr lang="ru-RU" sz="3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ГРУППЫ НЕБЛАГОПОЛУЧНЫХ СЕМЕЙ: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000" dirty="0" smtClean="0">
                <a:solidFill>
                  <a:srgbClr val="7030A0"/>
                </a:solidFill>
              </a:rPr>
              <a:t>Семьи с явной (открытой) формой неблагополучия – проблемные, конфликтные семьи, аморально – криминальные и семьи с недостатком воспитательных ресурсов (в частности – неполные);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000" dirty="0" smtClean="0">
                <a:solidFill>
                  <a:srgbClr val="7030A0"/>
                </a:solidFill>
              </a:rPr>
              <a:t>Внешне респектабельные семьи, образ жизни которых не вызывает беспокойства и нареканий со стороны общественности.</a:t>
            </a:r>
            <a:endParaRPr lang="ru-RU" sz="3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42909" y="1285859"/>
          <a:ext cx="8043891" cy="1565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3891"/>
              </a:tblGrid>
              <a:tr h="156591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Социально</a:t>
                      </a:r>
                      <a:r>
                        <a:rPr lang="ru-RU" sz="3200" baseline="0" dirty="0" smtClean="0">
                          <a:solidFill>
                            <a:srgbClr val="FF0000"/>
                          </a:solidFill>
                        </a:rPr>
                        <a:t> – педагогическая помощь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rot="5400000">
            <a:off x="857225" y="1785927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4000496" y="2500307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500958" y="1857365"/>
            <a:ext cx="642943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2500307"/>
            <a:ext cx="200023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Образовательная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13" idx="2"/>
          </p:cNvCxnSpPr>
          <p:nvPr/>
        </p:nvCxnSpPr>
        <p:spPr>
          <a:xfrm rot="5400000">
            <a:off x="678637" y="3393273"/>
            <a:ext cx="642942" cy="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0" y="3786191"/>
            <a:ext cx="200023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Обучение</a:t>
            </a:r>
            <a:endParaRPr lang="ru-RU" dirty="0"/>
          </a:p>
        </p:txBody>
      </p:sp>
      <p:cxnSp>
        <p:nvCxnSpPr>
          <p:cNvPr id="18" name="Прямая со стрелкой 17"/>
          <p:cNvCxnSpPr>
            <a:stCxn id="16" idx="2"/>
          </p:cNvCxnSpPr>
          <p:nvPr/>
        </p:nvCxnSpPr>
        <p:spPr>
          <a:xfrm rot="5400000">
            <a:off x="678637" y="4679157"/>
            <a:ext cx="642942" cy="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0" y="5214951"/>
            <a:ext cx="200023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Воспитание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286116" y="3000372"/>
            <a:ext cx="2214579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Психологическая 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500430" y="4286256"/>
            <a:ext cx="2071703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Поддержка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643305" y="5643579"/>
            <a:ext cx="1928827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Коррекция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000893" y="2428868"/>
            <a:ext cx="214310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Посредническая</a:t>
            </a:r>
            <a:endParaRPr lang="ru-RU" dirty="0"/>
          </a:p>
        </p:txBody>
      </p:sp>
      <p:cxnSp>
        <p:nvCxnSpPr>
          <p:cNvPr id="30" name="Прямая со стрелкой 29"/>
          <p:cNvCxnSpPr>
            <a:stCxn id="28" idx="2"/>
          </p:cNvCxnSpPr>
          <p:nvPr/>
        </p:nvCxnSpPr>
        <p:spPr>
          <a:xfrm rot="16200000" flipH="1">
            <a:off x="7822422" y="3321835"/>
            <a:ext cx="500066" cy="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7215205" y="3643314"/>
            <a:ext cx="1928795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</a:t>
            </a:r>
            <a:endParaRPr lang="ru-RU" dirty="0"/>
          </a:p>
        </p:txBody>
      </p:sp>
      <p:cxnSp>
        <p:nvCxnSpPr>
          <p:cNvPr id="33" name="Прямая со стрелкой 32"/>
          <p:cNvCxnSpPr>
            <a:stCxn id="31" idx="2"/>
          </p:cNvCxnSpPr>
          <p:nvPr/>
        </p:nvCxnSpPr>
        <p:spPr>
          <a:xfrm rot="5400000">
            <a:off x="7947438" y="4411282"/>
            <a:ext cx="428628" cy="35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7358082" y="4643446"/>
            <a:ext cx="1785919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Координация</a:t>
            </a:r>
            <a:endParaRPr lang="ru-RU" dirty="0"/>
          </a:p>
        </p:txBody>
      </p:sp>
      <p:cxnSp>
        <p:nvCxnSpPr>
          <p:cNvPr id="36" name="Прямая со стрелкой 35"/>
          <p:cNvCxnSpPr>
            <a:stCxn id="34" idx="2"/>
          </p:cNvCxnSpPr>
          <p:nvPr/>
        </p:nvCxnSpPr>
        <p:spPr>
          <a:xfrm rot="5400000">
            <a:off x="7983158" y="5590009"/>
            <a:ext cx="500066" cy="35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7000893" y="5786454"/>
            <a:ext cx="214310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Информирование</a:t>
            </a:r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>
            <a:off x="4196950" y="3946926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3" idx="2"/>
          </p:cNvCxnSpPr>
          <p:nvPr/>
        </p:nvCxnSpPr>
        <p:spPr>
          <a:xfrm rot="5400000">
            <a:off x="4196951" y="5232809"/>
            <a:ext cx="642942" cy="35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819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ФОРМЫ СОЦИАЛЬНО – ПЕДАГОГИЧЕСКОЙ ПОМОЩИ СЕМЬЕ: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7030A0"/>
                </a:solidFill>
              </a:rPr>
              <a:t>Социальный патронаж;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7030A0"/>
                </a:solidFill>
              </a:rPr>
              <a:t>Консультационные беседы;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7030A0"/>
                </a:solidFill>
              </a:rPr>
              <a:t>Тренинги, тесты;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7030A0"/>
                </a:solidFill>
              </a:rPr>
              <a:t>Социально – педагогический мониторинг;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7030A0"/>
                </a:solidFill>
              </a:rPr>
              <a:t>Анкетирование детей и родителей; 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err="1" smtClean="0">
                <a:solidFill>
                  <a:srgbClr val="7030A0"/>
                </a:solidFill>
              </a:rPr>
              <a:t>Опросники</a:t>
            </a:r>
            <a:r>
              <a:rPr lang="ru-RU" sz="3200" dirty="0" smtClean="0">
                <a:solidFill>
                  <a:srgbClr val="7030A0"/>
                </a:solidFill>
              </a:rPr>
              <a:t>; 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7030A0"/>
                </a:solidFill>
              </a:rPr>
              <a:t>Мини-консилиумы;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7030A0"/>
                </a:solidFill>
              </a:rPr>
              <a:t>Анализ документов.</a:t>
            </a:r>
          </a:p>
          <a:p>
            <a:pPr lvl="0">
              <a:buFont typeface="Wingdings" pitchFamily="2" charset="2"/>
              <a:buChar char="Ø"/>
            </a:pPr>
            <a:endParaRPr lang="ru-RU" sz="30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3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3470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АЛГОРИТМ РАБОТЫ СОЦИАЛЬНОГО ПЕДАГОГА С НЕБЛАГОПОЛУЧНОЙ СЕМЬЕЙ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1 этап: изучение семьи и осознание существующих в ней проблем;</a:t>
            </a:r>
            <a:endParaRPr lang="ru-RU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2 этап: первичное обследование жилищных условий неблагополучной семьи;</a:t>
            </a:r>
            <a:endParaRPr lang="ru-RU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3 этап: знакомство с членами семьи и ее окружением, беседа с детьми, оценка их условий жизни;</a:t>
            </a:r>
            <a:endParaRPr lang="ru-RU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4 этап: знакомство с теми службами, которые уже оказывали помощь семье, изучение их действий, вывод;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5 этап: изучение причин неблагополучия в семье, ее особенностей, ее целей, ценностных ориентаций;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b="1" dirty="0" smtClean="0"/>
          </a:p>
          <a:p>
            <a:pPr algn="just">
              <a:buNone/>
            </a:pPr>
            <a:endParaRPr lang="ru-RU" sz="2400" b="1" dirty="0" smtClean="0"/>
          </a:p>
          <a:p>
            <a:pPr algn="just"/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561024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6 этап: изучение личностных особенностей членов семьи;</a:t>
            </a:r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7 этап: составление карты семьи;</a:t>
            </a:r>
            <a:endParaRPr lang="ru-RU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8 этап: координационная деятельность со всеми заинтересованными организациями (образовательные, Центр социальной реабилитации детей и подростков, Центр защиты семьи, приюты, детские дома, инспекция по делам несовершеннолетних, комиссия и т.д.);</a:t>
            </a:r>
            <a:endParaRPr lang="ru-RU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9 этап: составление программы работы с неблагополучной семьей;</a:t>
            </a:r>
            <a:endParaRPr lang="ru-RU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10 этап: текущие и контрольные посещения семьи;</a:t>
            </a:r>
            <a:endParaRPr lang="ru-RU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11 этап: выводы о результатах работы с неблагополучной семьей.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Содержание программы</a:t>
            </a:r>
          </a:p>
          <a:p>
            <a:pPr algn="ctr">
              <a:buNone/>
            </a:pPr>
            <a:r>
              <a:rPr lang="ru-RU" sz="2000" dirty="0" smtClean="0"/>
              <a:t>Первый этап. Выявление неблагополучных семей</a:t>
            </a:r>
          </a:p>
          <a:p>
            <a:pPr algn="ctr">
              <a:buNone/>
            </a:pPr>
            <a:r>
              <a:rPr lang="ru-RU" sz="2000" dirty="0" smtClean="0"/>
              <a:t>Второй этап. Определение типов внутрисемейного воспитания</a:t>
            </a:r>
          </a:p>
          <a:p>
            <a:pPr algn="ctr">
              <a:buNone/>
            </a:pPr>
            <a:r>
              <a:rPr lang="ru-RU" sz="2000" dirty="0" smtClean="0"/>
              <a:t>Третий эт</a:t>
            </a:r>
            <a:r>
              <a:rPr lang="ru-RU" sz="2000" b="1" dirty="0" smtClean="0"/>
              <a:t>ап. </a:t>
            </a:r>
            <a:r>
              <a:rPr lang="ru-RU" sz="2000" dirty="0" smtClean="0"/>
              <a:t>Методы работы  с семьей в МОУ «СОШ №7»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Четвертый этап. Привлечение педагогического коллектива и других специалистов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Пятый этап. Контроль</a:t>
            </a:r>
          </a:p>
          <a:p>
            <a:pPr algn="ctr">
              <a:buNone/>
            </a:pPr>
            <a:r>
              <a:rPr lang="ru-RU" sz="2000" dirty="0" smtClean="0"/>
              <a:t>Заключительный этап. Подведение итогов. Снятие с учета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dirty="0" smtClean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1785918" y="1857364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0" y="2143116"/>
            <a:ext cx="171448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Консультации с детьми и взрослы</a:t>
            </a:r>
            <a:r>
              <a:rPr lang="ru-RU" dirty="0" smtClean="0"/>
              <a:t>ми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857356" y="2571744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Родительские собрания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714744" y="2571744"/>
            <a:ext cx="13573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Классные часы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5680083" y="196372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357818" y="2428868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Тренинги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7358082" y="1785926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7072330" y="2357430"/>
            <a:ext cx="207167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Стенд для родителей</a:t>
            </a:r>
            <a:endParaRPr lang="ru-RU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rot="10800000" flipV="1">
            <a:off x="1571604" y="3857628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0" y="4214818"/>
            <a:ext cx="185735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Органы опеки и попечительства</a:t>
            </a:r>
            <a:endParaRPr lang="ru-RU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 rot="5400000">
            <a:off x="2822563" y="389255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1928794" y="4214818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Учреждения дополнительного образования</a:t>
            </a:r>
            <a:endParaRPr lang="ru-RU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 rot="5400000">
            <a:off x="4679951" y="432118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4214810" y="4572008"/>
            <a:ext cx="135732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ЦСОН</a:t>
            </a:r>
            <a:endParaRPr lang="ru-RU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rot="5400000">
            <a:off x="6251587" y="417830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643570" y="4429132"/>
            <a:ext cx="15716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Центр занятости</a:t>
            </a:r>
            <a:endParaRPr lang="ru-RU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7715272" y="3857628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7715272" y="4214818"/>
            <a:ext cx="142872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ПДН и КДН</a:t>
            </a:r>
            <a:endParaRPr lang="ru-RU" dirty="0"/>
          </a:p>
        </p:txBody>
      </p:sp>
      <p:cxnSp>
        <p:nvCxnSpPr>
          <p:cNvPr id="49" name="Прямая со стрелкой 48"/>
          <p:cNvCxnSpPr/>
          <p:nvPr/>
        </p:nvCxnSpPr>
        <p:spPr>
          <a:xfrm rot="5400000">
            <a:off x="2607455" y="203595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3857620" y="214311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ВНУТРИШКОЛЬНЫЙ УЧЕТ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2010 – 2011 УЧ.ГОД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                                                                     </a:t>
            </a:r>
            <a:r>
              <a:rPr lang="ru-RU" sz="1400" dirty="0">
                <a:solidFill>
                  <a:srgbClr val="FF0000"/>
                </a:solidFill>
              </a:rPr>
              <a:t>3</a:t>
            </a:r>
            <a:r>
              <a:rPr lang="ru-RU" sz="1400" dirty="0" smtClean="0">
                <a:solidFill>
                  <a:srgbClr val="FF0000"/>
                </a:solidFill>
              </a:rPr>
              <a:t>учащихся</a:t>
            </a:r>
            <a:endParaRPr lang="ru-RU" sz="1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Плохое, неадекватное поведение  - </a:t>
            </a:r>
            <a:r>
              <a:rPr lang="ru-RU" sz="1400" dirty="0"/>
              <a:t>3</a:t>
            </a:r>
            <a:r>
              <a:rPr lang="ru-RU" sz="1400" dirty="0" smtClean="0"/>
              <a:t>5%;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Безвольность (потакание плохому поведению) – 15%;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Вранье – </a:t>
            </a:r>
            <a:r>
              <a:rPr lang="ru-RU" sz="1400" dirty="0"/>
              <a:t>2</a:t>
            </a:r>
            <a:r>
              <a:rPr lang="ru-RU" sz="1400" dirty="0" smtClean="0"/>
              <a:t>0%;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Плохая успеваемость – 20%;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Прогулы – 10%;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Возрастная категория данных детей: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/>
              <a:t>Младший  школьник   - 20 %;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/>
              <a:t>Подросток  - 55 %;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/>
              <a:t>Старший школьник  - 25 %;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Дети из этой группы различаются и по возрасту, и по полу и по характеру и по условиям проживания. Учащиеся  данной группы являются членами: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/>
              <a:t>Неполных семей  -  40 %;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/>
              <a:t>Полных семей  - 35%;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/>
              <a:t>Проживающие,  в семье с  отчимом или мачехой  - 15 %;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/>
              <a:t>Воспитывающиеся одним родителем (мать) - одиночка  - 25 % ;</a:t>
            </a:r>
          </a:p>
          <a:p>
            <a:pPr>
              <a:buFont typeface="Wingdings" pitchFamily="2" charset="2"/>
              <a:buChar char="Ø"/>
            </a:pPr>
            <a:endParaRPr lang="ru-RU" sz="1400" dirty="0" smtClean="0"/>
          </a:p>
          <a:p>
            <a:pPr algn="ctr">
              <a:buNone/>
            </a:pPr>
            <a:endParaRPr lang="ru-RU" sz="1600" dirty="0" smtClean="0"/>
          </a:p>
          <a:p>
            <a:pPr lvl="0" algn="ctr">
              <a:buNone/>
            </a:pPr>
            <a:endParaRPr lang="ru-RU" sz="1600" dirty="0" smtClean="0"/>
          </a:p>
          <a:p>
            <a:pPr lvl="0"/>
            <a:endParaRPr lang="ru-RU" sz="1600" dirty="0" smtClean="0"/>
          </a:p>
          <a:p>
            <a:pPr>
              <a:buFont typeface="Wingdings" pitchFamily="2" charset="2"/>
              <a:buChar char="Ø"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4F4F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</TotalTime>
  <Words>1082</Words>
  <Application>Microsoft Office PowerPoint</Application>
  <PresentationFormat>Экран (4:3)</PresentationFormat>
  <Paragraphs>219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РАБОТА С НЕБЛАГОПОЛУЧНЫМИ СЕМЬЯМИ</vt:lpstr>
      <vt:lpstr>НЕБЛАГОПОЛУЧНАЯ СЕМЬЯ - </vt:lpstr>
      <vt:lpstr>ГРУППЫ НЕБЛАГОПОЛУЧНЫХ СЕМЕЙ:</vt:lpstr>
      <vt:lpstr>Презентация PowerPoint</vt:lpstr>
      <vt:lpstr>ФОРМЫ СОЦИАЛЬНО – ПЕДАГОГИЧЕСКОЙ ПОМОЩИ СЕМЬЕ:</vt:lpstr>
      <vt:lpstr>АЛГОРИТМ РАБОТЫ СОЦИАЛЬНОГО ПЕДАГОГА С НЕБЛАГОПОЛУЧНОЙ СЕМЬЕЙ:</vt:lpstr>
      <vt:lpstr>Презентация PowerPoint</vt:lpstr>
      <vt:lpstr>Презентация PowerPoint</vt:lpstr>
      <vt:lpstr>ВНУТРИШКОЛЬНЫЙ УЧЕТ 2010 – 2011 УЧ.ГОД</vt:lpstr>
      <vt:lpstr>МЕТОДИКА «РИСУНОК СЕМЬИ»</vt:lpstr>
      <vt:lpstr>РЕЗУЛЬТАТ ДАННОЙ ПРОГАММЫ:</vt:lpstr>
      <vt:lpstr>СТРУКТУРА ВОЗДЕЙСТВИЯ НА  ОСНОВНЫЕ  ТИПЫ НЕБЛАГОПОЛУЧНЫХ СЕМЕЙ:</vt:lpstr>
      <vt:lpstr>  ПЛАН РАБОТЫ С НЕБЛАГОПОЛУЧНЫМИ СЕМЬЯМИ НА 2010 – 2011 УЧЕБНЫЙ ГОД</vt:lpstr>
      <vt:lpstr>Презентация PowerPoint</vt:lpstr>
      <vt:lpstr>Карточка на неблагополучную семью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НЕБЛАГОПОЛУЧНЫМИ СЕМЬЯМИ</dc:title>
  <dc:creator>Школа7</dc:creator>
  <cp:lastModifiedBy>User</cp:lastModifiedBy>
  <cp:revision>34</cp:revision>
  <dcterms:created xsi:type="dcterms:W3CDTF">2008-12-30T04:18:26Z</dcterms:created>
  <dcterms:modified xsi:type="dcterms:W3CDTF">2012-01-29T20:49:42Z</dcterms:modified>
</cp:coreProperties>
</file>