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650"/>
    <a:srgbClr val="FFFF99"/>
    <a:srgbClr val="FEB786"/>
    <a:srgbClr val="C2E49C"/>
    <a:srgbClr val="005A9E"/>
    <a:srgbClr val="FFB3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143C0-A27F-4A2C-93CF-2CD3DAB7E38E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601A0-F0DB-4219-9BAE-3F1277865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601A0-F0DB-4219-9BAE-3F12778658F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0" name="Picture 38" descr="rainbowdirt"/>
          <p:cNvPicPr>
            <a:picLocks noChangeAspect="1" noChangeArrowheads="1"/>
          </p:cNvPicPr>
          <p:nvPr/>
        </p:nvPicPr>
        <p:blipFill>
          <a:blip r:embed="rId2" cstate="email"/>
          <a:srcRect b="-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8" name="Picture 44" descr="rainbowdirt"/>
          <p:cNvPicPr>
            <a:picLocks noChangeAspect="1" noChangeArrowheads="1"/>
          </p:cNvPicPr>
          <p:nvPr/>
        </p:nvPicPr>
        <p:blipFill>
          <a:blip r:embed="rId15" cstate="email"/>
          <a:srcRect b="-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vseprosto.com/metka/utyu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411374"/>
            <a:ext cx="5472137" cy="544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785786" y="285728"/>
            <a:ext cx="7786742" cy="2285992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Добрый день всем, кто пришел на наш урок!</a:t>
            </a:r>
            <a:endParaRPr lang="ru-RU" sz="3600" b="1" dirty="0">
              <a:ln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846158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качества работы</a:t>
            </a:r>
            <a:endParaRPr lang="ru-RU" sz="3600" b="1" cap="none" dirty="0">
              <a:ln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928670"/>
            <a:ext cx="56436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Углы изделия и швы хорошо выправлены.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Ширина шва вподгибку по всей длине одинакова и равна 20 мм.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Машинная строчка ровная, выполнена на расстоянии 1 – 2 мм от края внутреннего подгиба.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Оставлено отверстие для продергивания шнура.</a:t>
            </a:r>
            <a:endParaRPr lang="ru-RU" sz="2000" dirty="0">
              <a:solidFill>
                <a:srgbClr val="005A9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3357562"/>
            <a:ext cx="3262302" cy="3262302"/>
          </a:xfrm>
          <a:prstGeom prst="roundRect">
            <a:avLst>
              <a:gd name="adj" fmla="val 16667"/>
            </a:avLst>
          </a:prstGeom>
          <a:ln>
            <a:solidFill>
              <a:srgbClr val="FE96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21429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Подведение итогов урока</a:t>
            </a:r>
            <a:endParaRPr lang="ru-RU" sz="3600" b="1" dirty="0">
              <a:ln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928670"/>
            <a:ext cx="485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Вы изготовили мешочек для хранения работ. Подобным образом можно сделать много нужных и красивых мешочков. В этом вам поможет ваша фантазия.</a:t>
            </a:r>
            <a:endParaRPr lang="ru-RU" sz="2400" dirty="0">
              <a:solidFill>
                <a:srgbClr val="005A9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43248"/>
            <a:ext cx="5352779" cy="3167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2E49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3929066"/>
            <a:ext cx="3333750" cy="2500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E96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285728"/>
            <a:ext cx="854407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нашего урока: </a:t>
            </a:r>
            <a:endParaRPr kumimoji="0" lang="ru-RU" sz="3600" b="1" i="0" u="none" strike="noStrike" normalizeH="0" baseline="0" dirty="0" smtClean="0">
              <a:ln/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обобщить имеющиеся знания по теме,</a:t>
            </a:r>
            <a:endParaRPr kumimoji="0" lang="ru-RU" sz="3600" b="1" i="0" u="none" strike="noStrike" normalizeH="0" baseline="0" dirty="0" smtClean="0">
              <a:ln/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1" i="0" u="none" strike="noStrike" normalizeH="0" baseline="0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обработать верхний срез изделия швом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вподгибку с закрытым срезом.</a:t>
            </a:r>
            <a:endParaRPr kumimoji="0" lang="ru-RU" sz="3600" b="1" i="0" u="none" strike="noStrike" normalizeH="0" baseline="0" dirty="0" smtClean="0">
              <a:ln/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3593282"/>
            <a:ext cx="3571900" cy="326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3690932"/>
            <a:ext cx="2143140" cy="316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3286124"/>
            <a:ext cx="221457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571876"/>
            <a:ext cx="2786082" cy="305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86050" y="1285860"/>
            <a:ext cx="3662368" cy="215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857232"/>
            <a:ext cx="2786062" cy="219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43702" y="500042"/>
            <a:ext cx="2286016" cy="224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43702" y="3000372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1643042" y="214290"/>
            <a:ext cx="578647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Образцы мешочков разной формы</a:t>
            </a:r>
            <a:endParaRPr lang="ru-RU" sz="3200" b="1" dirty="0">
              <a:ln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0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Выкройка мешочка. Построение чертежа</a:t>
            </a:r>
            <a:endParaRPr lang="ru-RU" sz="3600" b="1" dirty="0">
              <a:ln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357430"/>
            <a:ext cx="3071834" cy="4143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500166" y="4500570"/>
            <a:ext cx="3071834" cy="1588"/>
          </a:xfrm>
          <a:prstGeom prst="line">
            <a:avLst/>
          </a:prstGeom>
          <a:ln>
            <a:solidFill>
              <a:srgbClr val="FE96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428728" y="1928802"/>
            <a:ext cx="3286148" cy="1588"/>
          </a:xfrm>
          <a:prstGeom prst="straightConnector1">
            <a:avLst/>
          </a:prstGeom>
          <a:ln>
            <a:solidFill>
              <a:srgbClr val="FE96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-965239" y="4393413"/>
            <a:ext cx="4215636" cy="794"/>
          </a:xfrm>
          <a:prstGeom prst="straightConnector1">
            <a:avLst/>
          </a:prstGeom>
          <a:ln>
            <a:solidFill>
              <a:srgbClr val="FE96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14876" y="3714752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Линия сгиба</a:t>
            </a:r>
            <a:endParaRPr lang="ru-RU" sz="20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4071934" y="4071942"/>
            <a:ext cx="714380" cy="458276"/>
          </a:xfrm>
          <a:prstGeom prst="straightConnector1">
            <a:avLst/>
          </a:prstGeom>
          <a:ln>
            <a:solidFill>
              <a:srgbClr val="FE96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57422" y="128586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 см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3143248"/>
            <a:ext cx="677108" cy="11551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48 см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786314" y="4071942"/>
            <a:ext cx="1500198" cy="1588"/>
          </a:xfrm>
          <a:prstGeom prst="line">
            <a:avLst/>
          </a:prstGeom>
          <a:ln>
            <a:solidFill>
              <a:srgbClr val="FE96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72066" y="1500174"/>
            <a:ext cx="3786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Ширина – 20 см.</a:t>
            </a:r>
          </a:p>
          <a:p>
            <a:r>
              <a:rPr lang="ru-RU" sz="2800" dirty="0" smtClean="0"/>
              <a:t>Длина – 24 см.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/>
      <p:bldP spid="14" grpId="0"/>
      <p:bldP spid="15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214290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пошива мешочка</a:t>
            </a:r>
            <a:endParaRPr lang="ru-RU" sz="3600" b="1" dirty="0">
              <a:ln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71546"/>
            <a:ext cx="54292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Выполнение отделки мешочка аппликацией.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Обработать боковые срезы.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Обработать срезы стачного шва.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Обработать верхний срез.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Продернуть шнур.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Отутюжить готовое изделие.</a:t>
            </a:r>
          </a:p>
          <a:p>
            <a:pPr marL="342900" indent="-342900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2285992"/>
            <a:ext cx="3314707" cy="396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4000504"/>
            <a:ext cx="2500310" cy="250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38" y="4000484"/>
            <a:ext cx="2571788" cy="25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142976" y="214290"/>
            <a:ext cx="725705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normalizeH="0" baseline="0" dirty="0" smtClean="0">
                <a:ln/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normalizeH="0" baseline="0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Обработка верхнего среза мешочка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normalizeH="0" baseline="0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швом вподгибку с закрытым срезом</a:t>
            </a:r>
            <a:r>
              <a:rPr kumimoji="0" lang="ru-RU" sz="3200" b="1" i="0" u="none" strike="noStrike" normalizeH="0" baseline="0" dirty="0" smtClean="0">
                <a:ln/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200" b="1" i="0" u="none" strike="noStrike" normalizeH="0" baseline="0" dirty="0" smtClean="0">
              <a:ln/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000240"/>
            <a:ext cx="4167190" cy="4167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EB78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 r="-3340"/>
          <a:stretch>
            <a:fillRect/>
          </a:stretch>
        </p:blipFill>
        <p:spPr bwMode="auto">
          <a:xfrm>
            <a:off x="285720" y="1357298"/>
            <a:ext cx="3983383" cy="3212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EB78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714884"/>
            <a:ext cx="2717812" cy="1798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EB78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/>
          <a:srcRect r="-7289" b="-7689"/>
          <a:stretch>
            <a:fillRect/>
          </a:stretch>
        </p:blipFill>
        <p:spPr bwMode="auto">
          <a:xfrm>
            <a:off x="285720" y="1142984"/>
            <a:ext cx="6731788" cy="3660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57224" y="0"/>
            <a:ext cx="7358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техники безопасности при работе с иглой и ножницами</a:t>
            </a:r>
            <a:endParaRPr lang="ru-RU" sz="32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3643314"/>
            <a:ext cx="3143272" cy="2786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E96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4714884"/>
            <a:ext cx="2071702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3621491"/>
            <a:ext cx="2807670" cy="3236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64" y="4000480"/>
            <a:ext cx="2857520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15008" y="35716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214290"/>
            <a:ext cx="742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техники безопасности при работе  с электроутюгом</a:t>
            </a:r>
            <a:endParaRPr lang="ru-RU" sz="32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000108"/>
            <a:ext cx="7143800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5A9E"/>
                </a:solidFill>
              </a:rPr>
              <a:t>1. До начала работы проверить, нет ли оголенных мест на шнуре.</a:t>
            </a:r>
            <a:br>
              <a:rPr lang="ru-RU" dirty="0" smtClean="0">
                <a:solidFill>
                  <a:srgbClr val="005A9E"/>
                </a:solidFill>
              </a:rPr>
            </a:br>
            <a:r>
              <a:rPr lang="ru-RU" dirty="0" smtClean="0">
                <a:solidFill>
                  <a:srgbClr val="005A9E"/>
                </a:solidFill>
              </a:rPr>
              <a:t>2. Следить за тем, чтобы шнур не касался утюга и чтобы </a:t>
            </a:r>
            <a:r>
              <a:rPr lang="ru-RU" dirty="0" smtClean="0">
                <a:solidFill>
                  <a:srgbClr val="005A9E"/>
                </a:solidFill>
                <a:hlinkClick r:id="rId4" tooltip="Записи, помеченные с  утюг"/>
              </a:rPr>
              <a:t>утюг</a:t>
            </a:r>
            <a:r>
              <a:rPr lang="ru-RU" dirty="0" smtClean="0">
                <a:solidFill>
                  <a:srgbClr val="005A9E"/>
                </a:solidFill>
              </a:rPr>
              <a:t> не перегревался. При перегреве немедленно выключит </a:t>
            </a:r>
            <a:r>
              <a:rPr lang="ru-RU" dirty="0" smtClean="0">
                <a:solidFill>
                  <a:srgbClr val="005A9E"/>
                </a:solidFill>
                <a:hlinkClick r:id="rId4" tooltip="Записи, помеченные с  утюг"/>
              </a:rPr>
              <a:t>утюг</a:t>
            </a:r>
            <a:r>
              <a:rPr lang="ru-RU" dirty="0" smtClean="0">
                <a:solidFill>
                  <a:srgbClr val="005A9E"/>
                </a:solidFill>
              </a:rPr>
              <a:t>.</a:t>
            </a:r>
            <a:br>
              <a:rPr lang="ru-RU" dirty="0" smtClean="0">
                <a:solidFill>
                  <a:srgbClr val="005A9E"/>
                </a:solidFill>
              </a:rPr>
            </a:br>
            <a:r>
              <a:rPr lang="ru-RU" dirty="0" smtClean="0">
                <a:solidFill>
                  <a:srgbClr val="005A9E"/>
                </a:solidFill>
              </a:rPr>
              <a:t>3. Брать утюг только за ручку.</a:t>
            </a:r>
            <a:br>
              <a:rPr lang="ru-RU" dirty="0" smtClean="0">
                <a:solidFill>
                  <a:srgbClr val="005A9E"/>
                </a:solidFill>
              </a:rPr>
            </a:br>
            <a:r>
              <a:rPr lang="ru-RU" dirty="0" smtClean="0">
                <a:solidFill>
                  <a:srgbClr val="005A9E"/>
                </a:solidFill>
              </a:rPr>
              <a:t>4. Ставить утюг только на подставку асбестовой прокладкой.</a:t>
            </a:r>
            <a:br>
              <a:rPr lang="ru-RU" dirty="0" smtClean="0">
                <a:solidFill>
                  <a:srgbClr val="005A9E"/>
                </a:solidFill>
              </a:rPr>
            </a:br>
            <a:r>
              <a:rPr lang="ru-RU" dirty="0" smtClean="0">
                <a:solidFill>
                  <a:srgbClr val="005A9E"/>
                </a:solidFill>
              </a:rPr>
              <a:t>5. При увлажнении ткани пользоваться пулевелизатором.</a:t>
            </a:r>
            <a:endParaRPr lang="ru-RU" dirty="0">
              <a:solidFill>
                <a:srgbClr val="005A9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12858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техники безопасности при работе на швейной машине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142984"/>
            <a:ext cx="65008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5A9E"/>
                </a:solidFill>
              </a:rPr>
              <a:t>1. Перед началом работы убедиться в ее исправности. Убрать волосы под платок, Застегнуть манжеты рукавов.</a:t>
            </a:r>
            <a:br>
              <a:rPr lang="ru-RU" dirty="0" smtClean="0">
                <a:solidFill>
                  <a:srgbClr val="005A9E"/>
                </a:solidFill>
              </a:rPr>
            </a:br>
            <a:r>
              <a:rPr lang="ru-RU" dirty="0" smtClean="0">
                <a:solidFill>
                  <a:srgbClr val="005A9E"/>
                </a:solidFill>
              </a:rPr>
              <a:t>2. Убрать с платформы машины посторонние предметы: наперсток, ножницы, масленку и др. Проверить, прочно ли закреплены игла и лапка.</a:t>
            </a:r>
            <a:br>
              <a:rPr lang="ru-RU" dirty="0" smtClean="0">
                <a:solidFill>
                  <a:srgbClr val="005A9E"/>
                </a:solidFill>
              </a:rPr>
            </a:br>
            <a:r>
              <a:rPr lang="ru-RU" dirty="0" smtClean="0">
                <a:solidFill>
                  <a:srgbClr val="005A9E"/>
                </a:solidFill>
              </a:rPr>
              <a:t>3. Прежде чем стачивать изделие, проверить, не осталось ли в нем булавки, иголки.</a:t>
            </a:r>
            <a:br>
              <a:rPr lang="ru-RU" dirty="0" smtClean="0">
                <a:solidFill>
                  <a:srgbClr val="005A9E"/>
                </a:solidFill>
              </a:rPr>
            </a:br>
            <a:r>
              <a:rPr lang="ru-RU" dirty="0" smtClean="0">
                <a:solidFill>
                  <a:srgbClr val="005A9E"/>
                </a:solidFill>
              </a:rPr>
              <a:t>4. Во время работы не наклоняться низко над машиной.</a:t>
            </a:r>
            <a:br>
              <a:rPr lang="ru-RU" dirty="0" smtClean="0">
                <a:solidFill>
                  <a:srgbClr val="005A9E"/>
                </a:solidFill>
              </a:rPr>
            </a:br>
            <a:r>
              <a:rPr lang="ru-RU" dirty="0" smtClean="0">
                <a:solidFill>
                  <a:srgbClr val="005A9E"/>
                </a:solidFill>
              </a:rPr>
              <a:t>5. Не держать пальцы рук вблизи лапки и иглы, прошивать утолщенные места на пониженных оборотах.</a:t>
            </a:r>
            <a:br>
              <a:rPr lang="ru-RU" dirty="0" smtClean="0">
                <a:solidFill>
                  <a:srgbClr val="005A9E"/>
                </a:solidFill>
              </a:rPr>
            </a:br>
            <a:r>
              <a:rPr lang="ru-RU" dirty="0" smtClean="0">
                <a:solidFill>
                  <a:srgbClr val="005A9E"/>
                </a:solidFill>
              </a:rPr>
              <a:t>6. Не подходить близко к работающим на машинах. </a:t>
            </a:r>
            <a:endParaRPr lang="ru-RU" dirty="0">
              <a:solidFill>
                <a:srgbClr val="005A9E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01587" y="2714620"/>
            <a:ext cx="2442413" cy="4143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64" y="4274679"/>
            <a:ext cx="3448053" cy="2583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B3B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6">
  <a:themeElements>
    <a:clrScheme name="">
      <a:dk1>
        <a:srgbClr val="4C4C4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404040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204</TotalTime>
  <Words>212</Words>
  <PresentationFormat>Экран (4:3)</PresentationFormat>
  <Paragraphs>34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Тема6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Правила техники безопасности при работе на швейной машине </vt:lpstr>
      <vt:lpstr>Проверка качества работы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Aleksei</cp:lastModifiedBy>
  <cp:revision>23</cp:revision>
  <dcterms:modified xsi:type="dcterms:W3CDTF">2014-02-07T15:55:30Z</dcterms:modified>
</cp:coreProperties>
</file>