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81" r:id="rId8"/>
    <p:sldId id="282" r:id="rId9"/>
    <p:sldId id="286" r:id="rId10"/>
    <p:sldId id="283" r:id="rId11"/>
    <p:sldId id="284" r:id="rId12"/>
    <p:sldId id="285" r:id="rId13"/>
    <p:sldId id="261" r:id="rId14"/>
    <p:sldId id="262" r:id="rId15"/>
    <p:sldId id="263" r:id="rId16"/>
    <p:sldId id="264" r:id="rId17"/>
    <p:sldId id="265" r:id="rId18"/>
    <p:sldId id="275" r:id="rId19"/>
    <p:sldId id="276" r:id="rId20"/>
    <p:sldId id="277" r:id="rId21"/>
    <p:sldId id="278" r:id="rId22"/>
    <p:sldId id="279" r:id="rId23"/>
    <p:sldId id="280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346571"/>
            <a:ext cx="5723468" cy="1828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Проектирование рабочих программ по технологии в соответствии с требованиями ФГОС основного общего образования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149080"/>
            <a:ext cx="5712179" cy="1524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Учитель технологии МБОУ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Инжавинская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СОШ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Одина Татьяна Николаевна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38013"/>
            <a:ext cx="2110740" cy="10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«Индустриальные технологии»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цели: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целостного представления 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основанного на приобретенных знаниях, умениях и способах 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разнообразной практической деятельности с техническими объектами, опыта познания и самообразования, опыта созидательной, преобразующей, творческой 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готовности и способности к выбору индивидуальной траектории последующего профессионального образования для деятельности в сфере промышленного производства.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031196" cy="10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16" y="5445224"/>
            <a:ext cx="1150312" cy="6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8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056784" cy="51845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методами обучения индустриальным технологиям являются упражнения, лабораторно-практические и практические работы, выполнение творческих проектов.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Лабораторно-практические работы выполняются преимущественно по материаловедению и машиноведению.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практические работы направлены на освоение различных технологий обработки материалов, выполнению графических и расчетных операций, освоение строительно-отделочных, ремонтных, санитарно-технических, электромонтажных работ и выполнение проектов.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3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«Технологии ведения дома»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200800" cy="460851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видом деятельности учащихся является проектная деятельность.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491064" cy="358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8836">
            <a:off x="6419122" y="2112308"/>
            <a:ext cx="15240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таням2\Таня\школьные картинки\2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903">
            <a:off x="1314662" y="2400719"/>
            <a:ext cx="1483046" cy="13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таням2\Таня\школьные картинки\66396681_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17">
            <a:off x="1097496" y="486916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таням2\2\промыслы\blog_blue_rub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23775">
            <a:off x="7019169" y="4879636"/>
            <a:ext cx="1140147" cy="11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2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kern="0" dirty="0">
                <a:solidFill>
                  <a:srgbClr val="0070C0"/>
                </a:solidFill>
                <a:latin typeface="Times New Roman"/>
              </a:rPr>
              <a:t>Структура рабочей программы </a:t>
            </a:r>
            <a:br>
              <a:rPr lang="ru-RU" altLang="ru-RU" sz="4000" kern="0" dirty="0">
                <a:solidFill>
                  <a:srgbClr val="0070C0"/>
                </a:solidFill>
                <a:latin typeface="Times New Roman"/>
              </a:rPr>
            </a:br>
            <a:r>
              <a:rPr lang="ru-RU" altLang="ru-RU" sz="4000" kern="0" dirty="0">
                <a:solidFill>
                  <a:srgbClr val="0070C0"/>
                </a:solidFill>
                <a:latin typeface="Times New Roman"/>
              </a:rPr>
              <a:t>по предмету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6"/>
            <a:ext cx="6768752" cy="390203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Пояснительная записка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учебного предмета, курса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места учебного предмета, курса в учебном плане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изучения учебного предмета, курса (личностные,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предметные)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предмета, курса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с определением основных видов учебной деятельности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учебно-методического и материально-технического обеспечения образовательного процесса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1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65245" cy="1202485"/>
          </a:xfrm>
        </p:spPr>
        <p:txBody>
          <a:bodyPr>
            <a:normAutofit/>
          </a:bodyPr>
          <a:lstStyle/>
          <a:p>
            <a:r>
              <a:rPr lang="ru-RU" altLang="ru-RU" sz="3600" b="1" kern="0" dirty="0">
                <a:solidFill>
                  <a:srgbClr val="0070C0"/>
                </a:solidFill>
                <a:latin typeface="Times New Roman"/>
              </a:rPr>
              <a:t>1. Пояснительная записка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6912768" cy="4896544"/>
          </a:xfrm>
        </p:spPr>
        <p:txBody>
          <a:bodyPr>
            <a:noAutofit/>
          </a:bodyPr>
          <a:lstStyle/>
          <a:p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 общих целей основного общего образования с учётом специфики учебного предмета, курса</a:t>
            </a:r>
          </a:p>
          <a:p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Указание, в рамках какой системы учебников или какой завершённой предметной линии учебников предполагается реализация данной программы</a:t>
            </a:r>
          </a:p>
          <a:p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заявленной в концепции духовно-нравственного развития и воспитания личности гражданина России системы базовых национальных ценностей ( патриотизм, социальная солидарность, гражданственность, семья, труд и творчество, наука, традиционные российские религии, искусство и литература, природа, человечество).</a:t>
            </a:r>
          </a:p>
          <a:p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ориентиры  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программы учебного предмета с программой воспитания и социализации обучающихся, включая формирование экологической культуры, культуры здорового и безопасного образа жизни.</a:t>
            </a:r>
          </a:p>
          <a:p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и пояснения к каждому из разделов программы.</a:t>
            </a:r>
          </a:p>
          <a:p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особенности образовательного процесса ОУ.</a:t>
            </a:r>
          </a:p>
          <a:p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Позиции, связанные с учетом региональных особенностей.</a:t>
            </a:r>
          </a:p>
          <a:p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образовательного процесса.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0647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ko-KR" sz="4000" b="1" kern="0" dirty="0">
                <a:solidFill>
                  <a:srgbClr val="0070C0"/>
                </a:solidFill>
                <a:latin typeface="Times New Roman"/>
              </a:rPr>
              <a:t>2. Общая характеристика учебного предмета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19256"/>
            <a:ext cx="6624736" cy="390203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ko-K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часть программы определяет место </a:t>
            </a:r>
            <a:r>
              <a:rPr lang="ru-RU" altLang="ko-K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altLang="ko-K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в решении общих целей и задач на ступени основного общего образования, устанавливает </a:t>
            </a:r>
            <a:r>
              <a:rPr lang="ru-RU" altLang="ko-K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altLang="ko-K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 (на какие учебные предметы опирается данный предмет, для каких предметов является базой; если эти связи сильны, то целесообразно отметить, как они могут быть реализованы).</a:t>
            </a:r>
          </a:p>
          <a:p>
            <a:pPr>
              <a:lnSpc>
                <a:spcPct val="120000"/>
              </a:lnSpc>
            </a:pPr>
            <a:r>
              <a:rPr lang="ru-RU" altLang="ko-K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учебного предмета предполагает описание особенностей организации учебного процесса по предмету; предпочтительные формы организации учебного процесса и их сочетания; предпочтительные формы контроля и оценки, указывается возможность интеграции с внеурочной деятельностью (например, на основе метода проектов).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70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ko-KR" sz="4000" b="1" kern="0" dirty="0">
                <a:solidFill>
                  <a:srgbClr val="0070C0"/>
                </a:solidFill>
                <a:latin typeface="Times New Roman"/>
              </a:rPr>
              <a:t>3. Место учебного предмета в учебном плане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6"/>
            <a:ext cx="6768752" cy="3686007"/>
          </a:xfrm>
        </p:spPr>
        <p:txBody>
          <a:bodyPr>
            <a:normAutofit fontScale="70000" lnSpcReduction="20000"/>
          </a:bodyPr>
          <a:lstStyle/>
          <a:p>
            <a:pPr marL="469900" lvl="0" indent="-469900" fontAlgn="base">
              <a:lnSpc>
                <a:spcPct val="110000"/>
              </a:lnSpc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lang="ru-RU" altLang="ko-KR" sz="2800" kern="0" dirty="0">
                <a:solidFill>
                  <a:srgbClr val="000000"/>
                </a:solidFill>
                <a:latin typeface="Times New Roman"/>
              </a:rPr>
              <a:t>В данном разделе приводится распределение часов на изучение предмета по классам, определяется резерв свободного учебного времени в часах и процентах от общего количества, который может быть использован для реализации авторских подходов, разнообразных форм организации учебного процесса, внедрения современных методов обучения и педагогических технологий.</a:t>
            </a:r>
          </a:p>
          <a:p>
            <a:pPr marL="469900" lvl="0" indent="-469900" fontAlgn="base">
              <a:lnSpc>
                <a:spcPct val="110000"/>
              </a:lnSpc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lang="ru-RU" altLang="ko-KR" sz="2800" kern="0" dirty="0">
                <a:solidFill>
                  <a:srgbClr val="000000"/>
                </a:solidFill>
                <a:latin typeface="Times New Roman"/>
              </a:rPr>
              <a:t>В этой части программы могут быть приведены рекомендации по наполнению плана внеурочной деятельности в аспекте решения общих с данным предметом задач.</a:t>
            </a:r>
            <a:endParaRPr lang="ru-RU" altLang="ru-RU" sz="2800" kern="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30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ko-KR" sz="3200" b="1" kern="0" dirty="0">
                <a:solidFill>
                  <a:srgbClr val="0070C0"/>
                </a:solidFill>
                <a:latin typeface="Times New Roman"/>
              </a:rPr>
              <a:t>4. Личностные, </a:t>
            </a:r>
            <a:r>
              <a:rPr lang="ru-RU" altLang="ko-KR" sz="3200" b="1" kern="0" dirty="0" err="1">
                <a:solidFill>
                  <a:srgbClr val="0070C0"/>
                </a:solidFill>
                <a:latin typeface="Times New Roman"/>
              </a:rPr>
              <a:t>метапредметные</a:t>
            </a:r>
            <a:r>
              <a:rPr lang="ru-RU" altLang="ko-KR" sz="3200" b="1" kern="0" dirty="0">
                <a:solidFill>
                  <a:srgbClr val="0070C0"/>
                </a:solidFill>
                <a:latin typeface="Times New Roman"/>
              </a:rPr>
              <a:t> и предметные результаты освоения учебного предмета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6"/>
            <a:ext cx="7056784" cy="3902031"/>
          </a:xfrm>
        </p:spPr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altLang="ru-RU" sz="20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освоенные обучающимися универсальные учебные действия (познавательные, регулятивные и коммуникативные), обеспечивающие овладение ключевыми компетенциями, составляющими основу умения учиться, и </a:t>
            </a:r>
            <a:r>
              <a:rPr lang="ru-RU" alt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межпредметными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понятиями)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и способность обучающихся к саморазвитию, </a:t>
            </a:r>
            <a:r>
              <a:rPr lang="ru-RU" alt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мотивации к обучению и познанию, ценностно-смысловые установки обучающихся, отражающие их индивидуально-личностные позиции, социальные компетенции, личностные качества; </a:t>
            </a:r>
            <a:r>
              <a:rPr lang="ru-RU" alt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 гражданской идентичности);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r>
              <a:rPr lang="ru-RU" alt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освоенный обучающимися в ходе изучения учебного предмета опыт специфической для данной предметной области  деятельности по получению нового знания, его преобразованию и применению, а также систему основополагающих элементов научного знания, лежащих в основе современной научной картины мира)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7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ko-KR" sz="4000" b="1" kern="0" dirty="0">
                <a:solidFill>
                  <a:srgbClr val="0070C0"/>
                </a:solidFill>
                <a:latin typeface="Times New Roman"/>
              </a:rPr>
              <a:t>5. Содержание учебного предмета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ru-RU" altLang="ko-K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раздел является основной частью программы. Он строится по разделам и темам в соответствии с тематическим планом.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ru-RU" altLang="ko-K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описании содержания тем учебной программы может быть рекомендована следующая последовательность изложения:</a:t>
            </a:r>
          </a:p>
          <a:p>
            <a:pPr marL="469900" lvl="0" indent="-469900" fontAlgn="base">
              <a:lnSpc>
                <a:spcPct val="110000"/>
              </a:lnSpc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lang="ru-RU" altLang="ko-K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темы;</a:t>
            </a:r>
          </a:p>
          <a:p>
            <a:pPr marL="469900" lvl="0" indent="-469900" fontAlgn="base">
              <a:lnSpc>
                <a:spcPct val="110000"/>
              </a:lnSpc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lang="ru-RU" altLang="ko-K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количество часов для её изучения;</a:t>
            </a:r>
          </a:p>
          <a:p>
            <a:pPr marL="469900" lvl="0" indent="-469900" fontAlgn="base">
              <a:lnSpc>
                <a:spcPct val="110000"/>
              </a:lnSpc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lang="ru-RU" altLang="ko-K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материала (дидактические единицы);</a:t>
            </a:r>
          </a:p>
          <a:p>
            <a:pPr marL="469900" lvl="0" indent="-469900" fontAlgn="base">
              <a:lnSpc>
                <a:spcPct val="110000"/>
              </a:lnSpc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lang="ru-RU" altLang="ko-K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практических и лабораторных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6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ko-KR" sz="3200" b="1" kern="0" dirty="0">
                <a:solidFill>
                  <a:srgbClr val="0070C0"/>
                </a:solidFill>
                <a:latin typeface="Times New Roman"/>
              </a:rPr>
              <a:t>6. Тематическое планирование с определением основных видов учебной деятельности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69900" lvl="0" indent="-4699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lang="ru-RU" altLang="ko-KR" sz="3200" kern="0" dirty="0">
                <a:solidFill>
                  <a:srgbClr val="000000"/>
                </a:solidFill>
                <a:latin typeface="Times New Roman"/>
              </a:rPr>
              <a:t>В тематическом плане раскрывается последовательность изучения разделов и тем программы, показывается распределение учебных часов по разделам и темам из расчёта общего количества часов по учебному предмету. Тематический план составляется на весь срок обучения.</a:t>
            </a:r>
            <a:endParaRPr lang="ru-RU" altLang="ru-RU" sz="3200" kern="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85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kern="0" dirty="0">
                <a:solidFill>
                  <a:srgbClr val="0070C0"/>
                </a:solidFill>
                <a:latin typeface="Times New Roman"/>
              </a:rPr>
              <a:t>Нормативно-правовой аспект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0"/>
            <a:ext cx="6768752" cy="396043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п. 7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«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рабочих программ учебных курсов, предметов, дисциплин (модулей)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образовательных программ и учебных планов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отнесены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курсов, предметов, дисциплин (модулей)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неотъемлемую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 п. 6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41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kern="0" dirty="0">
                <a:solidFill>
                  <a:srgbClr val="0070C0"/>
                </a:solidFill>
                <a:latin typeface="Times New Roman"/>
              </a:rPr>
              <a:t>Тематическое планирование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75735"/>
            <a:ext cx="7344816" cy="301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151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ko-KR" sz="4000" b="1" kern="0" dirty="0">
                <a:solidFill>
                  <a:srgbClr val="0070C0"/>
                </a:solidFill>
                <a:latin typeface="Times New Roman"/>
              </a:rPr>
              <a:t>Календарно-тематическое планирование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41489"/>
            <a:ext cx="7272807" cy="380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8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b="1" kern="0" dirty="0">
                <a:solidFill>
                  <a:srgbClr val="0070C0"/>
                </a:solidFill>
                <a:latin typeface="Times New Roman"/>
              </a:rPr>
              <a:t>7. Учебно-методическое и материально-техническое обеспечение образовательного процесса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6"/>
            <a:ext cx="6912768" cy="3902031"/>
          </a:xfrm>
        </p:spPr>
        <p:txBody>
          <a:bodyPr>
            <a:normAutofit lnSpcReduction="10000"/>
          </a:bodyPr>
          <a:lstStyle/>
          <a:p>
            <a:pPr marL="469900" lvl="0" indent="-469900" fontAlgn="base">
              <a:lnSpc>
                <a:spcPct val="90000"/>
              </a:lnSpc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lang="ru-RU" altLang="ko-KR" kern="0" dirty="0">
                <a:solidFill>
                  <a:srgbClr val="000000"/>
                </a:solidFill>
                <a:latin typeface="Times New Roman"/>
              </a:rPr>
              <a:t>В этом разделе указывается основная и дополнительная учебная литература, учебные и справочные пособия, учебно-методическая литература, перечень рекомендуемых технических средств обучения, демонстрационные печатные пособия, экранно-звуковые пособия, цифровые образовательные ресурсы, учебно-практическое и учебно-лабораторное оборудование и т. д. В библиографическом списке выделяются издания, предназначенные для учащихся, и литература для учителя. Литература оформляется в соответствии с ГОСТом.</a:t>
            </a:r>
            <a:endParaRPr lang="ru-RU" altLang="ru-RU" kern="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25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683" y="581273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Система учебников «Алгоритм успеха»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20616"/>
            <a:ext cx="2952328" cy="4531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77353"/>
            <a:ext cx="2949882" cy="4558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79108"/>
            <a:ext cx="2162037" cy="10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8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97925"/>
            <a:ext cx="3312368" cy="51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6" y="1072264"/>
            <a:ext cx="3328960" cy="514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58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6254044" cy="136207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04863"/>
            <a:ext cx="2804914" cy="30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2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4744"/>
            <a:ext cx="6183789" cy="45983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программы отдельных учебных предметов являются составной частью содержательного раздела примерной основной образовательной программы и служат </a:t>
            </a:r>
            <a:r>
              <a:rPr lang="ru-RU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проектирования соответствующих рабочих программ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разработка и утверждение которых отнесены к компетенции образовательного учреждения.</a:t>
            </a:r>
          </a:p>
          <a:p>
            <a:pPr>
              <a:lnSpc>
                <a:spcPct val="90000"/>
              </a:lnSpc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программы отдельных учебных предметов </a:t>
            </a:r>
            <a:r>
              <a:rPr lang="ru-RU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содержание образования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учётом региональных особенностей.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Они носят ориентирующий характер, обеспечивая возможность вариативной реализации содержания образования.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Таня\Desktop\рабочая программа выступление\учебники по технологии\s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111229" cy="2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6255797" cy="4526317"/>
          </a:xfrm>
        </p:spPr>
        <p:txBody>
          <a:bodyPr/>
          <a:lstStyle/>
          <a:p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отдельных учебных предметов, как и вся основная образовательная программа основного общего образования, содержат </a:t>
            </a:r>
            <a:r>
              <a:rPr lang="ru-RU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обязательную часть и часть, формируемую участниками образовательного процесса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- 70%</a:t>
            </a:r>
          </a:p>
          <a:p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образовательного процесса, — 30% </a:t>
            </a:r>
          </a:p>
          <a:p>
            <a:endParaRPr lang="ru-RU" dirty="0"/>
          </a:p>
        </p:txBody>
      </p:sp>
      <p:pic>
        <p:nvPicPr>
          <p:cNvPr id="1026" name="Picture 2" descr="C:\Users\Таня\Desktop\рабочая программа выступление\учебники по технологии\neobhod_pr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1936871" cy="19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6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ko-KR" sz="3600" b="1" kern="0" dirty="0">
                <a:solidFill>
                  <a:srgbClr val="0070C0"/>
                </a:solidFill>
                <a:latin typeface="Times New Roman"/>
              </a:rPr>
              <a:t>Основная задача </a:t>
            </a:r>
            <a:r>
              <a:rPr lang="ru-RU" altLang="ko-KR" sz="3600" b="1" kern="0" dirty="0" smtClean="0">
                <a:solidFill>
                  <a:srgbClr val="0070C0"/>
                </a:solidFill>
                <a:latin typeface="Times New Roman"/>
              </a:rPr>
              <a:t>программы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203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ООО (п. 18.2.2)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беспечить достижение планируемых результатов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основной образовательной 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именно: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развития УУД, включающую формирование компетенций обучающихся в области смыслового чтения, использования ИКТ, учебно-исследовательской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проектной деятельности;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воспитания и социализации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29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6196405" cy="3603812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курсу «Технология» выполняет следующие функции: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Calibri" pitchFamily="34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информационное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нормирование учебного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процесса (с распределением времени по каждому разделу)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•организационно-плановое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содержания учебного процесса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alt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общеметодическое</a:t>
            </a: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руководство учебным процессом</a:t>
            </a:r>
            <a:endParaRPr lang="ru-RU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84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819330"/>
          </a:xfrm>
        </p:spPr>
        <p:txBody>
          <a:bodyPr>
            <a:normAutofit fontScale="90000"/>
          </a:bodyPr>
          <a:lstStyle/>
          <a:p>
            <a:r>
              <a:rPr lang="ru-RU" alt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Обязательный минимум содержания основных  образовательных программ по технологии изучается в рамках одного из трех направлений: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140967"/>
            <a:ext cx="6255797" cy="2582101"/>
          </a:xfrm>
        </p:spPr>
        <p:txBody>
          <a:bodyPr>
            <a:normAutofit lnSpcReduction="10000"/>
          </a:bodyPr>
          <a:lstStyle/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«Индустриальные технологии»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«Технологии ведения дома» 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«Сельскохозяйственные технологии» </a:t>
            </a:r>
            <a:b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94614"/>
            <a:ext cx="1727076" cy="20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6912768" cy="4896544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Независимо от вида изучаемых технологий содержанием примерной программы предусматривается освоение материала по следующим сквозным образовательным линиям: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/>
              </a:rPr>
            </a:br>
            <a:r>
              <a:rPr lang="ru-RU" sz="1600" dirty="0">
                <a:solidFill>
                  <a:srgbClr val="FF0000"/>
                </a:solidFill>
                <a:latin typeface="Calibri"/>
              </a:rPr>
              <a:t>•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технологическая культура производства;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распространенные технологии современного производства;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культура, эргономика и эстетика труда;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получение, обработка, хранение и использование технической и технологической информации;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основы черчения, графики, дизайна;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элементы домашней и прикладной экономики, предпринимательства;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знакомство с миром профессий, выбор учащимися жизненных, профессиональных планов;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влияние технологических процессов на окружающую среду и здоровье человека;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методы технической, творческой, проектной деятельности;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история, перспективы и социальные последствия развития технологии и техники.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57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2" y="620688"/>
            <a:ext cx="7633061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1180083" cy="120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96197"/>
            <a:ext cx="864096" cy="13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696594"/>
            <a:ext cx="1296144" cy="13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96594"/>
            <a:ext cx="949047" cy="148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4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258</TotalTime>
  <Words>523</Words>
  <Application>Microsoft Office PowerPoint</Application>
  <PresentationFormat>Экран (4:3)</PresentationFormat>
  <Paragraphs>73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Проектирование рабочих программ по технологии в соответствии с требованиями ФГОС основного общего образования</vt:lpstr>
      <vt:lpstr>Нормативно-правовой аспект</vt:lpstr>
      <vt:lpstr>Презентация PowerPoint</vt:lpstr>
      <vt:lpstr>Презентация PowerPoint</vt:lpstr>
      <vt:lpstr>Основная задача программы</vt:lpstr>
      <vt:lpstr>Презентация PowerPoint</vt:lpstr>
      <vt:lpstr>Обязательный минимум содержания основных  образовательных программ по технологии изучается в рамках одного из трех направлений:</vt:lpstr>
      <vt:lpstr>Презентация PowerPoint</vt:lpstr>
      <vt:lpstr>Презентация PowerPoint</vt:lpstr>
      <vt:lpstr>«Индустриальные технологии»</vt:lpstr>
      <vt:lpstr>Презентация PowerPoint</vt:lpstr>
      <vt:lpstr>«Технологии ведения дома»</vt:lpstr>
      <vt:lpstr>Структура рабочей программы  по предмету </vt:lpstr>
      <vt:lpstr>1. Пояснительная записка</vt:lpstr>
      <vt:lpstr>2. Общая характеристика учебного предмета </vt:lpstr>
      <vt:lpstr>3. Место учебного предмета в учебном плане</vt:lpstr>
      <vt:lpstr>4. Личностные, метапредметные и предметные результаты освоения учебного предмета</vt:lpstr>
      <vt:lpstr>5. Содержание учебного предмета </vt:lpstr>
      <vt:lpstr>6. Тематическое планирование с определением основных видов учебной деятельности</vt:lpstr>
      <vt:lpstr>Тематическое планирование</vt:lpstr>
      <vt:lpstr>Календарно-тематическое планирование</vt:lpstr>
      <vt:lpstr>7. Учебно-методическое и материально-техническое обеспечение образовательного процесса</vt:lpstr>
      <vt:lpstr>Система учебников «Алгоритм успеха»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30</cp:revision>
  <dcterms:created xsi:type="dcterms:W3CDTF">2013-08-27T07:01:12Z</dcterms:created>
  <dcterms:modified xsi:type="dcterms:W3CDTF">2013-08-28T13:55:22Z</dcterms:modified>
</cp:coreProperties>
</file>