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4" r:id="rId2"/>
    <p:sldId id="277" r:id="rId3"/>
    <p:sldId id="265" r:id="rId4"/>
    <p:sldId id="266" r:id="rId5"/>
    <p:sldId id="267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64" y="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6B796-2603-4BAC-8619-995D904ADE7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382D-5C00-48D1-AFDF-6578EB869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zhd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36" y="285720"/>
            <a:ext cx="436840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94" y="1928794"/>
            <a:ext cx="5172068" cy="866764"/>
          </a:xfrm>
        </p:spPr>
        <p:txBody>
          <a:bodyPr/>
          <a:lstStyle/>
          <a:p>
            <a:r>
              <a:rPr lang="ru-RU" i="1" dirty="0" smtClean="0"/>
              <a:t>КРОССВОРД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32" y="3214678"/>
            <a:ext cx="6143668" cy="2336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БЕЗОПАСНОСТЬ –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 ЭТО ВАЖНО!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взрыв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2" y="6215074"/>
            <a:ext cx="3143248" cy="223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ополь пу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66" y="4857752"/>
            <a:ext cx="3143272" cy="273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8" y="7786710"/>
            <a:ext cx="5286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Авторы-составители: </a:t>
            </a:r>
          </a:p>
          <a:p>
            <a:r>
              <a:rPr lang="ru-RU" sz="1400" dirty="0" smtClean="0"/>
              <a:t>педагоги МБОУ «СОШ №2»</a:t>
            </a:r>
          </a:p>
          <a:p>
            <a:r>
              <a:rPr lang="ru-RU" sz="1400" dirty="0" smtClean="0"/>
              <a:t> г.Невельска Сахалинской области </a:t>
            </a:r>
          </a:p>
          <a:p>
            <a:r>
              <a:rPr lang="ru-RU" sz="1400" dirty="0" smtClean="0"/>
              <a:t>Пак Марина Васильевна - учитель технологии, </a:t>
            </a:r>
          </a:p>
          <a:p>
            <a:r>
              <a:rPr lang="ru-RU" sz="1400" dirty="0" smtClean="0"/>
              <a:t>Анашкина Виктория Леонидовна–учитель начальных классов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214282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КАКОЕ ЗАБОЛЕВАНИЕ ПОЛУЧИТ ЧЕЛОВЕК, ЕСЛИ НЕ БУДЕТ СЛЕДИТЬ ЗА СВОЕЙ ОСАНКОЙ В ШКОЛЕ И ДОМА?</a:t>
            </a:r>
            <a:endParaRPr lang="ru-RU" sz="3200" b="1" dirty="0"/>
          </a:p>
        </p:txBody>
      </p:sp>
      <p:pic>
        <p:nvPicPr>
          <p:cNvPr id="3" name="Рисунок 2" descr="сколиоз.jpg"/>
          <p:cNvPicPr>
            <a:picLocks noChangeAspect="1"/>
          </p:cNvPicPr>
          <p:nvPr/>
        </p:nvPicPr>
        <p:blipFill>
          <a:blip r:embed="rId3"/>
          <a:srcRect l="4969" r="3727" b="3121"/>
          <a:stretch>
            <a:fillRect/>
          </a:stretch>
        </p:blipFill>
        <p:spPr>
          <a:xfrm>
            <a:off x="3500438" y="3857620"/>
            <a:ext cx="3000396" cy="4229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42" y="342899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hlinkClick r:id="rId4" action="ppaction://hlinksldjump"/>
              </a:rPr>
              <a:t>СКОЛИОЗ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8" y="771527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ИНФАРКТ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550069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ТРАВМА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НАРОДНОЕ СРЕДСТВО ПРОФИЛАКТИКИ ГРИППА?</a:t>
            </a:r>
            <a:endParaRPr lang="ru-RU" sz="2400" b="1" dirty="0"/>
          </a:p>
        </p:txBody>
      </p:sp>
      <p:pic>
        <p:nvPicPr>
          <p:cNvPr id="3" name="Рисунок 2" descr="potatoes-in-a-group-of-vegetables_34-57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8" y="1500166"/>
            <a:ext cx="596265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8" y="657226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ЧЕСНОК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0438" y="6643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КУКУРУЗА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64" y="792958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МОРКОВЬ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КУДА НУЖНО СООБЩИТЬ ОБ ОБНАРУЖЕННОМ ГДЕ-ЛИБО  ПОДОЗРИТЕЛЬНОМ ПРЕДМЕТЕ? </a:t>
            </a:r>
            <a:endParaRPr lang="ru-RU" sz="3200" b="1" dirty="0"/>
          </a:p>
        </p:txBody>
      </p:sp>
      <p:pic>
        <p:nvPicPr>
          <p:cNvPr id="3" name="Рисунок 2" descr="news-dyaystviya-pri-obnaruzhenii-beshoznyh-predmetov.jpg"/>
          <p:cNvPicPr>
            <a:picLocks noChangeAspect="1"/>
          </p:cNvPicPr>
          <p:nvPr/>
        </p:nvPicPr>
        <p:blipFill>
          <a:blip r:embed="rId3"/>
          <a:srcRect l="18197" r="25813" b="16253"/>
          <a:stretch>
            <a:fillRect/>
          </a:stretch>
        </p:blipFill>
        <p:spPr>
          <a:xfrm>
            <a:off x="214290" y="2357422"/>
            <a:ext cx="3571900" cy="4018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18" y="550069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ПОЛИЦИЯ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66" y="678657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ПОЖАРНАЯ ЧАСТЬ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10" y="807246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ПРОХОЖЕМУ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58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ЕЁ ВКЛЮЧАЮТ, КОГДА НУЖНО ПОДАТЬ СИГНАЛ </a:t>
            </a:r>
            <a:r>
              <a:rPr lang="ru-RU" sz="3600" b="1" dirty="0" smtClean="0">
                <a:solidFill>
                  <a:srgbClr val="FF0000"/>
                </a:solidFill>
              </a:rPr>
              <a:t>«ВНИМАНИЕ ВСЕМ!»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сире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6" y="2214546"/>
            <a:ext cx="4000527" cy="2986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80" y="585788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СИРЕНА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42" y="642938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РЫНДА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22" y="800102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СИГНАЛИЗАЦИЯ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БЛАГОТВОРНО ВЛИЯЕТ НА РОСТ И РАЗВИТИЕ ДЕТСКОГО ОРГАНИЗМА?</a:t>
            </a:r>
            <a:endParaRPr lang="ru-RU" sz="3600" b="1" dirty="0"/>
          </a:p>
        </p:txBody>
      </p:sp>
      <p:pic>
        <p:nvPicPr>
          <p:cNvPr id="3" name="Рисунок 2" descr="сп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55" y="2357422"/>
            <a:ext cx="4452347" cy="3214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56" y="571500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СПОРТ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8" y="664370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КОМПЬЮТЕР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8" y="800102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ТЕЛЕВИЗОР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ЗАПРЕЩАЕТ ДЕЛАТЬ ЭТОТ ЗНАК?</a:t>
            </a:r>
            <a:endParaRPr lang="ru-RU" sz="3600" b="1" dirty="0"/>
          </a:p>
        </p:txBody>
      </p:sp>
      <p:pic>
        <p:nvPicPr>
          <p:cNvPr id="4" name="Рисунок 3" descr="курен.запр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74" y="1571604"/>
            <a:ext cx="4143404" cy="4038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84" y="671514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КУРИТЬ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90" y="6786578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ОБГОНЯТЬ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44" y="800102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ДЫМИТЬ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785786"/>
            <a:ext cx="664371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Руководство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 работе с кроссвордом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dirty="0" smtClean="0"/>
              <a:t>1. Выбери цифру, нажми на неё.</a:t>
            </a:r>
          </a:p>
          <a:p>
            <a:endParaRPr lang="ru-RU" sz="3600" dirty="0" smtClean="0"/>
          </a:p>
          <a:p>
            <a:r>
              <a:rPr lang="ru-RU" sz="3600" dirty="0" smtClean="0"/>
              <a:t>2. Прочитай вопрос, выбери ответ.</a:t>
            </a:r>
          </a:p>
          <a:p>
            <a:endParaRPr lang="ru-RU" sz="3600" dirty="0" smtClean="0"/>
          </a:p>
          <a:p>
            <a:r>
              <a:rPr lang="ru-RU" sz="3600" dirty="0" smtClean="0"/>
              <a:t>3. Если ответ правильный, то ты вернешься к сетке кроссворда.</a:t>
            </a:r>
          </a:p>
          <a:p>
            <a:endParaRPr lang="ru-RU" sz="3600" dirty="0" smtClean="0"/>
          </a:p>
          <a:p>
            <a:r>
              <a:rPr lang="ru-RU" sz="3600" dirty="0" smtClean="0"/>
              <a:t>4. Чтобы вписать ответ, щелкни по разгаданному слову.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93" y="1357289"/>
          <a:ext cx="6357975" cy="6624252"/>
        </p:xfrm>
        <a:graphic>
          <a:graphicData uri="http://schemas.openxmlformats.org/drawingml/2006/table">
            <a:tbl>
              <a:tblPr>
                <a:noFill/>
                <a:tableStyleId>{10A1B5D5-9B99-4C35-A422-299274C87663}</a:tableStyleId>
              </a:tblPr>
              <a:tblGrid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  <a:gridCol w="489075"/>
              </a:tblGrid>
              <a:tr h="552021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Ш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Ы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9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13" action="ppaction://hlinksldjump"/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02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hlinkClick r:id="rId14" action="ppaction://hlinksldjump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16" y="1357290"/>
            <a:ext cx="2500330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50" y="1857356"/>
            <a:ext cx="3500462" cy="64294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7358082"/>
            <a:ext cx="2928958" cy="64294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22" y="6858016"/>
            <a:ext cx="2500330" cy="50006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3182" y="2500298"/>
            <a:ext cx="2500330" cy="50006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8" y="6357950"/>
            <a:ext cx="2928958" cy="50006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82" y="5786446"/>
            <a:ext cx="3500462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84" y="3000364"/>
            <a:ext cx="4500594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16" y="4143372"/>
            <a:ext cx="3000396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8" y="3500430"/>
            <a:ext cx="3000396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43050" y="5214942"/>
            <a:ext cx="3000396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8" y="4643438"/>
            <a:ext cx="3429024" cy="57150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2393943" y="160652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894009" y="160652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394075" y="160652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822703" y="160652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858158" y="221375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358224" y="221375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858290" y="221375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358356" y="214231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786984" y="221375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358488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358488" y="221375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786984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358356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858290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358092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858158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358224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858290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358356" y="321388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786984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358488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858554" y="328532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786984" y="378538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358356" y="378538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858290" y="385682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2358224" y="385682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1858158" y="385682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2358224" y="435689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858290" y="442833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358356" y="442833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3786984" y="442833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4358488" y="442833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787248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287182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4858554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358488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786984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358356" y="492839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1858158" y="54999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2358224" y="54999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858290" y="557133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2858290" y="54999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358356" y="542846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786984" y="54999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4358488" y="54999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2858290" y="607140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358356" y="599996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3786984" y="599996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4358488" y="599996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4787116" y="607140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5287182" y="607140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5287182" y="657147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787116" y="657147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358488" y="664290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86984" y="657147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358356" y="657147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2858290" y="707153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2358224" y="71429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1858158" y="71429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1358092" y="71429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929464" y="764304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358092" y="771447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1858158" y="771447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2358224" y="771447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2858290" y="771447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858290" y="771447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2858290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3358356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3786984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4358488" y="2713818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б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8" y="1857356"/>
            <a:ext cx="4289693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56" y="35715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В ПРОСТОНАРОДЬЕ НАЗЫВАЕТСЯ ПЕШЕХОДНЫЙ ПЕРЕХОД?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80" y="578644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5" action="ppaction://hlinksldjump"/>
              </a:rPr>
              <a:t>ЗЕБРА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90" y="578644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ЯГУАР 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46" y="735808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ТИГР-АЛЬБИНОС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8" y="714348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НАЗЫВАЮТ ЧЕЛОВЕКА, ПЕРЕСЕКАЮЩЕГО ПРОЕЗЖУЮ ЧАСТЬ?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8" y="81439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hlinkClick r:id="rId3" action="ppaction://hlinksldjump"/>
              </a:rPr>
              <a:t>ПЕШЕХОД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802" y="7143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ВОДИТЕЛЬ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6" y="814390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ПИЛОТ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60" y="2428860"/>
            <a:ext cx="4500594" cy="42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34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ОПАСНОСТЬ НЕСЕТ В СЕБЕ ГАЗОВАЯ ПЛИТА ПРИ НЕОСТОРОЖНОМ ОБРАЩЕНИИ?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.пли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8" y="3214678"/>
            <a:ext cx="3660325" cy="40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8" y="814390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НАВОДНЕНИЕ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94" y="450056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hlinkClick r:id="rId4" action="ppaction://hlinksldjump"/>
              </a:rPr>
              <a:t>ВЗРЫВ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8" y="635795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ЛИВЕНЬ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КАКАЯ ЧРЕЗВЫЧАЙНАЯ СИТУАЦИЯ ПРОИСХОДИТ ПО ВИНЕ ЧЕЛОВЕКА?</a:t>
            </a:r>
            <a:endParaRPr lang="ru-RU" sz="3600" b="1" dirty="0"/>
          </a:p>
        </p:txBody>
      </p:sp>
      <p:pic>
        <p:nvPicPr>
          <p:cNvPr id="3" name="Рисунок 2" descr="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2143108"/>
            <a:ext cx="2900166" cy="1958855"/>
          </a:xfrm>
          <a:prstGeom prst="rect">
            <a:avLst/>
          </a:prstGeom>
        </p:spPr>
      </p:pic>
      <p:pic>
        <p:nvPicPr>
          <p:cNvPr id="4" name="Рисунок 3" descr="горит автоб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04" y="6143636"/>
            <a:ext cx="3761638" cy="2000264"/>
          </a:xfrm>
          <a:prstGeom prst="rect">
            <a:avLst/>
          </a:prstGeom>
        </p:spPr>
      </p:pic>
      <p:pic>
        <p:nvPicPr>
          <p:cNvPr id="5" name="Рисунок 4" descr="наводн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62" y="3000364"/>
            <a:ext cx="3207482" cy="2068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94" y="835821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hlinkClick r:id="rId6" action="ppaction://hlinksldjump"/>
              </a:rPr>
              <a:t>ТЕРРОРИЗМ</a:t>
            </a:r>
            <a:endParaRPr lang="ru-RU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8604" y="428624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ТОРНАДО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24" y="52863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НАВОДНЕНИЕ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ПРОСТОНАРОДНОЕ НАЗВАНИЕ ДАННОГО ДОРОЖНОГО ЗНАКА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«ВЪЕЗД ЗАПРЕЩЁН»</a:t>
            </a:r>
            <a:r>
              <a:rPr lang="ru-RU" sz="3600" b="1" dirty="0" smtClean="0"/>
              <a:t>? </a:t>
            </a:r>
            <a:endParaRPr lang="ru-RU" sz="3600" b="1" dirty="0"/>
          </a:p>
        </p:txBody>
      </p:sp>
      <p:pic>
        <p:nvPicPr>
          <p:cNvPr id="3" name="Рисунок 2" descr="33_3_21_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2" y="3143240"/>
            <a:ext cx="4000508" cy="4000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66" y="50720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КИРПИЧ</a:t>
            </a:r>
            <a:endParaRPr lang="ru-RU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66" y="34289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ЦЕМЕНТ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8" y="6572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РАСТВОР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29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СТРОИТЕЛЬНОЕ СООРУЖЕНИЕ ДЛЯ БЕЗОПАСНОГО ПЕРЕХОДА ЧЕРЕЗ ЖЕЛЕЗНОДОРОЖНЫЕ ПУТИ?</a:t>
            </a:r>
            <a:endParaRPr lang="ru-RU" sz="2800" b="1" dirty="0"/>
          </a:p>
        </p:txBody>
      </p:sp>
      <p:pic>
        <p:nvPicPr>
          <p:cNvPr id="3" name="Рисунок 2" descr="железн.доро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22" y="1857356"/>
            <a:ext cx="4405325" cy="4327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42" y="78581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hlinkClick r:id="rId4" action="ppaction://hlinksldjump"/>
              </a:rPr>
              <a:t>ВИАДУК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8" y="685801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НАЗЕМНЫЙ ПЕРЕХОД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66" y="64293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ПЕРЕЕЗД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00000"/>
      </a:dk1>
      <a:lt1>
        <a:srgbClr val="000000"/>
      </a:lt1>
      <a:dk2>
        <a:srgbClr val="A2B5E2"/>
      </a:dk2>
      <a:lt2>
        <a:srgbClr val="A2B5E2"/>
      </a:lt2>
      <a:accent1>
        <a:srgbClr val="EBE3C1"/>
      </a:accent1>
      <a:accent2>
        <a:srgbClr val="9CB084"/>
      </a:accent2>
      <a:accent3>
        <a:srgbClr val="6BB1C9"/>
      </a:accent3>
      <a:accent4>
        <a:srgbClr val="6585CF"/>
      </a:accent4>
      <a:accent5>
        <a:srgbClr val="000000"/>
      </a:accent5>
      <a:accent6>
        <a:srgbClr val="C3DFE9"/>
      </a:accent6>
      <a:hlink>
        <a:srgbClr val="C00000"/>
      </a:hlink>
      <a:folHlink>
        <a:srgbClr val="C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314</Words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КРОССВОРД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администрация</cp:lastModifiedBy>
  <cp:revision>60</cp:revision>
  <dcterms:modified xsi:type="dcterms:W3CDTF">2014-09-18T06:34:22Z</dcterms:modified>
</cp:coreProperties>
</file>