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59" r:id="rId3"/>
    <p:sldId id="360" r:id="rId4"/>
    <p:sldId id="349" r:id="rId5"/>
    <p:sldId id="346" r:id="rId6"/>
    <p:sldId id="345" r:id="rId7"/>
    <p:sldId id="354" r:id="rId8"/>
    <p:sldId id="353" r:id="rId9"/>
    <p:sldId id="357" r:id="rId10"/>
    <p:sldId id="358" r:id="rId11"/>
    <p:sldId id="348" r:id="rId12"/>
    <p:sldId id="356" r:id="rId13"/>
    <p:sldId id="307" r:id="rId14"/>
    <p:sldId id="362" r:id="rId15"/>
    <p:sldId id="364" r:id="rId16"/>
    <p:sldId id="36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  <a:srgbClr val="BC0000"/>
    <a:srgbClr val="800000"/>
    <a:srgbClr val="000048"/>
    <a:srgbClr val="000066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00" autoAdjust="0"/>
    <p:restoredTop sz="87389" autoAdjust="0"/>
  </p:normalViewPr>
  <p:slideViewPr>
    <p:cSldViewPr>
      <p:cViewPr>
        <p:scale>
          <a:sx n="66" d="100"/>
          <a:sy n="66" d="100"/>
        </p:scale>
        <p:origin x="-73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12AD13-FD50-470D-B8D7-231B2E42C4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8256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E46749-C61F-4F48-9900-2ABF10835D1B}" type="slidenum">
              <a:rPr lang="ru-RU"/>
              <a:pPr/>
              <a:t>1</a:t>
            </a:fld>
            <a:endParaRPr lang="ru-RU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074CAF-B7EC-43D8-AD22-E987F0439587}" type="slidenum">
              <a:rPr lang="ru-RU"/>
              <a:pPr/>
              <a:t>6</a:t>
            </a:fld>
            <a:endParaRPr lang="ru-RU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E4EBF0-0541-4A8E-BF06-CEED43BADF74}" type="slidenum">
              <a:rPr lang="ru-RU"/>
              <a:pPr/>
              <a:t>13</a:t>
            </a:fld>
            <a:endParaRPr lang="ru-RU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E46749-C61F-4F48-9900-2ABF10835D1B}" type="slidenum">
              <a:rPr lang="ru-RU"/>
              <a:pPr/>
              <a:t>14</a:t>
            </a:fld>
            <a:endParaRPr lang="ru-RU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E46749-C61F-4F48-9900-2ABF10835D1B}" type="slidenum">
              <a:rPr lang="ru-RU"/>
              <a:pPr/>
              <a:t>15</a:t>
            </a:fld>
            <a:endParaRPr lang="ru-RU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E46749-C61F-4F48-9900-2ABF10835D1B}" type="slidenum">
              <a:rPr lang="ru-RU"/>
              <a:pPr/>
              <a:t>16</a:t>
            </a:fld>
            <a:endParaRPr lang="ru-RU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0BFB1-7D0C-4C4D-866C-2233CD669B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82E41-7DBC-4A0C-AB7E-F8A67101E1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CD18E-6C0B-43DD-980F-13923FAB19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A0C03716-61BC-4828-A14A-630AFACF32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8A453-65A2-4905-8B51-617951173D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7FBCE-40DF-4A3D-B741-93B8786177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58EA8-ED07-4614-BA78-FB18F6E650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43507-7F70-40D9-A671-7D829AEDC0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FB833-AEF4-4584-A53E-1D5A2A64F5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EEE69-5811-4215-9EAE-9A75FC9BF9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31816-8CF4-4778-9AE6-D7F23C2A7B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AE6CE-3F63-4590-8037-1B6940A9BB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20000">
              <a:srgbClr val="85C2FF"/>
            </a:gs>
            <a:gs pos="35000">
              <a:srgbClr val="C4D6EB"/>
            </a:gs>
            <a:gs pos="50000">
              <a:srgbClr val="FFEBFA"/>
            </a:gs>
            <a:gs pos="65000">
              <a:srgbClr val="C4D6EB"/>
            </a:gs>
            <a:gs pos="80001">
              <a:srgbClr val="85C2FF"/>
            </a:gs>
            <a:gs pos="100000">
              <a:srgbClr val="5E9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12657D-E7DA-48DB-9BB3-C0004F04937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0%BD%D0%B8%D0%B3%D0%BE%D0%BF%D0%B5%D1%87%D0%B0%D1%82%D0%B0%D0%BD%D0%B8%D0%B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692696"/>
            <a:ext cx="8204448" cy="3240360"/>
          </a:xfrm>
          <a:effectLst>
            <a:outerShdw dist="50800" algn="ctr" rotWithShape="0">
              <a:srgbClr val="FFFF00"/>
            </a:outerShdw>
          </a:effectLst>
        </p:spPr>
        <p:txBody>
          <a:bodyPr/>
          <a:lstStyle/>
          <a:p>
            <a:r>
              <a:rPr lang="ru-RU" sz="6000" b="1" dirty="0" smtClean="0">
                <a:solidFill>
                  <a:schemeClr val="tx1"/>
                </a:solidFill>
              </a:rPr>
              <a:t>Страницы истории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924944"/>
            <a:ext cx="7416824" cy="3528392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dirty="0" smtClean="0">
                <a:solidFill>
                  <a:srgbClr val="C00000"/>
                </a:solidFill>
              </a:rPr>
              <a:t>Средневековье</a:t>
            </a:r>
          </a:p>
          <a:p>
            <a:pPr eaLnBrk="1" hangingPunct="1">
              <a:defRPr/>
            </a:pPr>
            <a:r>
              <a:rPr lang="ru-RU" sz="5400" b="1" dirty="0" smtClean="0">
                <a:solidFill>
                  <a:srgbClr val="C00000"/>
                </a:solidFill>
              </a:rPr>
              <a:t>Новое время</a:t>
            </a:r>
          </a:p>
          <a:p>
            <a:pPr eaLnBrk="1" hangingPunct="1">
              <a:defRPr/>
            </a:pPr>
            <a:r>
              <a:rPr lang="ru-RU" sz="5400" b="1" dirty="0" smtClean="0">
                <a:solidFill>
                  <a:srgbClr val="C00000"/>
                </a:solidFill>
              </a:rPr>
              <a:t>История России </a:t>
            </a:r>
            <a:endParaRPr lang="ru-RU" sz="54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Arial Black" pitchFamily="34" charset="0"/>
              </a:rPr>
              <a:t>Петр Первый</a:t>
            </a:r>
            <a:endParaRPr lang="ru-RU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8138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05000"/>
            <a:ext cx="4724400" cy="41148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ru-RU" sz="2400" b="1" dirty="0">
              <a:solidFill>
                <a:schemeClr val="hlink"/>
              </a:solidFill>
              <a:latin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То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академик, то герой,</a:t>
            </a:r>
          </a:p>
          <a:p>
            <a:pPr marL="0" indent="0">
              <a:buFont typeface="Wingdings" pitchFamily="2" charset="2"/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То мореплаватель, то плотник,</a:t>
            </a:r>
          </a:p>
          <a:p>
            <a:pPr marL="0" indent="0">
              <a:buFont typeface="Wingdings" pitchFamily="2" charset="2"/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Он  всеобъемлющей  душой</a:t>
            </a:r>
          </a:p>
          <a:p>
            <a:pPr marL="0" indent="0">
              <a:buFont typeface="Wingdings" pitchFamily="2" charset="2"/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На троне вечный был работник.</a:t>
            </a:r>
          </a:p>
          <a:p>
            <a:pPr marL="0" indent="0">
              <a:buFont typeface="Wingdings" pitchFamily="2" charset="2"/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              </a:t>
            </a:r>
          </a:p>
          <a:p>
            <a:pPr marL="0" indent="0">
              <a:buFont typeface="Wingdings" pitchFamily="2" charset="2"/>
              <a:buNone/>
            </a:pPr>
            <a:r>
              <a:rPr lang="ru-RU" sz="2400" b="1" dirty="0">
                <a:latin typeface="Times New Roman" pitchFamily="18" charset="0"/>
              </a:rPr>
              <a:t>                 </a:t>
            </a:r>
            <a:r>
              <a:rPr lang="ru-RU" sz="2400" b="1" i="1" dirty="0">
                <a:solidFill>
                  <a:schemeClr val="accent1"/>
                </a:solidFill>
                <a:latin typeface="Times New Roman" pitchFamily="18" charset="0"/>
              </a:rPr>
              <a:t>(А.С. Пушкин)</a:t>
            </a:r>
          </a:p>
        </p:txBody>
      </p:sp>
      <p:pic>
        <p:nvPicPr>
          <p:cNvPr id="48139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10200" y="1981200"/>
            <a:ext cx="3438525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332655"/>
            <a:ext cx="8077200" cy="870669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Жанна </a:t>
            </a:r>
            <a:r>
              <a:rPr lang="ru-RU" b="1" dirty="0" err="1" smtClean="0"/>
              <a:t>д</a:t>
            </a:r>
            <a:r>
              <a:rPr lang="en-US" b="1" dirty="0" smtClean="0"/>
              <a:t>’</a:t>
            </a:r>
            <a:r>
              <a:rPr lang="ru-RU" b="1" dirty="0" err="1" smtClean="0"/>
              <a:t>Арк</a:t>
            </a:r>
            <a:endParaRPr lang="ru-RU" b="1" dirty="0" smtClean="0"/>
          </a:p>
        </p:txBody>
      </p:sp>
      <p:pic>
        <p:nvPicPr>
          <p:cNvPr id="17411" name="Picture 6" descr="жанн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3768" y="1196975"/>
            <a:ext cx="4708525" cy="5661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4800"/>
            <a:ext cx="8229600" cy="1371600"/>
          </a:xfrm>
          <a:ln w="76200">
            <a:solidFill>
              <a:srgbClr val="CC0000"/>
            </a:solidFill>
          </a:ln>
        </p:spPr>
        <p:txBody>
          <a:bodyPr/>
          <a:lstStyle/>
          <a:p>
            <a:r>
              <a:rPr lang="ru-RU" sz="4000" b="1" dirty="0" smtClean="0">
                <a:solidFill>
                  <a:srgbClr val="CC0000"/>
                </a:solidFill>
              </a:rPr>
              <a:t/>
            </a:r>
            <a:br>
              <a:rPr lang="ru-RU" sz="4000" b="1" dirty="0" smtClean="0">
                <a:solidFill>
                  <a:srgbClr val="CC0000"/>
                </a:solidFill>
              </a:rPr>
            </a:br>
            <a:r>
              <a:rPr lang="ru-RU" sz="4000" b="1" dirty="0" smtClean="0">
                <a:solidFill>
                  <a:srgbClr val="CC0000"/>
                </a:solidFill>
              </a:rPr>
              <a:t>Рюрик</a:t>
            </a:r>
            <a:r>
              <a:rPr lang="ru-RU" sz="4000" b="1" dirty="0" smtClean="0">
                <a:solidFill>
                  <a:srgbClr val="000099"/>
                </a:solidFill>
              </a:rPr>
              <a:t> </a:t>
            </a:r>
            <a:r>
              <a:rPr lang="ru-RU" sz="4000" b="1" dirty="0" smtClean="0">
                <a:solidFill>
                  <a:srgbClr val="000099"/>
                </a:solidFill>
              </a:rPr>
              <a:t>– основатель правящей династии на Руси</a:t>
            </a:r>
            <a:br>
              <a:rPr lang="ru-RU" sz="4000" b="1" dirty="0" smtClean="0">
                <a:solidFill>
                  <a:srgbClr val="000099"/>
                </a:solidFill>
              </a:rPr>
            </a:br>
            <a:endParaRPr lang="ru-RU" sz="4000" b="1" dirty="0">
              <a:solidFill>
                <a:srgbClr val="CC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132856"/>
            <a:ext cx="4752528" cy="3960440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chemeClr val="tx1"/>
                </a:solidFill>
              </a:rPr>
              <a:t>Архитектура Средневековья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65687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b="1" dirty="0"/>
              <a:t>Основные стили архитектуры того времени</a:t>
            </a:r>
            <a:r>
              <a:rPr lang="ru-RU" sz="2800" b="1" dirty="0" smtClean="0"/>
              <a:t>:</a:t>
            </a:r>
            <a:endParaRPr lang="ru-RU" sz="2800" b="1" dirty="0"/>
          </a:p>
        </p:txBody>
      </p:sp>
      <p:pic>
        <p:nvPicPr>
          <p:cNvPr id="105476" name="Picture 4" descr="E-748-010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4032250" cy="3025775"/>
          </a:xfrm>
          <a:prstGeom prst="rect">
            <a:avLst/>
          </a:prstGeom>
          <a:noFill/>
        </p:spPr>
      </p:pic>
      <p:pic>
        <p:nvPicPr>
          <p:cNvPr id="6" name="Picture 6" descr="JP00156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44008" y="2060848"/>
            <a:ext cx="4105275" cy="3079750"/>
          </a:xfrm>
          <a:prstGeom prst="rect">
            <a:avLst/>
          </a:prstGeom>
          <a:noFill/>
        </p:spPr>
      </p:pic>
    </p:spTree>
  </p:cSld>
  <p:clrMapOvr>
    <a:masterClrMapping/>
  </p:clrMapOvr>
  <p:transition advTm="26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692696"/>
            <a:ext cx="8204448" cy="4392488"/>
          </a:xfrm>
          <a:effectLst>
            <a:outerShdw dist="50800" algn="ctr" rotWithShape="0">
              <a:srgbClr val="FFFF00"/>
            </a:outerShdw>
          </a:effectLst>
        </p:spPr>
        <p:txBody>
          <a:bodyPr/>
          <a:lstStyle/>
          <a:p>
            <a:r>
              <a:rPr lang="ru-RU" sz="6000" b="1" dirty="0" smtClean="0">
                <a:solidFill>
                  <a:schemeClr val="tx1"/>
                </a:solidFill>
              </a:rPr>
              <a:t>ВОЗ-РОЖДЕНИЕ</a:t>
            </a:r>
            <a:br>
              <a:rPr lang="ru-RU" sz="6000" b="1" dirty="0" smtClean="0">
                <a:solidFill>
                  <a:schemeClr val="tx1"/>
                </a:solidFill>
              </a:rPr>
            </a:br>
            <a:r>
              <a:rPr lang="ru-RU" sz="6000" b="1" dirty="0" smtClean="0">
                <a:solidFill>
                  <a:schemeClr val="tx1"/>
                </a:solidFill>
              </a:rPr>
              <a:t>ГУСИ-ТЫ</a:t>
            </a:r>
            <a:br>
              <a:rPr lang="ru-RU" sz="6000" b="1" dirty="0" smtClean="0">
                <a:solidFill>
                  <a:schemeClr val="tx1"/>
                </a:solidFill>
              </a:rPr>
            </a:br>
            <a:r>
              <a:rPr lang="ru-RU" sz="6000" b="1" dirty="0" smtClean="0">
                <a:solidFill>
                  <a:schemeClr val="tx1"/>
                </a:solidFill>
              </a:rPr>
              <a:t>РЕ-ФОРМА</a:t>
            </a:r>
            <a:br>
              <a:rPr lang="ru-RU" sz="6000" b="1" dirty="0" smtClean="0">
                <a:solidFill>
                  <a:schemeClr val="tx1"/>
                </a:solidFill>
              </a:rPr>
            </a:br>
            <a:r>
              <a:rPr lang="ru-RU" sz="6000" b="1" dirty="0" smtClean="0">
                <a:solidFill>
                  <a:schemeClr val="tx1"/>
                </a:solidFill>
              </a:rPr>
              <a:t>ТУРНИК-ТУРНИР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924944"/>
            <a:ext cx="7416824" cy="3528392"/>
          </a:xfrm>
        </p:spPr>
        <p:txBody>
          <a:bodyPr/>
          <a:lstStyle/>
          <a:p>
            <a:pPr eaLnBrk="1" hangingPunct="1">
              <a:defRPr/>
            </a:pPr>
            <a:endParaRPr lang="ru-RU" sz="54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692696"/>
            <a:ext cx="8204448" cy="4392488"/>
          </a:xfrm>
          <a:effectLst>
            <a:outerShdw dist="50800" algn="ctr" rotWithShape="0">
              <a:srgbClr val="FFFF00"/>
            </a:outerShdw>
          </a:effectLst>
        </p:spPr>
        <p:txBody>
          <a:bodyPr/>
          <a:lstStyle/>
          <a:p>
            <a:r>
              <a:rPr lang="ru-RU" sz="5400" b="1" dirty="0" smtClean="0">
                <a:solidFill>
                  <a:schemeClr val="tx1"/>
                </a:solidFill>
              </a:rPr>
              <a:t/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>История </a:t>
            </a:r>
            <a:r>
              <a:rPr lang="ru-RU" sz="5400" b="1" dirty="0" smtClean="0">
                <a:solidFill>
                  <a:schemeClr val="tx1"/>
                </a:solidFill>
              </a:rPr>
              <a:t>— </a:t>
            </a:r>
            <a:r>
              <a:rPr lang="ru-RU" sz="5400" b="1" dirty="0" smtClean="0">
                <a:solidFill>
                  <a:schemeClr val="tx1"/>
                </a:solidFill>
              </a:rPr>
              <a:t/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>свидетель </a:t>
            </a:r>
            <a:r>
              <a:rPr lang="ru-RU" sz="5400" b="1" dirty="0" smtClean="0">
                <a:solidFill>
                  <a:schemeClr val="tx1"/>
                </a:solidFill>
              </a:rPr>
              <a:t>прошлого, </a:t>
            </a:r>
            <a:r>
              <a:rPr lang="ru-RU" sz="5400" b="1" dirty="0" smtClean="0">
                <a:solidFill>
                  <a:schemeClr val="tx1"/>
                </a:solidFill>
              </a:rPr>
              <a:t/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>свет </a:t>
            </a:r>
            <a:r>
              <a:rPr lang="ru-RU" sz="5400" b="1" dirty="0" smtClean="0">
                <a:solidFill>
                  <a:schemeClr val="tx1"/>
                </a:solidFill>
              </a:rPr>
              <a:t>истины, </a:t>
            </a:r>
            <a:r>
              <a:rPr lang="ru-RU" sz="5400" b="1" dirty="0" smtClean="0">
                <a:solidFill>
                  <a:schemeClr val="tx1"/>
                </a:solidFill>
              </a:rPr>
              <a:t/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>живая </a:t>
            </a:r>
            <a:r>
              <a:rPr lang="ru-RU" sz="5400" b="1" dirty="0" smtClean="0">
                <a:solidFill>
                  <a:schemeClr val="tx1"/>
                </a:solidFill>
              </a:rPr>
              <a:t>память, </a:t>
            </a:r>
            <a:r>
              <a:rPr lang="ru-RU" sz="5400" b="1" dirty="0" smtClean="0">
                <a:solidFill>
                  <a:schemeClr val="tx1"/>
                </a:solidFill>
              </a:rPr>
              <a:t/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>учитель </a:t>
            </a:r>
            <a:r>
              <a:rPr lang="ru-RU" sz="5400" b="1" dirty="0" smtClean="0">
                <a:solidFill>
                  <a:schemeClr val="tx1"/>
                </a:solidFill>
              </a:rPr>
              <a:t>жизни, вестник </a:t>
            </a:r>
            <a:r>
              <a:rPr lang="ru-RU" sz="5400" b="1" dirty="0" smtClean="0">
                <a:solidFill>
                  <a:schemeClr val="tx1"/>
                </a:solidFill>
              </a:rPr>
              <a:t>старины</a:t>
            </a:r>
            <a:r>
              <a:rPr lang="ru-RU" sz="6000" b="1" dirty="0" smtClean="0">
                <a:solidFill>
                  <a:schemeClr val="tx1"/>
                </a:solidFill>
              </a:rPr>
              <a:t/>
            </a:r>
            <a:br>
              <a:rPr lang="ru-RU" sz="6000" b="1" dirty="0" smtClean="0">
                <a:solidFill>
                  <a:schemeClr val="tx1"/>
                </a:solidFill>
              </a:rPr>
            </a:br>
            <a:r>
              <a:rPr lang="ru-RU" sz="6000" b="1" dirty="0" smtClean="0">
                <a:solidFill>
                  <a:schemeClr val="tx1"/>
                </a:solidFill>
              </a:rPr>
              <a:t> </a:t>
            </a:r>
            <a:r>
              <a:rPr lang="ru-RU" sz="6000" b="1" dirty="0" smtClean="0">
                <a:solidFill>
                  <a:schemeClr val="tx1"/>
                </a:solidFill>
              </a:rPr>
              <a:t>                           </a:t>
            </a:r>
            <a:r>
              <a:rPr lang="ru-RU" sz="2800" b="1" dirty="0" smtClean="0">
                <a:solidFill>
                  <a:schemeClr val="tx1"/>
                </a:solidFill>
              </a:rPr>
              <a:t>Цицерон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924944"/>
            <a:ext cx="7416824" cy="3528392"/>
          </a:xfrm>
        </p:spPr>
        <p:txBody>
          <a:bodyPr/>
          <a:lstStyle/>
          <a:p>
            <a:pPr eaLnBrk="1" hangingPunct="1">
              <a:defRPr/>
            </a:pPr>
            <a:endParaRPr lang="ru-RU" sz="54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692696"/>
            <a:ext cx="8204448" cy="4392488"/>
          </a:xfrm>
          <a:effectLst>
            <a:outerShdw dist="50800" algn="ctr" rotWithShape="0">
              <a:srgbClr val="FFFF00"/>
            </a:outerShdw>
          </a:effectLst>
        </p:spPr>
        <p:txBody>
          <a:bodyPr/>
          <a:lstStyle/>
          <a:p>
            <a:r>
              <a:rPr lang="ru-RU" sz="6000" b="1" dirty="0" smtClean="0">
                <a:solidFill>
                  <a:schemeClr val="tx1"/>
                </a:solidFill>
              </a:rPr>
              <a:t>Благодарю </a:t>
            </a:r>
            <a:br>
              <a:rPr lang="ru-RU" sz="6000" b="1" dirty="0" smtClean="0">
                <a:solidFill>
                  <a:schemeClr val="tx1"/>
                </a:solidFill>
              </a:rPr>
            </a:br>
            <a:r>
              <a:rPr lang="ru-RU" sz="6000" b="1" dirty="0" smtClean="0">
                <a:solidFill>
                  <a:schemeClr val="tx1"/>
                </a:solidFill>
              </a:rPr>
              <a:t>за участие в игре!</a:t>
            </a:r>
            <a:br>
              <a:rPr lang="ru-RU" sz="6000" b="1" dirty="0" smtClean="0">
                <a:solidFill>
                  <a:schemeClr val="tx1"/>
                </a:solidFill>
              </a:rPr>
            </a:b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924944"/>
            <a:ext cx="7416824" cy="3528392"/>
          </a:xfrm>
        </p:spPr>
        <p:txBody>
          <a:bodyPr/>
          <a:lstStyle/>
          <a:p>
            <a:pPr eaLnBrk="1" hangingPunct="1">
              <a:defRPr/>
            </a:pPr>
            <a:endParaRPr lang="ru-RU" sz="54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Муза истории КЛИО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340768"/>
            <a:ext cx="288032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Богиня  МНЕМОЗИНА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 Она олицетворяла память, обладала всеведением: она знает «всё, что было, всё, что есть, и всё, что будет».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916832"/>
            <a:ext cx="30956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Робин Гуд</a:t>
            </a:r>
          </a:p>
        </p:txBody>
      </p:sp>
      <p:pic>
        <p:nvPicPr>
          <p:cNvPr id="18435" name="Picture 10" descr="Робин Гуд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3728" y="1268760"/>
            <a:ext cx="4634383" cy="53273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ru-RU" sz="3600" b="1" u="sng" dirty="0" smtClean="0"/>
              <a:t> Ян Жижка</a:t>
            </a:r>
            <a:endParaRPr lang="ru-RU" sz="3600" b="1" u="sng" dirty="0"/>
          </a:p>
        </p:txBody>
      </p:sp>
      <p:sp>
        <p:nvSpPr>
          <p:cNvPr id="281603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319838"/>
            <a:ext cx="539750" cy="538162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1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64163" y="692150"/>
            <a:ext cx="3529012" cy="5832475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endParaRPr lang="ru-RU" sz="1800" dirty="0"/>
          </a:p>
        </p:txBody>
      </p:sp>
      <p:sp>
        <p:nvSpPr>
          <p:cNvPr id="281606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08725"/>
            <a:ext cx="539750" cy="54927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1609" name="Text Box 9"/>
          <p:cNvSpPr txBox="1">
            <a:spLocks noChangeArrowheads="1"/>
          </p:cNvSpPr>
          <p:nvPr/>
        </p:nvSpPr>
        <p:spPr bwMode="auto">
          <a:xfrm>
            <a:off x="2051050" y="6491288"/>
            <a:ext cx="922338" cy="366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i="1">
                <a:solidFill>
                  <a:srgbClr val="000000"/>
                </a:solidFill>
              </a:rPr>
              <a:t>Ян Гус</a:t>
            </a:r>
            <a:r>
              <a:rPr lang="ru-RU" sz="1800" i="1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040064"/>
            <a:ext cx="5033565" cy="581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Начало </a:t>
            </a:r>
            <a:r>
              <a:rPr lang="ru-RU" b="1" dirty="0" smtClean="0">
                <a:solidFill>
                  <a:schemeClr val="tx1"/>
                </a:solidFill>
              </a:rPr>
              <a:t>книгопечатания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196206"/>
            <a:ext cx="8229600" cy="518512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 smtClean="0"/>
              <a:t>Иоганн </a:t>
            </a:r>
            <a:r>
              <a:rPr lang="ru-RU" b="1" dirty="0" err="1" smtClean="0"/>
              <a:t>Гутенберг</a:t>
            </a:r>
            <a:r>
              <a:rPr lang="ru-RU" b="1" dirty="0" smtClean="0"/>
              <a:t> </a:t>
            </a:r>
            <a:r>
              <a:rPr lang="ru-RU" dirty="0" smtClean="0"/>
              <a:t>- </a:t>
            </a:r>
            <a:r>
              <a:rPr lang="ru-RU" sz="2400" dirty="0" smtClean="0"/>
              <a:t>в </a:t>
            </a:r>
            <a:r>
              <a:rPr lang="ru-RU" sz="2400" dirty="0"/>
              <a:t>середине 1440-х годов создал европейский </a:t>
            </a:r>
            <a:r>
              <a:rPr lang="ru-RU" sz="2400" dirty="0" smtClean="0"/>
              <a:t>способ</a:t>
            </a:r>
            <a:r>
              <a:rPr lang="ru-RU" sz="2400" dirty="0"/>
              <a:t> </a:t>
            </a:r>
            <a:r>
              <a:rPr lang="ru-RU" sz="2400" dirty="0" smtClean="0">
                <a:hlinkClick r:id="rId3" tooltip="Книгопечатание"/>
              </a:rPr>
              <a:t>книгопечатания</a:t>
            </a:r>
            <a:r>
              <a:rPr lang="ru-RU" sz="2400" dirty="0" smtClean="0"/>
              <a:t> подвижными </a:t>
            </a:r>
            <a:r>
              <a:rPr lang="ru-RU" sz="2400" dirty="0"/>
              <a:t>литерами, распространившийся по всему миру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340768"/>
            <a:ext cx="3170237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9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268760"/>
            <a:ext cx="3223147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2815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Робеспь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908050"/>
            <a:ext cx="3729038" cy="4608513"/>
          </a:xfrm>
          <a:prstGeom prst="rect">
            <a:avLst/>
          </a:prstGeom>
          <a:noFill/>
          <a:ln w="57150" cmpd="thinThick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4932363" y="1052513"/>
            <a:ext cx="223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600" b="0"/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4500563" y="549274"/>
            <a:ext cx="3960812" cy="3262432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FF0000"/>
                </a:solidFill>
              </a:rPr>
              <a:t>Робеспьер </a:t>
            </a:r>
            <a:r>
              <a:rPr lang="ru-RU" sz="4000" b="1" dirty="0" smtClean="0">
                <a:solidFill>
                  <a:srgbClr val="FF0000"/>
                </a:solidFill>
              </a:rPr>
              <a:t>Максимилиан</a:t>
            </a:r>
            <a:endParaRPr lang="ru-RU" sz="4000" b="1" dirty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2800" b="1" dirty="0" smtClean="0"/>
              <a:t>один </a:t>
            </a:r>
            <a:r>
              <a:rPr lang="ru-RU" sz="2800" b="1" dirty="0"/>
              <a:t>из ведущих деятелей Великой французской революции</a:t>
            </a:r>
            <a:r>
              <a:rPr lang="ru-RU" b="1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4663" y="549275"/>
            <a:ext cx="4457700" cy="15113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C00000"/>
                </a:solidFill>
              </a:rPr>
              <a:t>Наполеон Бонапарт</a:t>
            </a:r>
            <a:endParaRPr lang="ru-RU" sz="4000" b="1" dirty="0" smtClean="0">
              <a:solidFill>
                <a:srgbClr val="C000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538" y="2565400"/>
            <a:ext cx="4030662" cy="38163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000" b="1" dirty="0" smtClean="0">
              <a:solidFill>
                <a:srgbClr val="000066"/>
              </a:solidFill>
            </a:endParaRPr>
          </a:p>
        </p:txBody>
      </p:sp>
      <p:pic>
        <p:nvPicPr>
          <p:cNvPr id="18436" name="Picture 5" descr="Наполе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13203"/>
            <a:ext cx="3816424" cy="6544797"/>
          </a:xfrm>
          <a:prstGeom prst="rect">
            <a:avLst/>
          </a:prstGeom>
          <a:noFill/>
          <a:ln w="57150" cmpd="thinThick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27784" y="260648"/>
            <a:ext cx="3810000" cy="1143000"/>
          </a:xfrm>
          <a:ln w="76200">
            <a:solidFill>
              <a:srgbClr val="CC0000"/>
            </a:solidFill>
          </a:ln>
        </p:spPr>
        <p:txBody>
          <a:bodyPr/>
          <a:lstStyle/>
          <a:p>
            <a:r>
              <a:rPr lang="ru-RU" sz="3600" b="1" dirty="0" smtClean="0">
                <a:solidFill>
                  <a:srgbClr val="CC0000"/>
                </a:solidFill>
              </a:rPr>
              <a:t> Князь Игорь</a:t>
            </a:r>
            <a:endParaRPr lang="ru-RU" sz="3600" b="1" dirty="0">
              <a:solidFill>
                <a:srgbClr val="CC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484784"/>
            <a:ext cx="3497263" cy="5105400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96</Words>
  <Application>Microsoft Office PowerPoint</Application>
  <PresentationFormat>Экран (4:3)</PresentationFormat>
  <Paragraphs>43</Paragraphs>
  <Slides>16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Страницы истории</vt:lpstr>
      <vt:lpstr>Муза истории КЛИО</vt:lpstr>
      <vt:lpstr>Богиня  МНЕМОЗИНА  Она олицетворяла память, обладала всеведением: она знает «всё, что было, всё, что есть, и всё, что будет». </vt:lpstr>
      <vt:lpstr>Робин Гуд</vt:lpstr>
      <vt:lpstr> Ян Жижка</vt:lpstr>
      <vt:lpstr>Начало книгопечатания</vt:lpstr>
      <vt:lpstr>Слайд 7</vt:lpstr>
      <vt:lpstr>Наполеон Бонапарт</vt:lpstr>
      <vt:lpstr> Князь Игорь</vt:lpstr>
      <vt:lpstr>Петр Первый</vt:lpstr>
      <vt:lpstr>Жанна д’Арк</vt:lpstr>
      <vt:lpstr> Рюрик – основатель правящей династии на Руси </vt:lpstr>
      <vt:lpstr>Архитектура Средневековья</vt:lpstr>
      <vt:lpstr>ВОЗ-РОЖДЕНИЕ ГУСИ-ТЫ РЕ-ФОРМА ТУРНИК-ТУРНИР</vt:lpstr>
      <vt:lpstr> История —  свидетель прошлого,  свет истины,  живая память,  учитель жизни, вестник старины                             Цицерон</vt:lpstr>
      <vt:lpstr>Благодарю  за участие в игре! 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мт ьти</cp:lastModifiedBy>
  <cp:revision>65</cp:revision>
  <dcterms:created xsi:type="dcterms:W3CDTF">2010-03-08T14:35:50Z</dcterms:created>
  <dcterms:modified xsi:type="dcterms:W3CDTF">2014-02-11T19:03:35Z</dcterms:modified>
</cp:coreProperties>
</file>