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98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1A484E4-7E05-47B1-B0F1-AFF451990646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8053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D01ED49-7C05-4AD0-89A3-144F9E62DD8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3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Arial Unicode MS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079424-6ABF-497B-A030-6F05842CD1E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4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6FC4F5-A01C-4FDA-BCA7-147FE2CC694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72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8AD06E-2274-49D8-BE07-830B93D7612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49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91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199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33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55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42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25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780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C3600A-A649-40FC-A988-D019DA7C88F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0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29938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3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921D1A-3A78-45CF-B446-8C14A5143FF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6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F96518-AC8C-4394-831C-41E12D1D09F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4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5996EE-6FB2-42E3-94EA-F793E99925C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68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396840-5861-4C82-A452-79F9FC7A787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0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936A05-3852-458A-A01C-C8C9916F560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84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0F5234-0477-4387-A883-60BCE4D7AE6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9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E3709E-BD60-43C0-85E0-5C4A9BB8D47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08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42F5EE2-DD0F-47B6-B6E7-515A99E171DF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2400" b="0" i="0" u="none" strike="noStrike" kern="1200">
          <a:ln>
            <a:noFill/>
          </a:ln>
          <a:latin typeface="Arial" pitchFamily="18"/>
          <a:ea typeface="Arial Unicode MS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ru-RU" sz="2400" b="0" i="0" u="none" strike="noStrike" kern="1200">
          <a:ln>
            <a:noFill/>
          </a:ln>
          <a:latin typeface="Arial" pitchFamily="18"/>
          <a:ea typeface="Arial Unicode MS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360" y="1893960"/>
            <a:ext cx="9675000" cy="566639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40879" y="55548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740879" y="2101680"/>
            <a:ext cx="8608320" cy="476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81399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856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2400" b="1" i="0" u="none" strike="noStrike">
          <a:ln>
            <a:noFill/>
          </a:ln>
          <a:solidFill>
            <a:srgbClr val="333333"/>
          </a:solidFill>
          <a:latin typeface="Albany" pitchFamily="34"/>
          <a:ea typeface="Arial Unicode MS" pitchFamily="2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ru-RU" sz="2400" b="0" i="0" u="none" strike="noStrike">
          <a:ln>
            <a:noFill/>
          </a:ln>
          <a:solidFill>
            <a:srgbClr val="000000"/>
          </a:solidFill>
          <a:latin typeface="Albany" pitchFamily="34"/>
          <a:ea typeface="Arial Unicode MS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Relationship Id="rId9" Type="http://schemas.openxmlformats.org/officeDocument/2006/relationships/image" Target="../media/image5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-216000" algn="ctr"/>
            <a:endParaRPr lang="ru-RU">
              <a:latin typeface="Thorndale" pitchFamily="1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847" y="683494"/>
            <a:ext cx="8657431" cy="6343488"/>
          </a:xfrm>
          <a:prstGeom prst="rect">
            <a:avLst/>
          </a:prstGeom>
          <a:gradFill>
            <a:gsLst>
              <a:gs pos="0">
                <a:srgbClr val="FFFF66"/>
              </a:gs>
              <a:gs pos="100000">
                <a:srgbClr val="FFFFCC"/>
              </a:gs>
            </a:gsLst>
            <a:lin ang="5400000"/>
          </a:gra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18"/>
              <a:ea typeface="Arial Unicode MS" pitchFamily="2"/>
              <a:cs typeface="Mangal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dirty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Arial Unicode MS" pitchFamily="2"/>
                <a:cs typeface="Mangal" pitchFamily="2"/>
              </a:rPr>
              <a:t>          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18"/>
              <a:ea typeface="Arial Unicode MS" pitchFamily="2"/>
              <a:cs typeface="Mangal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dirty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Arial Unicode MS" pitchFamily="2"/>
                <a:cs typeface="Mangal" pitchFamily="2"/>
              </a:rPr>
              <a:t> 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18"/>
              <a:ea typeface="Arial Unicode MS" pitchFamily="2"/>
              <a:cs typeface="Mangal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0" i="0" u="none" strike="noStrike" kern="1200" dirty="0" smtClean="0">
              <a:ln>
                <a:noFill/>
              </a:ln>
              <a:solidFill>
                <a:srgbClr val="330000"/>
              </a:solidFill>
              <a:latin typeface="Arial" pitchFamily="18"/>
              <a:ea typeface="Arial Unicode MS" pitchFamily="2"/>
              <a:cs typeface="Mangal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0" i="0" u="none" strike="noStrike" kern="1200" dirty="0" smtClean="0">
              <a:ln>
                <a:noFill/>
              </a:ln>
              <a:solidFill>
                <a:srgbClr val="330000"/>
              </a:solidFill>
              <a:latin typeface="Arial" pitchFamily="18"/>
              <a:ea typeface="Arial Unicode MS" pitchFamily="2"/>
              <a:cs typeface="Mangal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Arial Unicode MS" pitchFamily="2"/>
                <a:cs typeface="Mangal" pitchFamily="2"/>
              </a:rPr>
              <a:t>Фролова </a:t>
            </a:r>
            <a:r>
              <a:rPr lang="ru-RU" sz="2800" b="0" i="0" u="none" strike="noStrike" kern="1200" dirty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Arial Unicode MS" pitchFamily="2"/>
                <a:cs typeface="Mangal" pitchFamily="2"/>
              </a:rPr>
              <a:t>Тамара </a:t>
            </a: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Arial Unicode MS" pitchFamily="2"/>
                <a:cs typeface="Mangal" pitchFamily="2"/>
              </a:rPr>
              <a:t>Серафимовна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Arial Unicode MS" pitchFamily="2"/>
                <a:cs typeface="Mangal" pitchFamily="2"/>
              </a:rPr>
              <a:t> 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Arial Unicode MS" pitchFamily="2"/>
                <a:cs typeface="Mangal" pitchFamily="2"/>
              </a:rPr>
              <a:t>учитель </a:t>
            </a:r>
            <a:r>
              <a:rPr lang="ru-RU" sz="2800" b="0" i="0" u="none" strike="noStrike" kern="1200" dirty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Arial Unicode MS" pitchFamily="2"/>
                <a:cs typeface="Mangal" pitchFamily="2"/>
              </a:rPr>
              <a:t>черчения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dirty="0">
                <a:ln>
                  <a:noFill/>
                </a:ln>
                <a:solidFill>
                  <a:srgbClr val="330000"/>
                </a:solidFill>
                <a:latin typeface="Arial" pitchFamily="18"/>
                <a:ea typeface="Arial Unicode MS" pitchFamily="2"/>
                <a:cs typeface="Mangal" pitchFamily="2"/>
              </a:rPr>
              <a:t>                                         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0" i="0" u="none" strike="noStrike" kern="1200" dirty="0">
              <a:ln>
                <a:noFill/>
              </a:ln>
              <a:solidFill>
                <a:srgbClr val="330000"/>
              </a:solidFill>
              <a:latin typeface="Arial" pitchFamily="18"/>
              <a:ea typeface="Arial Unicode MS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0" i="0" u="none" strike="noStrike" kern="1200" dirty="0" smtClean="0">
              <a:ln>
                <a:noFill/>
              </a:ln>
              <a:solidFill>
                <a:srgbClr val="330000"/>
              </a:solidFill>
              <a:latin typeface="Arial" pitchFamily="18"/>
              <a:ea typeface="Arial Unicode MS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0" i="0" u="none" strike="noStrike" kern="1200" dirty="0" smtClean="0">
              <a:ln>
                <a:noFill/>
              </a:ln>
              <a:solidFill>
                <a:srgbClr val="330000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3928" y="1475581"/>
            <a:ext cx="6969898" cy="103838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5400" b="1" i="0" u="none" strike="noStrike" kern="1200" dirty="0">
                <a:ln>
                  <a:noFill/>
                </a:ln>
                <a:solidFill>
                  <a:srgbClr val="660066"/>
                </a:solidFill>
                <a:latin typeface="Goudy Stout" pitchFamily="18"/>
                <a:ea typeface="Arial Unicode MS" pitchFamily="2"/>
                <a:cs typeface="Mangal" pitchFamily="2"/>
              </a:rPr>
              <a:t>Геометрические тела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7280">
            <a:off x="922042" y="3778851"/>
            <a:ext cx="3140075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1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/>
            <a:r>
              <a:rPr lang="ru-RU" sz="2600">
                <a:latin typeface="Arial Narrow" pitchFamily="34"/>
                <a:hlinkClick r:id="" action="ppaction://noaction"/>
              </a:rPr>
              <a:t>Усеченный конус</a:t>
            </a:r>
            <a:r>
              <a:rPr lang="ru-RU" sz="2600">
                <a:latin typeface="Arial Narrow" pitchFamily="34"/>
              </a:rPr>
              <a:t>-геометрическое тело, образуемое вращением прямоугольной трапеции вокруг прямоугольной стороны, называемой осью.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1944000"/>
            <a:ext cx="2664000" cy="20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00" y="5688000"/>
            <a:ext cx="3096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500960" y="1440000"/>
            <a:ext cx="2219039" cy="142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983999" y="4630680"/>
            <a:ext cx="2952359" cy="220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52000" y="4680000"/>
            <a:ext cx="1944000" cy="18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84000" y="4392000"/>
            <a:ext cx="1007999" cy="22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7990920" y="2963519"/>
            <a:ext cx="1657080" cy="142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4397039" y="2160000"/>
            <a:ext cx="1218960" cy="142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176400"/>
            <a:ext cx="9071640" cy="15123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2600">
                <a:hlinkClick r:id="" action="ppaction://noaction"/>
              </a:rPr>
              <a:t>Цилиндр</a:t>
            </a:r>
            <a:r>
              <a:rPr lang="ru-RU" sz="2600"/>
              <a:t> — геометрическое тело, образуемое вращением прямоугольника вокруг одной из его сторон, называемой осью, и имеющее в основании круг.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" y="1655999"/>
            <a:ext cx="6192000" cy="49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491760"/>
            <a:ext cx="8608320" cy="13899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>
                <a:hlinkClick r:id="" action="ppaction://noaction"/>
              </a:rPr>
              <a:t>Пирамида</a:t>
            </a:r>
            <a:r>
              <a:rPr lang="ru-RU"/>
              <a:t>— геометрическое тело, ограниченное многоугольником, называемым основанием пирамиды, и треугольниками с общей вершиной, которые называются боковыми гранями.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360" y="2015999"/>
            <a:ext cx="6407640" cy="54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992000" y="2160000"/>
            <a:ext cx="1728000" cy="22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840000" y="4176000"/>
            <a:ext cx="2808000" cy="331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832000" y="2160000"/>
            <a:ext cx="2015999" cy="23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83240" y="72000"/>
            <a:ext cx="356076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72000" y="4392000"/>
            <a:ext cx="2448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960000" y="5121719"/>
            <a:ext cx="2088000" cy="222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000" y="5328000"/>
            <a:ext cx="2376000" cy="193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03999" y="648000"/>
            <a:ext cx="4176000" cy="367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048000" y="3141359"/>
            <a:ext cx="3914640" cy="391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6000" y="1728000"/>
            <a:ext cx="2088000" cy="19324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1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2000">
                <a:hlinkClick r:id="" action="ppaction://noaction"/>
              </a:rPr>
              <a:t>Призма</a:t>
            </a:r>
            <a:r>
              <a:rPr lang="ru-RU" sz="2000"/>
              <a:t>— многогранник у которого два основания — равные, параллельно расположенные многоугольники, а боковые грани прямоугольники и или параллелограммы.   Вид призмы зависит от многоугольника, который лежит в основании.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623999" y="2088000"/>
            <a:ext cx="2857320" cy="140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696000" y="4392000"/>
            <a:ext cx="2456999" cy="142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4691520"/>
            <a:ext cx="2088000" cy="128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16000" y="1944000"/>
            <a:ext cx="2015999" cy="38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олилиния 7"/>
          <p:cNvSpPr/>
          <p:nvPr/>
        </p:nvSpPr>
        <p:spPr>
          <a:xfrm>
            <a:off x="9072000" y="6120000"/>
            <a:ext cx="288000" cy="1152000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21600 f8 1"/>
              <a:gd name="f17" fmla="*/ f12 f11 1"/>
              <a:gd name="f18" fmla="*/ f11 f7 1"/>
              <a:gd name="f19" fmla="*/ f13 f7 1"/>
              <a:gd name="f20" fmla="*/ f17 1 10800"/>
              <a:gd name="f21" fmla="+- f12 0 f20"/>
              <a:gd name="f22" fmla="*/ f21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2" r="f19" b="f16"/>
            <a:pathLst>
              <a:path w="21600" h="21600">
                <a:moveTo>
                  <a:pt x="f11" y="f5"/>
                </a:moveTo>
                <a:lnTo>
                  <a:pt x="f11" y="f12"/>
                </a:lnTo>
                <a:lnTo>
                  <a:pt x="f4" y="f12"/>
                </a:ln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5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6000" y="1872000"/>
            <a:ext cx="2664000" cy="171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88000" y="3960000"/>
            <a:ext cx="2160000" cy="15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088000" y="503999"/>
            <a:ext cx="5429520" cy="603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  <a:hlinkClick r:id="" action="ppaction://noaction"/>
              </a:rPr>
              <a:t>Призма</a:t>
            </a: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rPr>
              <a:t>, у которой все стороны являются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rPr>
              <a:t> прямоугольниками, называется параллелепипед</a:t>
            </a: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80000" y="3816000"/>
            <a:ext cx="2448000" cy="18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031999" y="4031999"/>
            <a:ext cx="1121759" cy="19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263999" y="1584000"/>
            <a:ext cx="1980720" cy="157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8424000" y="1584000"/>
            <a:ext cx="1586160" cy="15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3744000" y="1944000"/>
            <a:ext cx="2304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280000" y="3528000"/>
            <a:ext cx="1512000" cy="3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0400" y="36936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648000" y="-936000"/>
            <a:ext cx="14327999" cy="9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544000" y="1563480"/>
            <a:ext cx="1943640" cy="14396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00" h="4000" fill="none">
                <a:moveTo>
                  <a:pt x="0" y="0"/>
                </a:moveTo>
                <a:lnTo>
                  <a:pt x="5400" y="4000"/>
                </a:lnTo>
              </a:path>
            </a:pathLst>
          </a:custGeom>
          <a:noFill/>
          <a:ln w="36000">
            <a:solidFill>
              <a:srgbClr val="801900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3240000" y="1563480"/>
            <a:ext cx="2015640" cy="14396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00" h="4000" fill="none">
                <a:moveTo>
                  <a:pt x="5600" y="0"/>
                </a:moveTo>
                <a:lnTo>
                  <a:pt x="0" y="4000"/>
                </a:lnTo>
              </a:path>
            </a:pathLst>
          </a:custGeom>
          <a:noFill/>
          <a:ln w="36000">
            <a:solidFill>
              <a:srgbClr val="801900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0479" y="2880000"/>
            <a:ext cx="2855520" cy="4453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>
                <a:ln>
                  <a:noFill/>
                </a:ln>
                <a:solidFill>
                  <a:srgbClr val="7E0021"/>
                </a:solidFill>
                <a:latin typeface="DejaVu Sans" pitchFamily="34"/>
                <a:ea typeface="Arial Unicode MS" pitchFamily="2"/>
                <a:cs typeface="Mangal" pitchFamily="2"/>
              </a:rPr>
              <a:t>многогранники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2000" y="3168000"/>
            <a:ext cx="2879640" cy="4453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>
                <a:ln>
                  <a:noFill/>
                </a:ln>
                <a:solidFill>
                  <a:srgbClr val="7E0021"/>
                </a:solidFill>
                <a:latin typeface="DejaVu Sans" pitchFamily="34"/>
                <a:ea typeface="Arial Unicode MS" pitchFamily="2"/>
                <a:cs typeface="Mangal" pitchFamily="2"/>
              </a:rPr>
              <a:t>тела вращения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1655999" y="3311999"/>
            <a:ext cx="1151640" cy="575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00" h="1600" fill="none">
                <a:moveTo>
                  <a:pt x="3200" y="0"/>
                </a:moveTo>
                <a:lnTo>
                  <a:pt x="0" y="160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2000" y="3960000"/>
            <a:ext cx="745559" cy="432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  <a:hlinkClick r:id="" action="ppaction://noaction"/>
              </a:rPr>
              <a:t>куб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2520000" y="3384000"/>
            <a:ext cx="575640" cy="1511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00" h="4200" fill="none">
                <a:moveTo>
                  <a:pt x="1600" y="0"/>
                </a:moveTo>
                <a:lnTo>
                  <a:pt x="0" y="420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1800000" y="4896000"/>
            <a:ext cx="1269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  <a:hlinkClick r:id="" action="ppaction://noaction"/>
              </a:rPr>
              <a:t>пирамиды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3456000" y="3384000"/>
            <a:ext cx="287640" cy="215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0" h="6000" fill="none">
                <a:moveTo>
                  <a:pt x="0" y="0"/>
                </a:moveTo>
                <a:lnTo>
                  <a:pt x="800" y="600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6680" y="5629319"/>
            <a:ext cx="98532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  <a:hlinkClick r:id="" action="ppaction://noaction"/>
              </a:rPr>
              <a:t>призмы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4176000" y="3384000"/>
            <a:ext cx="503640" cy="1007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00" h="2800" fill="none">
                <a:moveTo>
                  <a:pt x="0" y="0"/>
                </a:moveTo>
                <a:lnTo>
                  <a:pt x="1400" y="280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6000" y="4608000"/>
            <a:ext cx="196236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  <a:hlinkClick r:id="" action="ppaction://noaction"/>
              </a:rPr>
              <a:t>параллелепипед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8280000" y="3600000"/>
            <a:ext cx="935639" cy="12236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600" h="3400" fill="none">
                <a:moveTo>
                  <a:pt x="0" y="0"/>
                </a:moveTo>
                <a:lnTo>
                  <a:pt x="2600" y="340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7848000" y="3671999"/>
            <a:ext cx="359640" cy="179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00" h="5000" fill="none">
                <a:moveTo>
                  <a:pt x="0" y="0"/>
                </a:moveTo>
                <a:lnTo>
                  <a:pt x="1000" y="500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6480000" y="3744000"/>
            <a:ext cx="719640" cy="14396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0" h="4000" fill="none">
                <a:moveTo>
                  <a:pt x="2000" y="0"/>
                </a:moveTo>
                <a:lnTo>
                  <a:pt x="0" y="400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3999" y="5328000"/>
            <a:ext cx="61668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  <a:hlinkClick r:id="" action="ppaction://noaction"/>
              </a:rPr>
              <a:t>шар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15080" y="5661000"/>
            <a:ext cx="189216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  <a:hlinkClick r:id="" action="ppaction://noaction"/>
              </a:rPr>
              <a:t>усеченныйконус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84000" y="4824000"/>
            <a:ext cx="1089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  <a:hlinkClick r:id="" action="ppaction://noaction"/>
              </a:rPr>
              <a:t>цилиндр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7343999" y="3671999"/>
            <a:ext cx="215640" cy="14396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0" h="4000" fill="none">
                <a:moveTo>
                  <a:pt x="600" y="0"/>
                </a:moveTo>
                <a:lnTo>
                  <a:pt x="0" y="400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0000" y="5184000"/>
            <a:ext cx="759959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  <a:hlinkClick r:id="" action="ppaction://noaction"/>
              </a:rPr>
              <a:t>конус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951999" y="445319"/>
            <a:ext cx="5184000" cy="1642680"/>
          </a:xfrm>
          <a:prstGeom prst="rect">
            <a:avLst/>
          </a:prstGeom>
          <a:scene3d>
            <a:camera prst="legacyPerspectiveBottomRight">
              <a:rot lat="600000" lon="19499999" rev="0"/>
            </a:camera>
            <a:lightRig rig="legacyNormal4" dir="b"/>
          </a:scene3d>
          <a:sp3d extrusionH="360000" prstMaterial="legacyMetal">
            <a:bevelT w="13500" h="13500" prst="angle"/>
            <a:bevelB w="13500" h="13500" prst="angle"/>
          </a:sp3d>
        </p:spPr>
        <p:txBody>
          <a:bodyPr vert="horz" wrap="square" lIns="90000" tIns="47160" rIns="90000" bIns="47160" fromWordArt="1" anchor="ctr" anchorCtr="1" compatLnSpc="0">
            <a:prstTxWarp prst="textPlain">
              <a:avLst/>
            </a:prstTxWarp>
            <a:scene3d>
              <a:camera prst="legacyPerspectiveBottomRight">
                <a:rot lat="600000" lon="19499999" rev="0"/>
              </a:camera>
              <a:lightRig rig="legacyNormal4" dir="b"/>
            </a:scene3d>
            <a:sp3d extrusionH="360000" prstMaterial="legacyMetal">
              <a:bevelT w="13500" h="13500" prst="angle"/>
              <a:bevelB w="13500" h="13500" prst="angle"/>
            </a:sp3d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baseline="0">
                <a:ln>
                  <a:noFill/>
                </a:ln>
                <a:gradFill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/>
                </a:gradFill>
                <a:latin typeface="Arial Black" pitchFamily="18"/>
                <a:ea typeface="MS Gothic" pitchFamily="2"/>
                <a:cs typeface="Tahoma" pitchFamily="2"/>
              </a:rPr>
              <a:t>Геометрические тела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Class="entr" presetSubtype="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presetSubtype="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presetSubtype="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presetSubtype="1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8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presetSubtype="1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presetSubtype="1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8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1" build="p"/>
      <p:bldP spid="7" grpId="2" build="p"/>
      <p:bldP spid="9" grpId="3" build="p"/>
      <p:bldP spid="11" grpId="4" build="p"/>
      <p:bldP spid="13" grpId="5" build="p"/>
      <p:bldP spid="17" grpId="6" build="p"/>
      <p:bldP spid="18" grpId="8" build="p"/>
      <p:bldP spid="19" grpId="9" build="p"/>
      <p:bldP spid="21" grpId="7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0239" y="567720"/>
            <a:ext cx="7928640" cy="1645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000099"/>
                </a:solidFill>
                <a:latin typeface="Calibri" pitchFamily="34"/>
                <a:ea typeface="Arial Unicode MS" pitchFamily="2"/>
                <a:cs typeface="Mangal" pitchFamily="2"/>
              </a:rPr>
              <a:t>      Мир вокруг нас — это мир форм. Он разнообразен и удивителен.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000099"/>
                </a:solidFill>
                <a:latin typeface="Calibri" pitchFamily="34"/>
                <a:ea typeface="Arial Unicode MS" pitchFamily="2"/>
                <a:cs typeface="Mangal" pitchFamily="2"/>
              </a:rPr>
              <a:t> Под формой  предмета понимают геометрическую структуру,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000099"/>
                </a:solidFill>
                <a:latin typeface="Calibri" pitchFamily="34"/>
                <a:ea typeface="Arial Unicode MS" pitchFamily="2"/>
                <a:cs typeface="Mangal" pitchFamily="2"/>
              </a:rPr>
              <a:t>организацию и соотношения всех её элементов и частей: точек,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000099"/>
                </a:solidFill>
                <a:latin typeface="Calibri" pitchFamily="34"/>
                <a:ea typeface="Arial Unicode MS" pitchFamily="2"/>
                <a:cs typeface="Mangal" pitchFamily="2"/>
              </a:rPr>
              <a:t>линий, поверхностей. Формы подразделяют на плоские (все элементы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solidFill>
                  <a:srgbClr val="000099"/>
                </a:solidFill>
                <a:latin typeface="Calibri" pitchFamily="34"/>
                <a:ea typeface="Arial Unicode MS" pitchFamily="2"/>
                <a:cs typeface="Mangal" pitchFamily="2"/>
              </a:rPr>
              <a:t>которых принадлежат одной плоскости) и пространственные.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2359" y="2376000"/>
            <a:ext cx="2645640" cy="188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76000" y="2411280"/>
            <a:ext cx="2376000" cy="1908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65280" y="4680000"/>
            <a:ext cx="2574719" cy="18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401920" y="4692600"/>
            <a:ext cx="25092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104000" y="4680000"/>
            <a:ext cx="2088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5583240" y="4752000"/>
            <a:ext cx="2120760" cy="165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7343999" y="4752000"/>
            <a:ext cx="2448000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"/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4248000" y="2448000"/>
            <a:ext cx="2376000" cy="19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"/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5976000" y="2520000"/>
            <a:ext cx="2592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"/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7848000" y="2520000"/>
            <a:ext cx="2192760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584000"/>
            <a:ext cx="8855640" cy="58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1800"/>
              <a:t>Окружающие нас предметы имеют объёмную форму и состоят из геометрических тел или из группы геометрических тел.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57200" y="312840"/>
            <a:ext cx="3142799" cy="3071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72000" y="4536000"/>
            <a:ext cx="2592000" cy="2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32000" y="288000"/>
            <a:ext cx="252000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056000" y="2088000"/>
            <a:ext cx="2664000" cy="20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888000" y="4320000"/>
            <a:ext cx="2304000" cy="2220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0" y="2754360"/>
            <a:ext cx="3816000" cy="307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670680" y="6035399"/>
            <a:ext cx="2857320" cy="138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8568000" y="288000"/>
            <a:ext cx="1250640" cy="15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03999" y="3096000"/>
            <a:ext cx="3744000" cy="42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04000" y="4320000"/>
            <a:ext cx="288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285560" y="2099520"/>
            <a:ext cx="1954440" cy="1788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>
                <a:hlinkClick r:id="" action="ppaction://noaction"/>
              </a:rPr>
              <a:t>Призма</a:t>
            </a:r>
            <a:r>
              <a:rPr lang="ru-RU"/>
              <a:t>, у которой все стороны являются квадратами называется кубом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08680" y="121680"/>
            <a:ext cx="4495320" cy="499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07000" y="72360"/>
            <a:ext cx="4257000" cy="424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936000" y="3600000"/>
            <a:ext cx="4968000" cy="41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480000" y="5328000"/>
            <a:ext cx="2736000" cy="20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2800">
                <a:hlinkClick r:id="" action="ppaction://noaction"/>
              </a:rPr>
              <a:t>Шар</a:t>
            </a:r>
            <a:r>
              <a:rPr lang="ru-RU" sz="2800"/>
              <a:t>— геометрическое тело, образуемое вращением полукруга вокруг оси, проходящей через его центр.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944000"/>
            <a:ext cx="6983999" cy="55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2600">
                <a:hlinkClick r:id="" action="ppaction://noaction"/>
              </a:rPr>
              <a:t>Конус</a:t>
            </a:r>
            <a:r>
              <a:rPr lang="ru-RU" sz="2600"/>
              <a:t>- геометрическое тело, образуемое вращением прямоугольного треугольника вокруг оси,проходящей через один из катетов, и имеющее в основании круг.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4000" y="1535039"/>
            <a:ext cx="7920000" cy="573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coo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246</Words>
  <Application>Microsoft Office PowerPoint</Application>
  <PresentationFormat>Экран (4:3)</PresentationFormat>
  <Paragraphs>41</Paragraphs>
  <Slides>17</Slides>
  <Notes>17</Notes>
  <HiddenSlides>2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Обычный</vt:lpstr>
      <vt:lpstr>lyt-cool</vt:lpstr>
      <vt:lpstr>Презентация PowerPoint</vt:lpstr>
      <vt:lpstr>Презентация PowerPoint</vt:lpstr>
      <vt:lpstr>Презентация PowerPoint</vt:lpstr>
      <vt:lpstr>Окружающие нас предметы имеют объёмную форму и состоят из геометрических тел или из группы геометрических тел.</vt:lpstr>
      <vt:lpstr>Презентация PowerPoint</vt:lpstr>
      <vt:lpstr>Призма, у которой все стороны являются квадратами называется кубом</vt:lpstr>
      <vt:lpstr>Презентация PowerPoint</vt:lpstr>
      <vt:lpstr>Шар— геометрическое тело, образуемое вращением полукруга вокруг оси, проходящей через его центр.</vt:lpstr>
      <vt:lpstr>Конус- геометрическое тело, образуемое вращением прямоугольного треугольника вокруг оси,проходящей через один из катетов, и имеющее в основании круг.</vt:lpstr>
      <vt:lpstr>Усеченный конус-геометрическое тело, образуемое вращением прямоугольной трапеции вокруг прямоугольной стороны, называемой осью.</vt:lpstr>
      <vt:lpstr>Цилиндр — геометрическое тело, образуемое вращением прямоугольника вокруг одной из его сторон, называемой осью, и имеющее в основании круг.</vt:lpstr>
      <vt:lpstr>Пирамида— геометрическое тело, ограниченное многоугольником, называемым основанием пирамиды, и треугольниками с общей вершиной, которые называются боковыми гранями.</vt:lpstr>
      <vt:lpstr>Презентация PowerPoint</vt:lpstr>
      <vt:lpstr>Призма— многогранник у которого два основания — равные, параллельно расположенные многоугольники, а боковые грани прямоугольники и или параллелограммы.   Вид призмы зависит от многоугольника, который лежит в основании.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 Фролова</dc:creator>
  <cp:lastModifiedBy>user</cp:lastModifiedBy>
  <cp:revision>8</cp:revision>
  <dcterms:created xsi:type="dcterms:W3CDTF">2013-12-18T19:44:39Z</dcterms:created>
  <dcterms:modified xsi:type="dcterms:W3CDTF">2014-01-18T12:01:35Z</dcterms:modified>
</cp:coreProperties>
</file>