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4" r:id="rId3"/>
    <p:sldId id="257" r:id="rId4"/>
    <p:sldId id="275" r:id="rId5"/>
    <p:sldId id="272" r:id="rId6"/>
    <p:sldId id="266" r:id="rId7"/>
    <p:sldId id="267" r:id="rId8"/>
    <p:sldId id="268" r:id="rId9"/>
    <p:sldId id="269" r:id="rId10"/>
    <p:sldId id="286" r:id="rId11"/>
    <p:sldId id="287" r:id="rId12"/>
    <p:sldId id="271" r:id="rId13"/>
    <p:sldId id="279" r:id="rId14"/>
    <p:sldId id="289" r:id="rId15"/>
    <p:sldId id="280" r:id="rId16"/>
    <p:sldId id="281" r:id="rId17"/>
    <p:sldId id="288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B8F37E-8077-4AF2-8E6A-C0C60FB70A84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2805D6-BCC4-48BE-B0D7-976242356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Вы готовы к занятию по технологии?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571744"/>
            <a:ext cx="7772400" cy="22395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32646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57562"/>
            <a:ext cx="3827462" cy="3349625"/>
          </a:xfrm>
          <a:prstGeom prst="rect">
            <a:avLst/>
          </a:prstGeom>
          <a:noFill/>
        </p:spPr>
      </p:pic>
      <p:pic>
        <p:nvPicPr>
          <p:cNvPr id="7" name="Picture 1" descr="C:\Users\Master\Pictures\карт-ки\картинки\x_e73f4c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1728192" cy="1440160"/>
          </a:xfrm>
          <a:prstGeom prst="rect">
            <a:avLst/>
          </a:prstGeom>
          <a:noFill/>
        </p:spPr>
      </p:pic>
      <p:pic>
        <p:nvPicPr>
          <p:cNvPr id="8" name="Picture 5" descr="C:\Users\Master\Pictures\карт-ки\изо\картинки\animal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9656" y="0"/>
            <a:ext cx="2134344" cy="18448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srgbClr val="FF0000"/>
                </a:solidFill>
              </a:rPr>
              <a:t>Ориентирные точки</a:t>
            </a:r>
          </a:p>
        </p:txBody>
      </p:sp>
      <p:pic>
        <p:nvPicPr>
          <p:cNvPr id="58372" name="Picture 4" descr="сканирование0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>
          <a:xfrm>
            <a:off x="900113" y="1844675"/>
            <a:ext cx="7129462" cy="4465638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808037"/>
          </a:xfrm>
        </p:spPr>
        <p:txBody>
          <a:bodyPr/>
          <a:lstStyle/>
          <a:p>
            <a:pPr algn="ctr"/>
            <a:r>
              <a:rPr lang="ru-RU" sz="3200" b="1" dirty="0">
                <a:latin typeface="Arial" charset="0"/>
              </a:rPr>
              <a:t>Условные  обозначения  мерок</a:t>
            </a:r>
            <a:r>
              <a:rPr lang="ru-RU" sz="3700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05000"/>
            <a:ext cx="3455987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hlink"/>
                </a:solidFill>
              </a:rPr>
              <a:t>О</a:t>
            </a:r>
            <a:r>
              <a:rPr lang="ru-RU" dirty="0"/>
              <a:t> </a:t>
            </a:r>
            <a:r>
              <a:rPr lang="ru-RU" sz="2700" dirty="0"/>
              <a:t>- обхваты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hlink"/>
                </a:solidFill>
              </a:rPr>
              <a:t>С</a:t>
            </a:r>
            <a:r>
              <a:rPr lang="ru-RU" b="1" dirty="0">
                <a:solidFill>
                  <a:schemeClr val="hlink"/>
                </a:solidFill>
              </a:rPr>
              <a:t> </a:t>
            </a:r>
            <a:r>
              <a:rPr lang="ru-RU" sz="2700" dirty="0"/>
              <a:t>– </a:t>
            </a:r>
            <a:r>
              <a:rPr lang="ru-RU" sz="2700" dirty="0" err="1"/>
              <a:t>полуобхваты</a:t>
            </a:r>
            <a:endParaRPr lang="ru-RU" sz="2700" dirty="0"/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hlink"/>
                </a:solidFill>
              </a:rPr>
              <a:t>Ш </a:t>
            </a:r>
            <a:r>
              <a:rPr lang="ru-RU" sz="2700" dirty="0"/>
              <a:t>– ширины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hlink"/>
                </a:solidFill>
              </a:rPr>
              <a:t>В</a:t>
            </a:r>
            <a:r>
              <a:rPr lang="ru-RU" sz="2700" dirty="0"/>
              <a:t> – высоты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hlink"/>
                </a:solidFill>
              </a:rPr>
              <a:t>Д </a:t>
            </a:r>
            <a:r>
              <a:rPr lang="ru-RU" sz="2700" dirty="0"/>
              <a:t>- длины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905000"/>
            <a:ext cx="4608512" cy="4038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</a:t>
            </a:r>
            <a:r>
              <a:rPr lang="ru-RU" sz="2700" dirty="0"/>
              <a:t>Строчными  буквами обозначают участки измерений,  </a:t>
            </a:r>
          </a:p>
          <a:p>
            <a:pPr>
              <a:buFont typeface="Wingdings" pitchFamily="2" charset="2"/>
              <a:buNone/>
            </a:pPr>
            <a:r>
              <a:rPr lang="ru-RU" sz="2700" dirty="0"/>
              <a:t>   например: </a:t>
            </a:r>
          </a:p>
          <a:p>
            <a:pPr>
              <a:buFont typeface="Wingdings" pitchFamily="2" charset="2"/>
              <a:buNone/>
            </a:pPr>
            <a:r>
              <a:rPr lang="ru-RU" sz="2700" dirty="0"/>
              <a:t> </a:t>
            </a:r>
            <a:r>
              <a:rPr lang="ru-RU" sz="3200" b="1" dirty="0" err="1">
                <a:solidFill>
                  <a:schemeClr val="hlink"/>
                </a:solidFill>
              </a:rPr>
              <a:t>Сб</a:t>
            </a:r>
            <a:r>
              <a:rPr lang="ru-RU" sz="2700" dirty="0"/>
              <a:t> – </a:t>
            </a:r>
            <a:r>
              <a:rPr lang="ru-RU" sz="2700" dirty="0" err="1"/>
              <a:t>полуобхват</a:t>
            </a:r>
            <a:r>
              <a:rPr lang="ru-RU" sz="2700" dirty="0"/>
              <a:t> бедер</a:t>
            </a:r>
          </a:p>
          <a:p>
            <a:pPr>
              <a:buFont typeface="Wingdings" pitchFamily="2" charset="2"/>
              <a:buNone/>
            </a:pPr>
            <a:r>
              <a:rPr lang="ru-RU" sz="2700" dirty="0"/>
              <a:t> </a:t>
            </a:r>
            <a:r>
              <a:rPr lang="ru-RU" sz="3200" b="1" dirty="0">
                <a:solidFill>
                  <a:schemeClr val="hlink"/>
                </a:solidFill>
              </a:rPr>
              <a:t>Оп </a:t>
            </a:r>
            <a:r>
              <a:rPr lang="ru-RU" sz="2700" dirty="0"/>
              <a:t>– обхват плеча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12"/>
          <p:cNvPicPr>
            <a:picLocks noChangeAspect="1" noChangeArrowheads="1"/>
          </p:cNvPicPr>
          <p:nvPr/>
        </p:nvPicPr>
        <p:blipFill>
          <a:blip r:embed="rId2"/>
          <a:srcRect l="18254" r="52077"/>
          <a:stretch>
            <a:fillRect/>
          </a:stretch>
        </p:blipFill>
        <p:spPr bwMode="auto">
          <a:xfrm>
            <a:off x="5219700" y="1700213"/>
            <a:ext cx="1512888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13"/>
          <p:cNvPicPr>
            <a:picLocks noChangeAspect="1" noChangeArrowheads="1"/>
          </p:cNvPicPr>
          <p:nvPr/>
        </p:nvPicPr>
        <p:blipFill>
          <a:blip r:embed="rId2"/>
          <a:srcRect l="58096" r="14317"/>
          <a:stretch>
            <a:fillRect/>
          </a:stretch>
        </p:blipFill>
        <p:spPr bwMode="auto">
          <a:xfrm>
            <a:off x="6948488" y="1773238"/>
            <a:ext cx="14033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Oval 14"/>
          <p:cNvSpPr>
            <a:spLocks noChangeArrowheads="1"/>
          </p:cNvSpPr>
          <p:nvPr/>
        </p:nvSpPr>
        <p:spPr bwMode="auto">
          <a:xfrm>
            <a:off x="6443663" y="2276475"/>
            <a:ext cx="647700" cy="5032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Сг</a:t>
            </a:r>
          </a:p>
        </p:txBody>
      </p:sp>
      <p:sp>
        <p:nvSpPr>
          <p:cNvPr id="72714" name="Oval 15"/>
          <p:cNvSpPr>
            <a:spLocks noChangeArrowheads="1"/>
          </p:cNvSpPr>
          <p:nvPr/>
        </p:nvSpPr>
        <p:spPr bwMode="auto">
          <a:xfrm>
            <a:off x="6443663" y="1700213"/>
            <a:ext cx="576262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Сш</a:t>
            </a:r>
          </a:p>
        </p:txBody>
      </p:sp>
      <p:sp>
        <p:nvSpPr>
          <p:cNvPr id="72715" name="Oval 16"/>
          <p:cNvSpPr>
            <a:spLocks noChangeArrowheads="1"/>
          </p:cNvSpPr>
          <p:nvPr/>
        </p:nvSpPr>
        <p:spPr bwMode="auto">
          <a:xfrm>
            <a:off x="8243888" y="1916113"/>
            <a:ext cx="504825" cy="5032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Дст</a:t>
            </a:r>
          </a:p>
        </p:txBody>
      </p:sp>
      <p:sp>
        <p:nvSpPr>
          <p:cNvPr id="72716" name="Oval 18"/>
          <p:cNvSpPr>
            <a:spLocks noChangeArrowheads="1"/>
          </p:cNvSpPr>
          <p:nvPr/>
        </p:nvSpPr>
        <p:spPr bwMode="auto">
          <a:xfrm>
            <a:off x="8316913" y="3860800"/>
            <a:ext cx="576262" cy="576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Ди</a:t>
            </a:r>
          </a:p>
        </p:txBody>
      </p:sp>
      <p:sp>
        <p:nvSpPr>
          <p:cNvPr id="72719" name="Text Box 20"/>
          <p:cNvSpPr txBox="1">
            <a:spLocks noChangeArrowheads="1"/>
          </p:cNvSpPr>
          <p:nvPr/>
        </p:nvSpPr>
        <p:spPr bwMode="auto">
          <a:xfrm flipH="1">
            <a:off x="4787900" y="24209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Оп</a:t>
            </a: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539750" y="1428736"/>
            <a:ext cx="45370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folHlink"/>
              </a:solidFill>
            </a:endParaRPr>
          </a:p>
          <a:p>
            <a:endParaRPr lang="ru-RU" sz="2800" b="1" dirty="0">
              <a:solidFill>
                <a:schemeClr val="folHlink"/>
              </a:solidFill>
            </a:endParaRPr>
          </a:p>
          <a:p>
            <a:r>
              <a:rPr lang="ru-RU" sz="2800" b="1" dirty="0" err="1">
                <a:solidFill>
                  <a:schemeClr val="hlink"/>
                </a:solidFill>
              </a:rPr>
              <a:t>Сш</a:t>
            </a:r>
            <a:r>
              <a:rPr lang="ru-RU" sz="2400" dirty="0"/>
              <a:t> - </a:t>
            </a:r>
            <a:r>
              <a:rPr lang="ru-RU" sz="2400" dirty="0" err="1"/>
              <a:t>полуобхват</a:t>
            </a:r>
            <a:r>
              <a:rPr lang="ru-RU" sz="2400" dirty="0"/>
              <a:t> шеи</a:t>
            </a:r>
          </a:p>
          <a:p>
            <a:r>
              <a:rPr lang="ru-RU" sz="3200" b="1" dirty="0" err="1">
                <a:solidFill>
                  <a:schemeClr val="hlink"/>
                </a:solidFill>
              </a:rPr>
              <a:t>Сг</a:t>
            </a:r>
            <a:r>
              <a:rPr lang="ru-RU" sz="2400" dirty="0"/>
              <a:t> - </a:t>
            </a:r>
            <a:r>
              <a:rPr lang="ru-RU" sz="2400" dirty="0" err="1"/>
              <a:t>полуобхват</a:t>
            </a:r>
            <a:r>
              <a:rPr lang="ru-RU" sz="2400" dirty="0"/>
              <a:t> груди</a:t>
            </a:r>
          </a:p>
          <a:p>
            <a:r>
              <a:rPr lang="ru-RU" sz="3200" b="1" dirty="0">
                <a:solidFill>
                  <a:schemeClr val="hlink"/>
                </a:solidFill>
              </a:rPr>
              <a:t>Оп</a:t>
            </a:r>
            <a:r>
              <a:rPr lang="ru-RU" sz="2400" dirty="0"/>
              <a:t> - обхват плеча</a:t>
            </a:r>
          </a:p>
          <a:p>
            <a:r>
              <a:rPr lang="ru-RU" sz="3200" b="1" dirty="0" err="1">
                <a:solidFill>
                  <a:schemeClr val="hlink"/>
                </a:solidFill>
              </a:rPr>
              <a:t>Дст</a:t>
            </a:r>
            <a:r>
              <a:rPr lang="ru-RU" sz="2400" dirty="0"/>
              <a:t> - длина спины до талии</a:t>
            </a:r>
          </a:p>
          <a:p>
            <a:r>
              <a:rPr lang="ru-RU" sz="3200" b="1" dirty="0" err="1">
                <a:solidFill>
                  <a:schemeClr val="hlink"/>
                </a:solidFill>
              </a:rPr>
              <a:t>Ди</a:t>
            </a:r>
            <a:r>
              <a:rPr lang="ru-RU" sz="2400" dirty="0"/>
              <a:t> - длина изделия</a:t>
            </a: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179388" y="4714884"/>
            <a:ext cx="5976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hlink"/>
                </a:solidFill>
              </a:rPr>
              <a:t>  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72726" name="Oval 22"/>
          <p:cNvSpPr>
            <a:spLocks noChangeArrowheads="1"/>
          </p:cNvSpPr>
          <p:nvPr/>
        </p:nvSpPr>
        <p:spPr bwMode="auto">
          <a:xfrm>
            <a:off x="4500563" y="2276475"/>
            <a:ext cx="744537" cy="6016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ru-RU" b="1"/>
              <a:t>Оп</a:t>
            </a:r>
          </a:p>
        </p:txBody>
      </p:sp>
      <p:sp>
        <p:nvSpPr>
          <p:cNvPr id="72727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Мерки для построения чертежа </a:t>
            </a:r>
            <a:br>
              <a:rPr lang="ru-RU" sz="3200" b="1" dirty="0">
                <a:solidFill>
                  <a:srgbClr val="FF0000"/>
                </a:solidFill>
                <a:latin typeface="Arial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ночной сорочки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7416800" cy="8636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Правила снятия мерок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Мерки снимают по правой стороне фигуры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Талию предварительно опоясываю тесьмой или шнурком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Измеряемый должен стоять прямо без напряжения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Мерки снимают сантиметровой лентой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При измерении сантиметровую ленту нельзя ослаблять или натягивать.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Мерки длины записывают полностью.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Мерки обхватов записывают в половинном размере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Все </a:t>
            </a:r>
            <a:r>
              <a:rPr lang="ru-RU" sz="2800" dirty="0"/>
              <a:t>величины записывают в сантиметрах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3" y="1714487"/>
          <a:ext cx="8358247" cy="5114892"/>
        </p:xfrm>
        <a:graphic>
          <a:graphicData uri="http://schemas.openxmlformats.org/drawingml/2006/table">
            <a:tbl>
              <a:tblPr/>
              <a:tblGrid>
                <a:gridCol w="1983228"/>
                <a:gridCol w="941278"/>
                <a:gridCol w="2525175"/>
                <a:gridCol w="1812925"/>
                <a:gridCol w="1095641"/>
              </a:tblGrid>
              <a:tr h="537004"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мерки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Обозначение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Правила снятия мерки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Назначение мерки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мерка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9476"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Полуобхват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груди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Сг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Сзади горизонтально по лопаткам, спереди - по выступающим точкам грудных желез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длины изделия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47,6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2421"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Полуобхват шеи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Сш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 основанию шеи над седьмым шейным позвонком и над яремной впадиной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Определение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размера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горловины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18,1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4605"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Длина спины до талии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Дтс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От шейной точки до линии талии, с учетом выступа лопаток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Определение положения линии талии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38,8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4605"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Обхват плеча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Перпендикулярно оси плеча на уровне подмышечных впадин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Определение ширины рукава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28,5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236"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Длина изделия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От точки основания шеи до желаемой длины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Определение длины изделия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482" marR="244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28604"/>
            <a:ext cx="8715404" cy="1231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Таблица измерений своей фигуры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построения плечевого изделия (ночной сорочки)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Рефлексия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200" dirty="0" smtClean="0"/>
              <a:t>1.Как вы выполняли задания?</a:t>
            </a:r>
          </a:p>
          <a:p>
            <a:r>
              <a:rPr lang="ru-RU" sz="3200" dirty="0" smtClean="0"/>
              <a:t>2.Быстро, правильно и самостоятельно ?</a:t>
            </a:r>
          </a:p>
          <a:p>
            <a:r>
              <a:rPr lang="ru-RU" sz="3200" dirty="0" smtClean="0"/>
              <a:t>3. Правильно, но медленно ?</a:t>
            </a:r>
          </a:p>
          <a:p>
            <a:r>
              <a:rPr lang="ru-RU" sz="3200" dirty="0" smtClean="0"/>
              <a:t>4. Правильно, но с помощью других? </a:t>
            </a:r>
          </a:p>
          <a:p>
            <a:r>
              <a:rPr lang="ru-RU" sz="3200" dirty="0" smtClean="0"/>
              <a:t>5.Быстро, но не правильно? 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Вам понравилось занятие?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7158" y="2214554"/>
            <a:ext cx="2500330" cy="242889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Было интересно и полезно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57554" y="2285992"/>
            <a:ext cx="2500330" cy="242889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</a:rPr>
              <a:t>Было интересно но мне это н</a:t>
            </a:r>
            <a:r>
              <a:rPr lang="ru-RU" dirty="0" smtClean="0">
                <a:solidFill>
                  <a:sysClr val="windowText" lastClr="000000"/>
                </a:solidFill>
              </a:rPr>
              <a:t>е пригодится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72198" y="2214554"/>
            <a:ext cx="2357454" cy="250033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Было неинтересно и мне это не пригодится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 animBg="1"/>
      <p:bldP spid="4" grpId="0" build="p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Домашнее задание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Принести: чертёжные инструменты (карандаш, линейку, ластик), миллиметровую бумагу для выполнения чертежа.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onstantia" pitchFamily="18" charset="0"/>
              </a:rPr>
              <a:t>СПАСИБО ЗА ВНИМАНИЕ!</a:t>
            </a:r>
            <a:endParaRPr lang="ru-RU" sz="4400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45060" name="Picture 4" descr="http://content.foto.mail.ru/mail/larproz/_animated/i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6192688" cy="4464496"/>
          </a:xfrm>
          <a:prstGeom prst="rect">
            <a:avLst/>
          </a:prstGeom>
          <a:noFill/>
        </p:spPr>
      </p:pic>
      <p:pic>
        <p:nvPicPr>
          <p:cNvPr id="45061" name="Picture 5" descr="C:\Users\Master\Pictures\карт-ки\изо\картинки\animal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9656" y="0"/>
            <a:ext cx="2134344" cy="18448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Название деталей и узлов швейной машины, принцип работы, неполадки в швейной машине и способ их устранения, уход за швейным оборудованием.</a:t>
            </a:r>
          </a:p>
          <a:p>
            <a:pPr>
              <a:buNone/>
            </a:pPr>
            <a:r>
              <a:rPr lang="ru-RU" sz="2800" dirty="0" smtClean="0"/>
              <a:t>   А как называется этот раздел:</a:t>
            </a:r>
            <a:r>
              <a:rPr lang="ru-RU" sz="2800" b="1" i="1" dirty="0" smtClean="0"/>
              <a:t> </a:t>
            </a:r>
          </a:p>
          <a:p>
            <a:pPr>
              <a:buNone/>
            </a:pPr>
            <a:r>
              <a:rPr lang="ru-RU" sz="2800" b="1" i="1" dirty="0" smtClean="0"/>
              <a:t>Машиноведение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   </a:t>
            </a:r>
            <a:r>
              <a:rPr lang="ru-RU" sz="2800" dirty="0" smtClean="0"/>
              <a:t>Название тканей, их производство, структуру, свойства тканей.</a:t>
            </a:r>
          </a:p>
          <a:p>
            <a:pPr>
              <a:buNone/>
            </a:pPr>
            <a:r>
              <a:rPr lang="ru-RU" sz="2800" dirty="0" smtClean="0"/>
              <a:t>   А как называется этот раздел:</a:t>
            </a: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Материаловедение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Технология изготовления швейного изделия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16922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aster\Pictures\карт-ки\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1296144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500042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11430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Классификация одежды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57628"/>
            <a:ext cx="8258204" cy="15001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Нательное белье                            </a:t>
            </a:r>
            <a:r>
              <a:rPr lang="ru-RU" sz="3500" dirty="0" smtClean="0">
                <a:solidFill>
                  <a:srgbClr val="FF0000"/>
                </a:solidFill>
              </a:rPr>
              <a:t>Верхняя одежда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ru-RU" sz="3800" dirty="0" smtClean="0">
                <a:solidFill>
                  <a:srgbClr val="FF0000"/>
                </a:solidFill>
              </a:rPr>
              <a:t>Лёгкая одежда                     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536413" y="1750207"/>
            <a:ext cx="164307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1000100" y="1928802"/>
            <a:ext cx="178595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2536017" y="2964653"/>
            <a:ext cx="300039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Создания швейного изделия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72386" cy="457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Эскиз – </a:t>
            </a:r>
            <a:r>
              <a:rPr lang="ru-RU" sz="3200" dirty="0" smtClean="0">
                <a:solidFill>
                  <a:srgbClr val="FF0000"/>
                </a:solidFill>
              </a:rPr>
              <a:t>дизайнер модельер</a:t>
            </a:r>
          </a:p>
          <a:p>
            <a:r>
              <a:rPr lang="ru-RU" sz="3200" dirty="0" smtClean="0"/>
              <a:t>Конструкция- </a:t>
            </a:r>
            <a:r>
              <a:rPr lang="ru-RU" sz="3200" dirty="0" smtClean="0">
                <a:solidFill>
                  <a:srgbClr val="FF0000"/>
                </a:solidFill>
              </a:rPr>
              <a:t>конструктор</a:t>
            </a:r>
          </a:p>
          <a:p>
            <a:r>
              <a:rPr lang="ru-RU" sz="3200" dirty="0" smtClean="0"/>
              <a:t>Технология –</a:t>
            </a:r>
            <a:r>
              <a:rPr lang="ru-RU" sz="3200" dirty="0" smtClean="0">
                <a:solidFill>
                  <a:srgbClr val="FF0000"/>
                </a:solidFill>
              </a:rPr>
              <a:t>технолог</a:t>
            </a:r>
          </a:p>
          <a:p>
            <a:r>
              <a:rPr lang="ru-RU" sz="3200" dirty="0" smtClean="0"/>
              <a:t>Готовое изделия- </a:t>
            </a:r>
            <a:r>
              <a:rPr lang="ru-RU" sz="3200" dirty="0" smtClean="0">
                <a:solidFill>
                  <a:srgbClr val="FF0000"/>
                </a:solidFill>
              </a:rPr>
              <a:t>оператор швейного производства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>
            <a:off x="7927848" y="1600200"/>
            <a:ext cx="73176" cy="4572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Модели ночных сорочек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1500198" cy="2357454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357298"/>
            <a:ext cx="1500198" cy="2357454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1357322" cy="2143140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14818"/>
            <a:ext cx="1357322" cy="2145035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6143636" y="4000504"/>
            <a:ext cx="1857388" cy="228601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071942"/>
            <a:ext cx="1643074" cy="2214578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1500174"/>
            <a:ext cx="1428760" cy="2071702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Эскиз модели ночной сорочки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643050"/>
            <a:ext cx="2143140" cy="2857520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857364"/>
            <a:ext cx="2143140" cy="3143272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1928826" cy="2643206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714884"/>
            <a:ext cx="2143140" cy="1857388"/>
          </a:xfrm>
          <a:prstGeom prst="round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7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714356"/>
            <a:ext cx="6172200" cy="5660566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642918"/>
            <a:ext cx="7572428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 урока 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«Снятие мерок для построения чертежа плечевого изделия с цельнокроеным рукавом (ночная сорочка)»</a:t>
            </a:r>
          </a:p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4143380"/>
            <a:ext cx="1357322" cy="2143140"/>
          </a:xfrm>
          <a:prstGeom prst="round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695</TotalTime>
  <Words>427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Вы готовы к занятию по технологии?</vt:lpstr>
      <vt:lpstr>Слайд 2</vt:lpstr>
      <vt:lpstr>Слайд 3</vt:lpstr>
      <vt:lpstr>Слайд 4</vt:lpstr>
      <vt:lpstr>Классификация одежды</vt:lpstr>
      <vt:lpstr>Создания швейного изделия</vt:lpstr>
      <vt:lpstr>Модели ночных сорочек</vt:lpstr>
      <vt:lpstr>Эскиз модели ночной сорочки</vt:lpstr>
      <vt:lpstr>Слайд 9</vt:lpstr>
      <vt:lpstr>Ориентирные точки</vt:lpstr>
      <vt:lpstr>Условные  обозначения  мерок </vt:lpstr>
      <vt:lpstr>Мерки для построения чертежа  ночной сорочки</vt:lpstr>
      <vt:lpstr>Правила снятия мерок</vt:lpstr>
      <vt:lpstr>Слайд 14</vt:lpstr>
      <vt:lpstr>Рефлексия</vt:lpstr>
      <vt:lpstr>Вам понравилось занятие?</vt:lpstr>
      <vt:lpstr>Домашнее задание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 готовы к занятию по технологии?</dc:title>
  <dc:creator>User</dc:creator>
  <cp:lastModifiedBy>Proba</cp:lastModifiedBy>
  <cp:revision>57</cp:revision>
  <dcterms:created xsi:type="dcterms:W3CDTF">2013-11-17T04:33:19Z</dcterms:created>
  <dcterms:modified xsi:type="dcterms:W3CDTF">2013-11-21T00:35:04Z</dcterms:modified>
</cp:coreProperties>
</file>