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6" r:id="rId3"/>
    <p:sldId id="261" r:id="rId4"/>
    <p:sldId id="263" r:id="rId5"/>
    <p:sldId id="265" r:id="rId6"/>
    <p:sldId id="306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6" r:id="rId19"/>
    <p:sldId id="278" r:id="rId20"/>
    <p:sldId id="279" r:id="rId21"/>
    <p:sldId id="280" r:id="rId22"/>
    <p:sldId id="281" r:id="rId23"/>
    <p:sldId id="282" r:id="rId24"/>
    <p:sldId id="259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2" r:id="rId44"/>
    <p:sldId id="304" r:id="rId45"/>
    <p:sldId id="305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0B1618-24AF-43C1-9067-8D7157726A91}">
          <p14:sldIdLst/>
        </p14:section>
        <p14:section name="Раздел без заголовка" id="{8B936579-9B95-402E-9714-5BAAB4348E8F}">
          <p14:sldIdLst>
            <p14:sldId id="260"/>
            <p14:sldId id="256"/>
            <p14:sldId id="261"/>
            <p14:sldId id="263"/>
            <p14:sldId id="265"/>
            <p14:sldId id="306"/>
            <p14:sldId id="262"/>
            <p14:sldId id="266"/>
          </p14:sldIdLst>
        </p14:section>
        <p14:section name="Земля" id="{4E9579A2-D0E8-4820-8461-7CFC70E58A5E}">
          <p14:sldIdLst>
            <p14:sldId id="267"/>
            <p14:sldId id="268"/>
            <p14:sldId id="269"/>
            <p14:sldId id="270"/>
            <p14:sldId id="271"/>
          </p14:sldIdLst>
        </p14:section>
        <p14:section name="Воздух" id="{30BF8281-345A-46C6-A460-155AE1A7ED3E}">
          <p14:sldIdLst>
            <p14:sldId id="272"/>
            <p14:sldId id="273"/>
            <p14:sldId id="274"/>
            <p14:sldId id="277"/>
            <p14:sldId id="276"/>
          </p14:sldIdLst>
        </p14:section>
        <p14:section name="Путешествуем по планете." id="{39317DFC-F39A-491C-8211-AE4BA07C0423}">
          <p14:sldIdLst>
            <p14:sldId id="278"/>
            <p14:sldId id="279"/>
            <p14:sldId id="280"/>
            <p14:sldId id="281"/>
            <p14:sldId id="282"/>
          </p14:sldIdLst>
        </p14:section>
        <p14:section name="РАУНД 2" id="{360F39AC-3F1A-4AA6-A2F6-922049FA9445}">
          <p14:sldIdLst>
            <p14:sldId id="259"/>
          </p14:sldIdLst>
        </p14:section>
        <p14:section name="животный мир" id="{7F4FE0AE-4F0F-48FD-932C-9C2D39863662}">
          <p14:sldIdLst>
            <p14:sldId id="283"/>
            <p14:sldId id="284"/>
            <p14:sldId id="285"/>
            <p14:sldId id="286"/>
            <p14:sldId id="287"/>
          </p14:sldIdLst>
        </p14:section>
        <p14:section name="растительный мир" id="{D41AE012-984B-4833-9305-A7E13131CE83}">
          <p14:sldIdLst>
            <p14:sldId id="288"/>
            <p14:sldId id="289"/>
            <p14:sldId id="290"/>
            <p14:sldId id="291"/>
            <p14:sldId id="292"/>
          </p14:sldIdLst>
        </p14:section>
        <p14:section name="водный мир" id="{228A194C-9EC6-4090-91BC-E73667D89D18}">
          <p14:sldIdLst>
            <p14:sldId id="293"/>
            <p14:sldId id="294"/>
            <p14:sldId id="295"/>
            <p14:sldId id="296"/>
            <p14:sldId id="297"/>
          </p14:sldIdLst>
        </p14:section>
        <p14:section name="Знаешь ли ты?" id="{71A958D6-093E-426C-9F91-A2829D770BDF}">
          <p14:sldIdLst>
            <p14:sldId id="298"/>
            <p14:sldId id="299"/>
            <p14:sldId id="300"/>
            <p14:sldId id="302"/>
            <p14:sldId id="304"/>
          </p14:sldIdLst>
        </p14:section>
        <p14:section name="Раунд III" id="{14AF1CA0-BB89-458F-B73D-CF8EFE06EE75}">
          <p14:sldIdLst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33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91" autoAdjust="0"/>
    <p:restoredTop sz="8632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0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3E6B60-6D8F-46CC-B0F7-C4E032E216BA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208649-53B3-4E06-B556-61E1791BC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3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24.xml"/><Relationship Id="rId16" Type="http://schemas.openxmlformats.org/officeDocument/2006/relationships/slide" Target="slide17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36.xml"/><Relationship Id="rId18" Type="http://schemas.openxmlformats.org/officeDocument/2006/relationships/slide" Target="slide42.xml"/><Relationship Id="rId3" Type="http://schemas.openxmlformats.org/officeDocument/2006/relationships/slide" Target="slide26.xml"/><Relationship Id="rId21" Type="http://schemas.openxmlformats.org/officeDocument/2006/relationships/slide" Target="slide41.xml"/><Relationship Id="rId7" Type="http://schemas.openxmlformats.org/officeDocument/2006/relationships/slide" Target="slide30.xml"/><Relationship Id="rId12" Type="http://schemas.openxmlformats.org/officeDocument/2006/relationships/slide" Target="slide35.xml"/><Relationship Id="rId17" Type="http://schemas.openxmlformats.org/officeDocument/2006/relationships/slide" Target="slide40.xml"/><Relationship Id="rId2" Type="http://schemas.openxmlformats.org/officeDocument/2006/relationships/slide" Target="slide25.xml"/><Relationship Id="rId16" Type="http://schemas.openxmlformats.org/officeDocument/2006/relationships/slide" Target="slide39.xml"/><Relationship Id="rId20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4.xml"/><Relationship Id="rId5" Type="http://schemas.openxmlformats.org/officeDocument/2006/relationships/slide" Target="slide28.xml"/><Relationship Id="rId15" Type="http://schemas.openxmlformats.org/officeDocument/2006/relationships/slide" Target="slide38.xml"/><Relationship Id="rId10" Type="http://schemas.openxmlformats.org/officeDocument/2006/relationships/slide" Target="slide33.xml"/><Relationship Id="rId19" Type="http://schemas.openxmlformats.org/officeDocument/2006/relationships/slide" Target="slide43.xml"/><Relationship Id="rId4" Type="http://schemas.openxmlformats.org/officeDocument/2006/relationships/slide" Target="slide27.xml"/><Relationship Id="rId9" Type="http://schemas.openxmlformats.org/officeDocument/2006/relationships/slide" Target="slide32.xml"/><Relationship Id="rId14" Type="http://schemas.openxmlformats.org/officeDocument/2006/relationships/slide" Target="slide37.xml"/><Relationship Id="rId22" Type="http://schemas.openxmlformats.org/officeDocument/2006/relationships/slide" Target="slide4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Своя игра. </a:t>
            </a:r>
          </a:p>
          <a:p>
            <a:pPr algn="ctr"/>
            <a:r>
              <a:rPr lang="ru-RU" sz="4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«Войди в природу другом»</a:t>
            </a:r>
            <a:endParaRPr lang="ru-RU" sz="40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299695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7 класс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66124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Учителя математики Головнина А.А., Кондратьева А.А. </a:t>
            </a:r>
          </a:p>
          <a:p>
            <a:pPr algn="ctr"/>
            <a:r>
              <a:rPr lang="ru-RU" sz="1600" dirty="0" smtClean="0"/>
              <a:t>МАОУ СОШ № 1 г. Ивделя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419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48680"/>
            <a:ext cx="8358245" cy="288032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составляет большую часть мусора, загрязняющего Землю?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6031" y="4399421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Упаковочный материал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00287" y="5915891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3203848" y="3802687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1" y="357166"/>
            <a:ext cx="8572560" cy="335758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30.</a:t>
            </a:r>
            <a:r>
              <a:rPr lang="ru-RU" dirty="0" smtClean="0"/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37244" y="4516078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87825" y="37890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7" cy="364333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40. </a:t>
            </a:r>
            <a:r>
              <a:rPr lang="ru-RU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проблемы радиационной опасности связаны с развитием и эксплуатацией объектов атомной энергетики и промышленности.  Радиус площади зоны наблюдения Белоярской АЭС в Свердловской области равен 30 км. Вычислите площадь, которую занимает зона наблюдения. Число </a:t>
            </a:r>
            <a:r>
              <a:rPr lang="ru-RU" sz="3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округлите до сотых.</a:t>
            </a:r>
            <a:endParaRPr lang="ru-RU" sz="33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643174" y="4429132"/>
                <a:ext cx="4248000" cy="134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2826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км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74" y="4429132"/>
                <a:ext cx="4248000" cy="1346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8219256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99872" y="371703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>
              <a:xfrm>
                <a:off x="107505" y="188640"/>
                <a:ext cx="8784976" cy="3456384"/>
              </a:xfr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>
                <a:normAutofit fontScale="90000"/>
              </a:bodyPr>
              <a:lstStyle/>
              <a:p>
                <a:r>
                  <a:rPr lang="ru-RU" b="1" dirty="0" smtClean="0">
                    <a:solidFill>
                      <a:srgbClr val="0070C0"/>
                    </a:solidFill>
                  </a:rPr>
                  <a:t/>
                </a:r>
                <a:br>
                  <a:rPr lang="ru-RU" b="1" dirty="0" smtClean="0">
                    <a:solidFill>
                      <a:srgbClr val="0070C0"/>
                    </a:solidFill>
                  </a:rPr>
                </a:br>
                <a:r>
                  <a:rPr lang="ru-RU" sz="2700" dirty="0" smtClean="0">
                    <a:solidFill>
                      <a:srgbClr val="0070C0"/>
                    </a:solidFill>
                  </a:rPr>
                  <a:t>50. </a:t>
                </a:r>
                <a:r>
                  <a:rPr lang="ru-RU" sz="27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Важная отрасль рыночной специализации — химическая промышленность. Ее главная продукция — минеральные удобрения – 500 млн.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7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27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27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7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серная кислота –составляет 112 % минеральных удобрений, а продукты органического синтеза примерно 5/6 всех удобрений. Особенно выделяется калийная промышленность, представленная крупнейшими калийными комбинатами в Соликамске и Березниках. </a:t>
                </a:r>
                <a:r>
                  <a:rPr lang="ru-RU" sz="27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Каков объем калийной промышленности, если он в 1,8 раз больше химической промышленности</a:t>
                </a:r>
                <a:r>
                  <a:rPr lang="ru-RU" sz="27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ru-RU" sz="27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5" y="188640"/>
                <a:ext cx="8784976" cy="3456384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483768" y="4293096"/>
                <a:ext cx="4248000" cy="8640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4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4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3497,4 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млн.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4000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293096"/>
                <a:ext cx="4248000" cy="864096"/>
              </a:xfrm>
              <a:prstGeom prst="rect">
                <a:avLst/>
              </a:prstGeom>
              <a:blipFill rotWithShape="1">
                <a:blip r:embed="rId3"/>
                <a:stretch>
                  <a:fillRect t="-1379" b="-20000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15816" y="364502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1052736"/>
            <a:ext cx="6965245" cy="115212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10.Результат </a:t>
            </a:r>
            <a:r>
              <a:rPr lang="ru-RU" dirty="0">
                <a:solidFill>
                  <a:srgbClr val="0070C0"/>
                </a:solidFill>
              </a:rPr>
              <a:t>умножения.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4089113"/>
            <a:ext cx="4608512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Произведение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316416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63888" y="34290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908720"/>
            <a:ext cx="6965245" cy="208823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20.Назовите</a:t>
            </a:r>
            <a:r>
              <a:rPr lang="ru-RU" dirty="0">
                <a:solidFill>
                  <a:srgbClr val="0070C0"/>
                </a:solidFill>
              </a:rPr>
              <a:t> независимую </a:t>
            </a:r>
            <a:r>
              <a:rPr lang="ru-RU" dirty="0" smtClean="0">
                <a:solidFill>
                  <a:srgbClr val="0070C0"/>
                </a:solidFill>
              </a:rPr>
              <a:t>переменную.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4435121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Аргумент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29777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63888" y="378903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908720"/>
            <a:ext cx="6965245" cy="208823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30.Как называется функция:</a:t>
            </a:r>
            <a:r>
              <a:rPr lang="en-US" dirty="0" smtClean="0">
                <a:solidFill>
                  <a:srgbClr val="0070C0"/>
                </a:solidFill>
              </a:rPr>
              <a:t> y=</a:t>
            </a:r>
            <a:r>
              <a:rPr lang="en-US" dirty="0" err="1" smtClean="0">
                <a:solidFill>
                  <a:srgbClr val="0070C0"/>
                </a:solidFill>
              </a:rPr>
              <a:t>kx+b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4318814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Линейная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5856" y="364502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2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87624" y="980729"/>
            <a:ext cx="6965245" cy="216024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5689" y="5025616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120, 12, 4.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6783" y="4797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5770" y="48405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1233"/>
            <a:ext cx="8147248" cy="4248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857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40.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836712"/>
            <a:ext cx="6965245" cy="266429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50.Приведите пример числового выражения, не имеющего смысла. 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8229600" y="5921749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8947" y="1052736"/>
            <a:ext cx="7422445" cy="252028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самую высокую точки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Земли.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92016" y="4591761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Эверест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38161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5856" y="40050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hlinkClick r:id="rId2" action="ppaction://hlinksldjump"/>
              </a:rPr>
              <a:t>Раунд </a:t>
            </a:r>
            <a:r>
              <a:rPr lang="en-US" sz="4000" dirty="0" smtClean="0">
                <a:solidFill>
                  <a:schemeClr val="tx1"/>
                </a:solidFill>
                <a:hlinkClick r:id="rId2" action="ppaction://hlinksldjump"/>
              </a:rPr>
              <a:t>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2022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01772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20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18448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 action="ppaction://hlinksldjump"/>
              </a:rPr>
              <a:t>30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5461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sldjump"/>
              </a:rPr>
              <a:t>40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19377" y="129046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7" action="ppaction://hlinksldjump"/>
              </a:rPr>
              <a:t>50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12022" y="2278728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8" action="ppaction://hlinksldjump"/>
              </a:rPr>
              <a:t>10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01772" y="226558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9" action="ppaction://hlinksldjump"/>
              </a:rPr>
              <a:t>20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02146" y="226558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0" action="ppaction://hlinksldjump"/>
              </a:rPr>
              <a:t>30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15461" y="2278728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1" action="ppaction://hlinksldjump"/>
              </a:rPr>
              <a:t>40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19377" y="2297273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2" action="ppaction://hlinksldjump"/>
              </a:rPr>
              <a:t>50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5877" y="326872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3" action="ppaction://hlinksldjump"/>
              </a:rPr>
              <a:t>10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5484" y="326104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4" action="ppaction://hlinksldjump"/>
              </a:rPr>
              <a:t>20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21005" y="3302856"/>
            <a:ext cx="914400" cy="91440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5" action="ppaction://hlinksldjump"/>
              </a:rPr>
              <a:t>30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15461" y="3296629"/>
            <a:ext cx="914400" cy="91440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6" action="ppaction://hlinksldjump"/>
              </a:rPr>
              <a:t>40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56725" y="3302856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7" action="ppaction://hlinksldjump"/>
              </a:rPr>
              <a:t>50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1268760"/>
            <a:ext cx="3456384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2270732"/>
            <a:ext cx="3456383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1" y="3280593"/>
            <a:ext cx="3456383" cy="875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ВОЗДУХ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1" y="4246786"/>
            <a:ext cx="3456384" cy="9376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ПУТЕШЕСТВУЕМ</a:t>
            </a:r>
          </a:p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ПЛАНЕТЕ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>
            <a:hlinkClick r:id="rId18" action="ppaction://hlinksldjump"/>
          </p:cNvPr>
          <p:cNvSpPr/>
          <p:nvPr/>
        </p:nvSpPr>
        <p:spPr>
          <a:xfrm>
            <a:off x="3954548" y="428443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8" action="ppaction://hlinksldjump"/>
              </a:rPr>
              <a:t>10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18448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9" action="ppaction://hlinksldjump"/>
              </a:rPr>
              <a:t>30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15461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0" action="ppaction://hlinksldjump"/>
              </a:rPr>
              <a:t>40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56725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1" action="ppaction://hlinksldjump"/>
              </a:rPr>
              <a:t>50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5484" y="428443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2" action="ppaction://hlinksldjump"/>
              </a:rPr>
              <a:t>20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8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53373" y="980728"/>
            <a:ext cx="6965245" cy="208823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самую низкую точку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Земли.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634377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Марианская впадина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316416" y="5976811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39330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7" y="285728"/>
            <a:ext cx="8358245" cy="392909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Канаде 16000 озер подвергаются разрушительному действию кислотных дождей. Из них 75% находится на грани исчезновения. Остальные уже объявлены мертвыми. Сколько озер в Канаде уже уничтожены кислотными дождями?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43174" y="4929198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44408" y="5935425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00364" y="42862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5436" cy="442915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4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40. </a:t>
            </a:r>
            <a:r>
              <a:rPr lang="ru-RU" sz="4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из самых крупных ледников Антарктиды имеет высоту 2,55 км. Высота надводной части в 33 раза меньше подводной. Какова высота надводной и подводной части айсберга? Выразите в метрах.</a:t>
            </a:r>
            <a:endParaRPr lang="ru-RU" sz="47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4612" y="5214950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75м, 2475м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38339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43240" y="450057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2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364333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50.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Расстояние от горы Копны до горы Мохнатая, наиболее высоких точек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Салаирского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кряжа, 119 км. Туристы прошли это расстояние за 7 дней. Сколько в среднем км они проходили в день, если в первый день они шли со скоростью 17 км/ч, во второй в 10 раз больше, чем в пятый и на 10% больше, чем в первый, что составляет 2/3 скорости в шестой и седьмой дни, а в третий и четвертый дни в 2 раза меньше, чем в седьмой?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4437112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17 км/ч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248275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03848" y="38610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6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12022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10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01772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20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18448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30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5461" y="126876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40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19377" y="129046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50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12022" y="2278728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7" action="ppaction://hlinksldjump"/>
              </a:rPr>
              <a:t>10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01772" y="226558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20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02146" y="226558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9" action="ppaction://hlinksldjump"/>
              </a:rPr>
              <a:t>30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15461" y="2278728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0" action="ppaction://hlinksldjump"/>
              </a:rPr>
              <a:t>40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19377" y="2297273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1" action="ppaction://hlinksldjump"/>
              </a:rPr>
              <a:t>50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5877" y="3268727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2" action="ppaction://hlinksldjump"/>
              </a:rPr>
              <a:t>10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5484" y="326104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3" action="ppaction://hlinksldjump"/>
              </a:rPr>
              <a:t>20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21005" y="3302856"/>
            <a:ext cx="914400" cy="91440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4" action="ppaction://hlinksldjump"/>
              </a:rPr>
              <a:t>30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15461" y="3296629"/>
            <a:ext cx="914400" cy="91440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5" action="ppaction://hlinksldjump"/>
              </a:rPr>
              <a:t>40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56725" y="3302856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6" action="ppaction://hlinksldjump"/>
              </a:rPr>
              <a:t>50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1268760"/>
            <a:ext cx="3456384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ЖИВОТНЫЙ МИР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2270732"/>
            <a:ext cx="3456383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РАСТИТЕЛЬНЫЙ МИР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1" y="3280593"/>
            <a:ext cx="3456383" cy="875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ВОДНЫЙ МИР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1" y="4246786"/>
            <a:ext cx="3456384" cy="9376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ЗНАЕШЬ ЛИ ТЫ?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4548" y="428443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7" action="ppaction://hlinksldjump"/>
              </a:rPr>
              <a:t>10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18448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8" action="ppaction://hlinksldjump"/>
              </a:rPr>
              <a:t>30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15461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9" action="ppaction://hlinksldjump"/>
              </a:rPr>
              <a:t>40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56725" y="4310632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0" action="ppaction://hlinksldjump"/>
              </a:rPr>
              <a:t>50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5484" y="4284430"/>
            <a:ext cx="914400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1" action="ppaction://hlinksldjump"/>
              </a:rPr>
              <a:t>20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1624" y="6150114"/>
            <a:ext cx="4044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hlinkClick r:id="rId22" action="ppaction://hlinksldjump"/>
              </a:rPr>
              <a:t>Раунд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hlinkClick r:id="rId22" action="ppaction://hlinksldjump"/>
              </a:rPr>
              <a:t>II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0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192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87824" y="364502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139572" cy="204414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Биомасса каких организмов  в  морях составляет свыше 90 %?</a:t>
            </a:r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4466729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животных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3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7" y="260648"/>
            <a:ext cx="8286808" cy="302433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sz="4700" dirty="0" smtClean="0">
                <a:solidFill>
                  <a:srgbClr val="0070C0"/>
                </a:solidFill>
              </a:rPr>
              <a:t>20.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Исчезновение любого вида растений, животных, микроорганизмов необратимо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объедняет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генофонд Земли. Назовите основные причины происходящего в настоящее время исчезновения многих видов живых организмов.</a:t>
            </a:r>
            <a:endParaRPr lang="ru-RU" sz="4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466729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антропогенных факторов, вырубка лесов, осушение болот, строительство, загрязнение воздуха, почв, водоемов, сокращения и ухудшения кормовой базы животных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60820" y="5921393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374345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4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72560" cy="331008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30.</a:t>
            </a:r>
            <a:r>
              <a:rPr lang="ru-RU" dirty="0" smtClean="0"/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1600 г. человеком уничтожено на Земле 162 вида птиц (381 на грани исчезновения) и около 100 видов млекопитающих (255 видов на грани исчезновения). Гибель 75% видов млекопитающих и 86% видов птиц, из числа исчезнувших обусловлена влиянием антропогенных факторов. Вычислите количество видов исчезнувших под этим влиянием. Округлите до целых.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0752" y="4437112"/>
            <a:ext cx="4320140" cy="17065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139 видов птиц, </a:t>
            </a:r>
          </a:p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 видов млекопитающих.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8388424" y="594928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87824" y="364502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3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43997" cy="295289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Ракушка-перловица (длиной 5-6 см) профильтровывает за день 20 л воды. Сколько литров воды очищает одна такая ракушка за летний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в 2013 году?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972" y="4283928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1840 л.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44408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43808" y="350100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3" cy="36004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50.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биолог открыл удивительную разновидность амеб. Каждая из них через минуту делится на две. В пробирку биолог кладет амебу, и ровно через час вся пробирка оказывается заполненной амебами. Сколько потребовалось бы времени, чтобы вся пробирка заполнилась амебами, если бы в нее положили вначале не одну амебу, а две?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488" y="4929198"/>
            <a:ext cx="3960440" cy="9144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минут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60399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42210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9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Заголовок 8"/>
              <p:cNvSpPr>
                <a:spLocks noGrp="1"/>
              </p:cNvSpPr>
              <p:nvPr>
                <p:ph type="title"/>
              </p:nvPr>
            </p:nvSpPr>
            <p:spPr>
              <a:xfrm>
                <a:off x="1095023" y="332656"/>
                <a:ext cx="7293401" cy="3528392"/>
              </a:xfr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b="1" dirty="0" smtClean="0">
                    <a:solidFill>
                      <a:srgbClr val="0070C0"/>
                    </a:solidFill>
                  </a:rPr>
                  <a:t>10. </a:t>
                </a:r>
                <a:r>
                  <a:rPr lang="ru-RU" sz="3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 </a:t>
                </a:r>
                <a: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озере Байкал содержится 20 % (1/5) мировых </a:t>
                </a:r>
                <a:r>
                  <a:rPr lang="ru-RU" sz="3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запасов </a:t>
                </a:r>
                <a: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земной пресной воды. Это самое глубокое озеро мира. Считают, что общее количество пресной воды на Земле 37,2 млн.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км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3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Сколько </a:t>
                </a:r>
                <a: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млн.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км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воды в Байкале?</a:t>
                </a:r>
                <a:br>
                  <a: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endParaRPr lang="ru-RU" sz="36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Заголовок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95023" y="332656"/>
                <a:ext cx="7293401" cy="3528392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699792" y="4437112"/>
                <a:ext cx="4248472" cy="13464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chemeClr val="tx1"/>
                    </a:solidFill>
                    <a:cs typeface="Arial" pitchFamily="34" charset="0"/>
                  </a:rPr>
                  <a:t>7,44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МЛН.КМ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437112"/>
                <a:ext cx="4248472" cy="13464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кругленный прямоугольник 1">
            <a:hlinkClick r:id="rId4" action="ppaction://hlinksldjump"/>
          </p:cNvPr>
          <p:cNvSpPr/>
          <p:nvPr/>
        </p:nvSpPr>
        <p:spPr>
          <a:xfrm>
            <a:off x="8211050" y="5871298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57832" y="3861048"/>
            <a:ext cx="241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0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7" y="476672"/>
            <a:ext cx="7992888" cy="216024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10.Сказка А.С. Пушкина, в названии которой есть число 7.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3878025"/>
            <a:ext cx="6408712" cy="18722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«Сказка о мёртвой царевне и о семи богатырях»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91264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67744" y="314096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1" cy="367240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20.Вспомните </a:t>
            </a:r>
            <a:r>
              <a:rPr lang="ru-RU" dirty="0">
                <a:solidFill>
                  <a:srgbClr val="0070C0"/>
                </a:solidFill>
              </a:rPr>
              <a:t>русские пословицы, в которых встречается цифра 7?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Например, </a:t>
            </a:r>
            <a:r>
              <a:rPr lang="ru-RU" u="sng" dirty="0">
                <a:solidFill>
                  <a:srgbClr val="0070C0"/>
                </a:solidFill>
              </a:rPr>
              <a:t>чеснок и лук от семи недуг.</a:t>
            </a:r>
            <a:br>
              <a:rPr lang="ru-RU" u="sng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8316416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95023" y="908720"/>
            <a:ext cx="6965245" cy="1656184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30.Сравните: 49 </a:t>
            </a:r>
            <a:r>
              <a:rPr lang="ru-RU" sz="4000" dirty="0" smtClean="0">
                <a:solidFill>
                  <a:srgbClr val="0070C0"/>
                </a:solidFill>
              </a:rPr>
              <a:t> и  7 .</a:t>
            </a:r>
            <a:r>
              <a:rPr lang="ru-RU" sz="4000" dirty="0">
                <a:solidFill>
                  <a:srgbClr val="0070C0"/>
                </a:solidFill>
              </a:rPr>
              <a:t/>
            </a:r>
            <a:br>
              <a:rPr lang="ru-RU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9682" y="1165394"/>
            <a:ext cx="26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312" y="11680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293096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49 =7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3323" y="45033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3215" y="44891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0025" y="3573016"/>
            <a:ext cx="330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476672"/>
            <a:ext cx="6965245" cy="1656184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40.Назовите 7 цветов радуги.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3401826"/>
            <a:ext cx="6552728" cy="25734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Красный, оранжевый, жёлтый, зелёный, голубой, синий, фиолетовый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30375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1760" y="266333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89377" y="692696"/>
            <a:ext cx="6965245" cy="115212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50.Назовите </a:t>
            </a:r>
            <a:r>
              <a:rPr lang="ru-RU" dirty="0">
                <a:solidFill>
                  <a:srgbClr val="0070C0"/>
                </a:solidFill>
              </a:rPr>
              <a:t>7 морей.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3029312"/>
            <a:ext cx="6480720" cy="26642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Баренцево, Мёртвое, Чёрное, Красное, Белое, Охотское, Азовское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38759" y="593269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220486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214314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является источником загрязнения водоемов?  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3717032"/>
            <a:ext cx="6696744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Сточные воды очистительных сооружений, бытовой мусор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35846" y="5932512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07804" y="295136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3" y="285728"/>
            <a:ext cx="8643998" cy="314327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правильные ответы. Чтобы сохранить водоемы чистыми нужно: </a:t>
            </a:r>
            <a:b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а) построить новые очистные сооружения;</a:t>
            </a:r>
            <a:b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б) сбрасывать в водоемы бытовой мусор;</a:t>
            </a:r>
            <a:b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в) не мыть в них транспорт;</a:t>
            </a:r>
            <a:b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г) использовать для очистки воды живые организмы.</a:t>
            </a:r>
            <a:endParaRPr lang="ru-RU" sz="33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4321193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а, в, г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350100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Заголовок 4"/>
              <p:cNvSpPr>
                <a:spLocks noGrp="1"/>
              </p:cNvSpPr>
              <p:nvPr>
                <p:ph type="title"/>
              </p:nvPr>
            </p:nvSpPr>
            <p:spPr>
              <a:xfrm>
                <a:off x="642910" y="332656"/>
                <a:ext cx="8001056" cy="3310658"/>
              </a:xfr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ru-RU" b="1" dirty="0" smtClean="0">
                    <a:solidFill>
                      <a:srgbClr val="0070C0"/>
                    </a:solidFill>
                  </a:rPr>
                  <a:t/>
                </a:r>
                <a:br>
                  <a:rPr lang="ru-RU" b="1" dirty="0" smtClean="0">
                    <a:solidFill>
                      <a:srgbClr val="0070C0"/>
                    </a:solidFill>
                  </a:rPr>
                </a:br>
                <a:r>
                  <a:rPr lang="ru-RU" dirty="0" smtClean="0">
                    <a:solidFill>
                      <a:srgbClr val="0070C0"/>
                    </a:solidFill>
                  </a:rPr>
                  <a:t>30.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3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 России общий объем поверхностных вод составляет </a:t>
                </a:r>
                <a:br>
                  <a:rPr lang="ru-RU" sz="43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43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55 млрд.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3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43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43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43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Почти ¾ считались загрязненными. Сколько в стране чистой поверхностной воды? </a:t>
                </a:r>
                <a:endParaRPr lang="ru-RU" sz="43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2910" y="332656"/>
                <a:ext cx="8001056" cy="3310658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915815" y="4394721"/>
                <a:ext cx="4248000" cy="1346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chemeClr val="tx1"/>
                    </a:solidFill>
                  </a:rPr>
                  <a:t>13,75 млрд.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4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endParaRPr lang="ru-RU" sz="4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4394721"/>
                <a:ext cx="4248000" cy="1346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8229600" y="5943453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19872" y="367144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3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404664"/>
            <a:ext cx="8358246" cy="316721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пределах хребта Кузнецкого Алатау сосредоточены горно-ледниковые озера. Наиболее крупное из них озеро Рыбное, длина которого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км, а ширина на 1500 м меньше. Узнай площадь озера Рыбное.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339752" y="4653136"/>
                <a:ext cx="4248000" cy="134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1000000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м</m:t>
                        </m:r>
                      </m:e>
                      <m:sup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653136"/>
                <a:ext cx="4248000" cy="1346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8229600" y="5907748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19440" y="381546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>
              <a:xfrm>
                <a:off x="333124" y="188640"/>
                <a:ext cx="8572559" cy="4071966"/>
              </a:xfr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ru-RU" b="1" dirty="0" smtClean="0">
                    <a:solidFill>
                      <a:srgbClr val="0070C0"/>
                    </a:solidFill>
                  </a:rPr>
                  <a:t/>
                </a:r>
                <a:br>
                  <a:rPr lang="ru-RU" b="1" dirty="0" smtClean="0">
                    <a:solidFill>
                      <a:srgbClr val="0070C0"/>
                    </a:solidFill>
                  </a:rPr>
                </a:br>
                <a:r>
                  <a:rPr lang="ru-RU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50. 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Безопасное электрическое напряжение в сыром помещении 12В, в сухом 36В. Многие рыбы вырабатывают напряжение: электрический скат 50В, что меньше, чем электрический угорь в 6 раз и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 напряжения электрического сома. Напряжение электрического угря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1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напряжения угря-</a:t>
                </a:r>
                <a:r>
                  <a:rPr lang="ru-RU" sz="31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электрофорус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Какое </a:t>
                </a:r>
                <a:r>
                  <a:rPr lang="ru-RU" sz="31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напряжение вырабатывают рыбы?</a:t>
                </a:r>
                <a:endParaRPr lang="ru-RU" sz="3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3124" y="188640"/>
                <a:ext cx="8572559" cy="4071966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071538" y="5000636"/>
            <a:ext cx="6286544" cy="14287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Электрический угорь 300В, электрический сом 350В, </a:t>
            </a:r>
          </a:p>
          <a:p>
            <a:pPr algn="ctr"/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угорь-электрофорус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500В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43240" y="414338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36743" y="476672"/>
            <a:ext cx="6965245" cy="302433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u="sng" dirty="0" smtClean="0">
                <a:solidFill>
                  <a:srgbClr val="0070C0"/>
                </a:solidFill>
              </a:rPr>
              <a:t>20.Какой учёный изучал географию </a:t>
            </a:r>
            <a:br>
              <a:rPr lang="ru-RU" u="sng" dirty="0" smtClean="0">
                <a:solidFill>
                  <a:srgbClr val="0070C0"/>
                </a:solidFill>
              </a:rPr>
            </a:br>
            <a:r>
              <a:rPr lang="ru-RU" u="sng" dirty="0" smtClean="0">
                <a:solidFill>
                  <a:srgbClr val="0070C0"/>
                </a:solidFill>
              </a:rPr>
              <a:t>(он написал трактат «Об измерении Земли»?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653136"/>
            <a:ext cx="432048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Эратосфен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8229600" y="5921571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75856" y="389380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88831" cy="259228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</a:rPr>
              <a:t>10.Назовите песню, в которой воспевался ряд натуральных чисел.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05064"/>
            <a:ext cx="6480720" cy="1944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Раз, два, три, четыре, пять – я иду тебя искать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8229600" y="5929955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267744" y="329637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656184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20.Какая нота в гамме шестая по счёту?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365104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71703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208823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30.В честь какого композитора называется фильм про собаку?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293096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Бетховен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357301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2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25137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40.Назовите три песни, в которых упоминаются цифры.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8192857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194421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50.Фамилия какого композитора переводится с немецкого – «ручей».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1957" y="4756368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И.С. Бах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8229600" y="5949102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4077072"/>
            <a:ext cx="2664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392909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Выпадение кислотных дождей связано с: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изменением солнечной радиации;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повышением содержания углекислого газа в атмосфере;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увеличением количества озона в атмосфере;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выбросами в атмосферу диоксида серы и оксидов азота.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4869160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604" y="41490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1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692695"/>
            <a:ext cx="7560840" cy="5100503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just">
              <a:buClr>
                <a:schemeClr val="accent1">
                  <a:shade val="75000"/>
                </a:schemeClr>
              </a:buClr>
              <a:buBlip>
                <a:blip r:embed="rId2"/>
              </a:buBlip>
              <a:defRPr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1т 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бумаги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требуется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900М</a:t>
            </a:r>
            <a:r>
              <a:rPr lang="ru-RU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воды, а для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производства 1т резины – 1500М</a:t>
            </a:r>
            <a:r>
              <a:rPr lang="ru-RU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Какую часть объем воды для производства резины составляет от объема воды для производства бумаги?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01584" y="5793199"/>
            <a:ext cx="1042416" cy="1042416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95736" y="19168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411760" y="3068960"/>
                <a:ext cx="4248000" cy="1728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7200" b="1" dirty="0" smtClean="0">
                    <a:solidFill>
                      <a:schemeClr val="tx1"/>
                    </a:solidFill>
                    <a:cs typeface="Arial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72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72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72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068960"/>
                <a:ext cx="4248000" cy="172819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3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30008" cy="338437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40.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Крупный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металлургический комбинат в сутки потребляет около 1 млн. </a:t>
            </a:r>
            <a:r>
              <a:rPr lang="ru-RU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u="sng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воды.  </a:t>
            </a:r>
            <a:r>
              <a:rPr lang="ru-RU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0028" y="4597200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К. Гаусс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59832" y="3704648"/>
            <a:ext cx="35283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0639" y="133440"/>
            <a:ext cx="8208913" cy="3888432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50.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Ученые подсчитали, что в большом городе попадает в реки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205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 т. вредных веществ в год, с жилых домов сливается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35 000 т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а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заводов в 3 раза больше, чем с жилых домов, а остальные вредные вещества с автотранспорта.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всего тонн отходов попадает в реки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автотранспорта за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4606150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65000 т.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79912" y="400506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86808" cy="292895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10. 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процесс разрушения металлов под действием окружающей среды?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2028" y="4394721"/>
            <a:ext cx="4248000" cy="1346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Коррозия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91912" y="367144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Ответ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7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1547</TotalTime>
  <Words>741</Words>
  <Application>Microsoft Office PowerPoint</Application>
  <PresentationFormat>Экран (4:3)</PresentationFormat>
  <Paragraphs>180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Остин</vt:lpstr>
      <vt:lpstr>Презентация PowerPoint</vt:lpstr>
      <vt:lpstr>Раунд I</vt:lpstr>
      <vt:lpstr>10. В озере Байкал содержится 20 % (1/5) мировых запасов земной пресной воды. Это самое глубокое озеро мира. Считают, что общее количество пресной воды на Земле 37,2 млн. 〖км〗^3. Сколько млн. 〖км〗^3 воды в Байкале? </vt:lpstr>
      <vt:lpstr> 20.Какой учёный изучал географию  (он написал трактат «Об измерении Земли»? </vt:lpstr>
      <vt:lpstr>30. Для производства 1т  бумаги требуется 900М3 воды, а для производства 1т резины – 1500М3воды. Какую часть объем воды для производства резины составляет от объема воды для производства бумаги?</vt:lpstr>
      <vt:lpstr>Презентация PowerPoint</vt:lpstr>
      <vt:lpstr> 40. Крупный металлургический комбинат в сутки потребляет около 1 млн. М3 воды.   </vt:lpstr>
      <vt:lpstr>50. Ученые подсчитали, что в большом городе попадает в реки 205 000 т. вредных веществ в год, с жилых домов сливается  35 000 т., а с заводов в 3 раза больше, чем с жилых домов, а остальные вредные вещества с автотранспорта. Сколько всего тонн отходов попадает в реки с автотранспорта за год?</vt:lpstr>
      <vt:lpstr> 10. Как называется процесс разрушения металлов под действием окружающей среды?</vt:lpstr>
      <vt:lpstr>20. Что составляет большую часть мусора, загрязняющего Землю? </vt:lpstr>
      <vt:lpstr> 30. </vt:lpstr>
      <vt:lpstr>  40. Основные проблемы радиационной опасности связаны с развитием и эксплуатацией объектов атомной энергетики и промышленности.  Радиус площади зоны наблюдения Белоярской АЭС в Свердловской области равен 30 км. Вычислите площадь, которую занимает зона наблюдения. Число π округлите до сотых.</vt:lpstr>
      <vt:lpstr> 50. Важная отрасль рыночной специализации — химическая промышленность. Ее главная продукция — минеральные удобрения – 500 млн.м^3, серная кислота –составляет 112 % минеральных удобрений, а продукты органического синтеза примерно 5/6 всех удобрений. Особенно выделяется калийная промышленность, представленная крупнейшими калийными комбинатами в Соликамске и Березниках. Каков объем калийной промышленности, если он в 1,8 раз больше химической промышленности?</vt:lpstr>
      <vt:lpstr> 10.Результат умножения. </vt:lpstr>
      <vt:lpstr>20.Назовите независимую переменную.</vt:lpstr>
      <vt:lpstr>30.Как называется функция: y=kx+b? </vt:lpstr>
      <vt:lpstr>Презентация PowerPoint</vt:lpstr>
      <vt:lpstr>50.Приведите пример числового выражения, не имеющего смысла.  </vt:lpstr>
      <vt:lpstr> 10. Назовите самую высокую точки Земли. </vt:lpstr>
      <vt:lpstr>20. Назовите самую низкую точку Земли. </vt:lpstr>
      <vt:lpstr>30. В Канаде 16000 озер подвергаются разрушительному действию кислотных дождей. Из них 75% находится на грани исчезновения. Остальные уже объявлены мертвыми. Сколько озер в Канаде уже уничтожены кислотными дождями?</vt:lpstr>
      <vt:lpstr> 40. Один из самых крупных ледников Антарктиды имеет высоту 2,55 км. Высота надводной части в 33 раза меньше подводной. Какова высота надводной и подводной части айсберга? Выразите в метрах.</vt:lpstr>
      <vt:lpstr> 50. Расстояние от горы Копны до горы Мохнатая, наиболее высоких точек Салаирского кряжа, 119 км. Туристы прошли это расстояние за 7 дней. Сколько в среднем км они проходили в день, если в первый день они шли со скоростью 17 км/ч, во второй в 10 раз больше, чем в пятый и на 10% больше, чем в первый, что составляет 2/3 скорости в шестой и седьмой дни, а в третий и четвертый дни в 2 раза меньше, чем в седьмой?</vt:lpstr>
      <vt:lpstr>Презентация PowerPoint</vt:lpstr>
      <vt:lpstr>   10. Биомасса каких организмов  в  морях составляет свыше 90 %?  </vt:lpstr>
      <vt:lpstr>   20. Исчезновение любого вида растений, животных, микроорганизмов необратимо объедняет генофонд Земли. Назовите основные причины происходящего в настоящее время исчезновения многих видов живых организмов.</vt:lpstr>
      <vt:lpstr>30. С 1600 г. человеком уничтожено на Земле 162 вида птиц (381 на грани исчезновения) и около 100 видов млекопитающих (255 видов на грани исчезновения). Гибель 75% видов млекопитающих и 86% видов птиц, из числа исчезнувших обусловлена влиянием антропогенных факторов. Вычислите количество видов исчезнувших под этим влиянием. Округлите до целых.</vt:lpstr>
      <vt:lpstr>40. Ракушка-перловица (длиной 5-6 см) профильтровывает за день 20 л воды. Сколько литров воды очищает одна такая ракушка за летний период в 2013 году?</vt:lpstr>
      <vt:lpstr> 50. Один биолог открыл удивительную разновидность амеб. Каждая из них через минуту делится на две. В пробирку биолог кладет амебу, и ровно через час вся пробирка оказывается заполненной амебами. Сколько потребовалось бы времени, чтобы вся пробирка заполнилась амебами, если бы в нее положили вначале не одну амебу, а две?</vt:lpstr>
      <vt:lpstr>10.Сказка А.С. Пушкина, в названии которой есть число 7. </vt:lpstr>
      <vt:lpstr> 20.Вспомните русские пословицы, в которых встречается цифра 7?  Например, чеснок и лук от семи недуг. </vt:lpstr>
      <vt:lpstr>30.Сравните: 49  и  7 . </vt:lpstr>
      <vt:lpstr>40.Назовите 7 цветов радуги. </vt:lpstr>
      <vt:lpstr> 50.Назовите 7 морей. </vt:lpstr>
      <vt:lpstr> 10. Что является источником загрязнения водоемов?  </vt:lpstr>
      <vt:lpstr> 20. Выберите правильные ответы. Чтобы сохранить водоемы чистыми нужно:        а) построить новые очистные сооружения;       б) сбрасывать в водоемы бытовой мусор;       в) не мыть в них транспорт;       г) использовать для очистки воды живые организмы.</vt:lpstr>
      <vt:lpstr> 30. В России общий объем поверхностных вод составляет  55 млрд. м^3. Почти ¾ считались загрязненными. Сколько в стране чистой поверхностной воды? </vt:lpstr>
      <vt:lpstr> 40. В пределах хребта Кузнецкого Алатау сосредоточены горно-ледниковые озера. Наиболее крупное из них озеро Рыбное, длина которого  2 км, а ширина на 1500 м меньше. Узнай площадь озера Рыбное.</vt:lpstr>
      <vt:lpstr> 50. Безопасное электрическое напряжение в сыром помещении 12В, в сухом 36В. Многие рыбы вырабатывают напряжение: электрический скат 50В, что меньше, чем электрический угорь в 6 раз и составляет 1/7 от напряжения электрического сома. Напряжение электрического угря составляет 3/5 напряжения угря-электрофорус. Какое напряжение вырабатывают рыбы?</vt:lpstr>
      <vt:lpstr>10.Назовите песню, в которой воспевался ряд натуральных чисел.</vt:lpstr>
      <vt:lpstr>20.Какая нота в гамме шестая по счёту?</vt:lpstr>
      <vt:lpstr>30.В честь какого композитора называется фильм про собаку?</vt:lpstr>
      <vt:lpstr>40.Назовите три песни, в которых упоминаются цифры.</vt:lpstr>
      <vt:lpstr>50.Фамилия какого композитора переводится с немецкого – «ручей».</vt:lpstr>
      <vt:lpstr>Выпадение кислотных дождей связано с: а) изменением солнечной радиации; б) повышением содержания углекислого газа в атмосфере; в) увеличением количества озона в атмосфере; г) выбросами в атмосферу диоксида серы и оксидов азота.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user2</cp:lastModifiedBy>
  <cp:revision>330</cp:revision>
  <dcterms:created xsi:type="dcterms:W3CDTF">2011-06-30T12:38:47Z</dcterms:created>
  <dcterms:modified xsi:type="dcterms:W3CDTF">2013-10-14T09:39:52Z</dcterms:modified>
</cp:coreProperties>
</file>