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8AF5C0-E474-45E9-8ED3-1280EDAAE7E5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DDD15B-0535-4742-9EFE-80326773589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24744"/>
            <a:ext cx="7851648" cy="20756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Активизация и развитие информационно-познавательной и мыслительной деятельности учащихся.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6 класс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01008"/>
            <a:ext cx="7854696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Тема: «Опиливание заготовок из сортового проката»</a:t>
            </a:r>
          </a:p>
          <a:p>
            <a:pPr algn="ctr"/>
            <a:r>
              <a:rPr lang="ru-RU" sz="1800" dirty="0" smtClean="0"/>
              <a:t>(Разработка </a:t>
            </a:r>
            <a:r>
              <a:rPr lang="ru-RU" sz="1800" dirty="0" err="1" smtClean="0"/>
              <a:t>интеллект-карты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5543600" y="4221088"/>
            <a:ext cx="3600400" cy="216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Разработка: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учителя технологии высшей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квалификационной категории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МКОУ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Светлоярской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СОШ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№2 им. Ф. Ф.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Плужникова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Трофимова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В. П.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Третья ветка: «Виды насечек»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По </a:t>
            </a:r>
            <a:r>
              <a:rPr lang="ru-RU" sz="1600" i="1" dirty="0" smtClean="0"/>
              <a:t>виду</a:t>
            </a:r>
            <a:r>
              <a:rPr lang="ru-RU" sz="1600" i="1" dirty="0" smtClean="0"/>
              <a:t> </a:t>
            </a:r>
            <a:r>
              <a:rPr lang="ru-RU" sz="1600" i="1" dirty="0" smtClean="0"/>
              <a:t>насечек напильники </a:t>
            </a:r>
            <a:r>
              <a:rPr lang="ru-RU" sz="1600" i="1" dirty="0" smtClean="0"/>
              <a:t>бывают :</a:t>
            </a:r>
            <a:endParaRPr lang="ru-RU" sz="1600" i="1" dirty="0" smtClean="0"/>
          </a:p>
          <a:p>
            <a:pPr>
              <a:lnSpc>
                <a:spcPct val="150000"/>
              </a:lnSpc>
              <a:buNone/>
            </a:pPr>
            <a:endParaRPr lang="ru-RU" sz="1600" i="1" dirty="0" smtClean="0"/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- одинарной;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- двойной;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- рашпильной;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-дуговой . </a:t>
            </a:r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endParaRPr lang="ru-RU" sz="1600" i="1" dirty="0"/>
          </a:p>
        </p:txBody>
      </p:sp>
      <p:pic>
        <p:nvPicPr>
          <p:cNvPr id="3074" name="Picture 2" descr="C:\Users\Я\Desktop\Ветви\виды насеч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564904"/>
            <a:ext cx="3888432" cy="2513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Четвертая ветка: «Длина»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Напильники бывают разной длины. Промышленность выпускает напильники в зависимости от длины рабочей части  мм </a:t>
            </a:r>
            <a:r>
              <a:rPr lang="ru-RU" sz="1600" i="1" dirty="0" smtClean="0"/>
              <a:t>:</a:t>
            </a:r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-     100 мм;</a:t>
            </a:r>
          </a:p>
          <a:p>
            <a:pPr>
              <a:buFontTx/>
              <a:buChar char="-"/>
            </a:pPr>
            <a:r>
              <a:rPr lang="ru-RU" sz="1600" i="1" dirty="0" smtClean="0"/>
              <a:t>125 мм;</a:t>
            </a:r>
          </a:p>
          <a:p>
            <a:pPr>
              <a:buFontTx/>
              <a:buChar char="-"/>
            </a:pPr>
            <a:r>
              <a:rPr lang="ru-RU" sz="1600" i="1" dirty="0" smtClean="0"/>
              <a:t>150 мм;</a:t>
            </a:r>
          </a:p>
          <a:p>
            <a:pPr>
              <a:buFontTx/>
              <a:buChar char="-"/>
            </a:pPr>
            <a:r>
              <a:rPr lang="ru-RU" sz="1600" i="1" dirty="0" smtClean="0"/>
              <a:t>200 мм;</a:t>
            </a:r>
          </a:p>
          <a:p>
            <a:pPr>
              <a:buFontTx/>
              <a:buChar char="-"/>
            </a:pPr>
            <a:r>
              <a:rPr lang="ru-RU" sz="1600" i="1" dirty="0" smtClean="0"/>
              <a:t>250 мм;</a:t>
            </a:r>
          </a:p>
          <a:p>
            <a:pPr>
              <a:buFontTx/>
              <a:buChar char="-"/>
            </a:pPr>
            <a:r>
              <a:rPr lang="ru-RU" sz="1600" i="1" dirty="0" smtClean="0"/>
              <a:t>300 мм;</a:t>
            </a:r>
          </a:p>
          <a:p>
            <a:pPr>
              <a:buFontTx/>
              <a:buChar char="-"/>
            </a:pPr>
            <a:r>
              <a:rPr lang="ru-RU" sz="1600" i="1" dirty="0" smtClean="0"/>
              <a:t>350 мм;</a:t>
            </a:r>
          </a:p>
          <a:p>
            <a:pPr>
              <a:buFontTx/>
              <a:buChar char="-"/>
            </a:pPr>
            <a:r>
              <a:rPr lang="ru-RU" sz="1600" i="1" dirty="0" smtClean="0"/>
              <a:t>400 мм. </a:t>
            </a:r>
          </a:p>
          <a:p>
            <a:pPr>
              <a:buFontTx/>
              <a:buChar char="-"/>
            </a:pPr>
            <a:endParaRPr lang="ru-RU" sz="1600" i="1" dirty="0" smtClean="0"/>
          </a:p>
          <a:p>
            <a:pPr>
              <a:buFont typeface="Arial" pitchFamily="34" charset="0"/>
              <a:buChar char="•"/>
            </a:pPr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pPr>
              <a:buFontTx/>
              <a:buChar char="-"/>
            </a:pPr>
            <a:endParaRPr lang="ru-RU" sz="1600" i="1" dirty="0" smtClean="0"/>
          </a:p>
          <a:p>
            <a:pPr>
              <a:buFontTx/>
              <a:buChar char="-"/>
            </a:pPr>
            <a:endParaRPr lang="ru-RU" sz="1600" i="1" dirty="0"/>
          </a:p>
        </p:txBody>
      </p:sp>
      <p:pic>
        <p:nvPicPr>
          <p:cNvPr id="4098" name="Picture 2" descr="C:\Users\Я\Desktop\Ветви\Дл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564904"/>
            <a:ext cx="4495800" cy="2419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Пятая ветка: «Насечки»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Напильники могут быть по числу насечек на 10 мм. длины рабочей части;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5-12 зубьев;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13-26 зубьев;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42-80 зубьев.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i="1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600" i="1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600" i="1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6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pPr marL="342900" indent="-342900">
              <a:buNone/>
            </a:pPr>
            <a:endParaRPr lang="ru-RU" sz="1600" i="1" dirty="0"/>
          </a:p>
        </p:txBody>
      </p:sp>
      <p:pic>
        <p:nvPicPr>
          <p:cNvPr id="5122" name="Picture 2" descr="C:\Users\Я\Desktop\Ветви\число насеч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08921"/>
            <a:ext cx="4752528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Шестая ветка: «Классы»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Промышленность выпускает напильники шести номеров:</a:t>
            </a:r>
          </a:p>
          <a:p>
            <a:pPr marL="342900" indent="-342900">
              <a:lnSpc>
                <a:spcPct val="200000"/>
              </a:lnSpc>
              <a:buNone/>
            </a:pPr>
            <a:endParaRPr lang="ru-RU" sz="1600" i="1" dirty="0" smtClean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0; 1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2; 3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4; 5</a:t>
            </a:r>
          </a:p>
          <a:p>
            <a:pPr marL="342900" indent="-342900">
              <a:buNone/>
            </a:pPr>
            <a:endParaRPr lang="ru-RU" sz="1600" i="1" dirty="0" smtClean="0"/>
          </a:p>
          <a:p>
            <a:pPr marL="342900" indent="-342900">
              <a:buNone/>
            </a:pPr>
            <a:endParaRPr lang="ru-RU" sz="1600" i="1" dirty="0" smtClean="0"/>
          </a:p>
          <a:p>
            <a:pPr marL="342900" indent="-342900">
              <a:buNone/>
            </a:pPr>
            <a:endParaRPr lang="ru-RU" sz="16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None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None/>
            </a:pPr>
            <a:endParaRPr lang="ru-RU" sz="1600" i="1" dirty="0"/>
          </a:p>
        </p:txBody>
      </p:sp>
      <p:pic>
        <p:nvPicPr>
          <p:cNvPr id="6146" name="Picture 2" descr="C:\Users\Я\Desktop\Ветви\класс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564904"/>
            <a:ext cx="4752528" cy="2665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Седьмая ветка: «Надфили»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/>
              <a:t>При опиливании мелких деталей или зачистке заготовок в труднодоступных местах применяют </a:t>
            </a:r>
            <a:r>
              <a:rPr lang="ru-RU" sz="1600" dirty="0" err="1" smtClean="0"/>
              <a:t>надфили-небольшие</a:t>
            </a:r>
            <a:r>
              <a:rPr lang="ru-RU" sz="1600" dirty="0" smtClean="0"/>
              <a:t> напильники длиной 80….160 мм следующих видов: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Плоские;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Квадратные;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Трехгранные;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Круглые;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Полукруглые;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Опиловообразные</a:t>
            </a:r>
            <a:r>
              <a:rPr lang="ru-RU" sz="16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Ромбические;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Трапециидальные</a:t>
            </a:r>
            <a:r>
              <a:rPr lang="ru-RU" sz="16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Галтельные</a:t>
            </a:r>
            <a:r>
              <a:rPr lang="ru-RU" sz="16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pPr marL="342900" indent="-342900">
              <a:buNone/>
            </a:pPr>
            <a:endParaRPr lang="ru-RU" sz="1600" dirty="0"/>
          </a:p>
        </p:txBody>
      </p:sp>
      <p:pic>
        <p:nvPicPr>
          <p:cNvPr id="7170" name="Picture 2" descr="C:\Users\Я\Desktop\Ветви\виды надфиле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52936"/>
            <a:ext cx="4156000" cy="2498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Восьмая ветка: «Способы опиливания»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При обработке заготовок применяют следующие способы опиливания: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Поперечное;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Продольное;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Перекрестное;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Круговое.</a:t>
            </a:r>
          </a:p>
          <a:p>
            <a:pPr marL="342900" indent="-342900">
              <a:buNone/>
            </a:pPr>
            <a:endParaRPr lang="ru-RU" sz="1600" i="1" dirty="0" smtClean="0"/>
          </a:p>
          <a:p>
            <a:pPr marL="342900" indent="-342900">
              <a:buNone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/>
          </a:p>
        </p:txBody>
      </p:sp>
      <p:pic>
        <p:nvPicPr>
          <p:cNvPr id="8194" name="Picture 2" descr="C:\Users\Я\Desktop\Ветви\способы опили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4486275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Девятая ветка: «Вид обработки»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При опиливании заготовок из сортового проката применяют следующие виды обработки:</a:t>
            </a:r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i="1" dirty="0" smtClean="0"/>
              <a:t>Грубое  (черновое</a:t>
            </a:r>
            <a:r>
              <a:rPr lang="ru-RU" sz="1600" i="1" dirty="0" smtClean="0"/>
              <a:t>);</a:t>
            </a: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i="1" dirty="0" smtClean="0"/>
              <a:t>Чистовое и отделочное</a:t>
            </a:r>
            <a:r>
              <a:rPr lang="ru-RU" sz="1600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i="1" dirty="0" smtClean="0"/>
              <a:t>Шлифование</a:t>
            </a:r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Font typeface="Arial" pitchFamily="34" charset="0"/>
              <a:buChar char="•"/>
            </a:pPr>
            <a:r>
              <a:rPr lang="ru-RU" sz="1600" i="1" dirty="0" smtClean="0"/>
              <a:t>изобразите </a:t>
            </a:r>
            <a:r>
              <a:rPr lang="ru-RU" sz="1600" i="1" dirty="0" smtClean="0"/>
              <a:t>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/>
          </a:p>
        </p:txBody>
      </p:sp>
      <p:pic>
        <p:nvPicPr>
          <p:cNvPr id="9218" name="Picture 2" descr="C:\Users\Я\Desktop\Ветви\виды обрабок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504841" y="1839975"/>
            <a:ext cx="2428875" cy="3446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Десятая ветка: «Брак при опиливании»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600" i="1" dirty="0" smtClean="0"/>
              <a:t>Возможный брак при опиливании металла: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Неровности опиленных поверхностей заготовки;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Вмятины и повреждения из-за закрепления заготовки без </a:t>
            </a:r>
            <a:r>
              <a:rPr lang="ru-RU" sz="1600" i="1" dirty="0" err="1" smtClean="0"/>
              <a:t>нагубников</a:t>
            </a:r>
            <a:r>
              <a:rPr lang="ru-RU" sz="1600" i="1" dirty="0" smtClean="0"/>
              <a:t>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 Задиры и </a:t>
            </a:r>
            <a:r>
              <a:rPr lang="ru-RU" sz="1600" i="1" dirty="0" err="1" smtClean="0"/>
              <a:t>зарапины-при</a:t>
            </a:r>
            <a:r>
              <a:rPr lang="ru-RU" sz="1600" i="1" dirty="0" smtClean="0"/>
              <a:t> работе тупым или забитым опилками </a:t>
            </a:r>
            <a:r>
              <a:rPr lang="ru-RU" sz="1600" i="1" dirty="0" smtClean="0"/>
              <a:t>напильником. </a:t>
            </a:r>
            <a:endParaRPr lang="ru-RU" sz="1600" i="1" dirty="0" smtClean="0"/>
          </a:p>
          <a:p>
            <a:pPr>
              <a:lnSpc>
                <a:spcPct val="150000"/>
              </a:lnSpc>
            </a:pPr>
            <a:endParaRPr lang="ru-RU" sz="1600" i="1" dirty="0" smtClean="0"/>
          </a:p>
          <a:p>
            <a:pPr>
              <a:lnSpc>
                <a:spcPct val="150000"/>
              </a:lnSpc>
            </a:pPr>
            <a:endParaRPr lang="ru-RU" sz="1600" i="1" dirty="0" smtClean="0"/>
          </a:p>
          <a:p>
            <a:pPr>
              <a:lnSpc>
                <a:spcPct val="150000"/>
              </a:lnSpc>
              <a:buNone/>
            </a:pPr>
            <a:endParaRPr lang="ru-RU" sz="1600" i="1" dirty="0" smtClean="0"/>
          </a:p>
          <a:p>
            <a:pPr>
              <a:lnSpc>
                <a:spcPct val="150000"/>
              </a:lnSpc>
              <a:buNone/>
            </a:pPr>
            <a:endParaRPr lang="ru-RU" sz="1600" i="1" dirty="0" smtClean="0"/>
          </a:p>
          <a:p>
            <a:pPr>
              <a:lnSpc>
                <a:spcPct val="150000"/>
              </a:lnSpc>
            </a:pPr>
            <a:endParaRPr lang="ru-RU" sz="1600" i="1" dirty="0" smtClean="0"/>
          </a:p>
          <a:p>
            <a:pPr>
              <a:lnSpc>
                <a:spcPct val="150000"/>
              </a:lnSpc>
            </a:pPr>
            <a:endParaRPr lang="ru-RU" sz="1600" i="1" dirty="0" smtClean="0"/>
          </a:p>
          <a:p>
            <a:pPr>
              <a:lnSpc>
                <a:spcPct val="150000"/>
              </a:lnSpc>
            </a:pPr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None/>
            </a:pPr>
            <a:endParaRPr lang="ru-RU" sz="1600" i="1" dirty="0"/>
          </a:p>
        </p:txBody>
      </p:sp>
      <p:pic>
        <p:nvPicPr>
          <p:cNvPr id="10242" name="Picture 2" descr="C:\Users\Я\Desktop\Ветви\брак при опиливан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17032"/>
            <a:ext cx="4464496" cy="224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Одиннадцатая ветка: «Техника безопасности»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Правила безопасной работы должны соблюдаться: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При выборе и подготовки заготовки;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При опиливании заготовки;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i="1" dirty="0" smtClean="0"/>
              <a:t>Уборке рабочих мест.</a:t>
            </a:r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1600" i="1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</p:txBody>
      </p:sp>
      <p:pic>
        <p:nvPicPr>
          <p:cNvPr id="11266" name="Picture 2" descr="C:\Users\Я\Desktop\Ветви\тб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36912"/>
            <a:ext cx="4104456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Интеллект-карта «Опиливание металла»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Я\Desktop\скриншот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712968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ru-RU" i="1" dirty="0" smtClean="0"/>
              <a:t>Метод </a:t>
            </a:r>
            <a:r>
              <a:rPr lang="ru-RU" i="1" dirty="0" err="1" smtClean="0"/>
              <a:t>интеллект-карт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i="1" dirty="0" smtClean="0"/>
              <a:t>Метод </a:t>
            </a:r>
            <a:r>
              <a:rPr lang="ru-RU" sz="2000" i="1" dirty="0" err="1" smtClean="0"/>
              <a:t>интеллект-карт</a:t>
            </a:r>
            <a:r>
              <a:rPr lang="ru-RU" sz="2000" i="1" dirty="0" smtClean="0"/>
              <a:t> способствует развитию мышления, техники запоминания и усвоения информации в процессе обучения. </a:t>
            </a:r>
          </a:p>
          <a:p>
            <a:r>
              <a:rPr lang="ru-RU" sz="2000" i="1" dirty="0" smtClean="0"/>
              <a:t>Такое обучение гарантирует ясность, понятность, запоминаемость, развивает понимание и способность мыслить при решении основных проблем, с которыми сталкиваются обучающиеся в повседневной жизни или в быту.</a:t>
            </a:r>
          </a:p>
          <a:p>
            <a:r>
              <a:rPr lang="ru-RU" sz="2000" i="1" dirty="0" smtClean="0"/>
              <a:t>Метод </a:t>
            </a:r>
            <a:r>
              <a:rPr lang="ru-RU" sz="2000" i="1" dirty="0" err="1" smtClean="0"/>
              <a:t>интеллект-карт</a:t>
            </a:r>
            <a:r>
              <a:rPr lang="ru-RU" sz="2000" i="1" dirty="0" smtClean="0"/>
              <a:t> увеличивает эффективность процесса обучения, повышает творческую мотивацию у обучающихся, вырабатывается устойчивый навык решения практических задач.</a:t>
            </a:r>
          </a:p>
          <a:p>
            <a:pPr>
              <a:buNone/>
            </a:pPr>
            <a:endParaRPr lang="ru-RU" sz="20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Используемые ресурсы: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200000"/>
              </a:lnSpc>
            </a:pPr>
            <a:r>
              <a:rPr lang="ru-RU" sz="1600" i="1" dirty="0" smtClean="0"/>
              <a:t>Учебник «Технология» В. Д. Симоненко; 4-е изд. М.; </a:t>
            </a:r>
            <a:r>
              <a:rPr lang="ru-RU" sz="1600" i="1" dirty="0" err="1" smtClean="0"/>
              <a:t>Вентана-Граф</a:t>
            </a:r>
            <a:r>
              <a:rPr lang="ru-RU" sz="1600" i="1" dirty="0" smtClean="0"/>
              <a:t>, 2013</a:t>
            </a:r>
          </a:p>
          <a:p>
            <a:pPr>
              <a:lnSpc>
                <a:spcPct val="200000"/>
              </a:lnSpc>
            </a:pPr>
            <a:r>
              <a:rPr lang="ru-RU" sz="1600" i="1" dirty="0" smtClean="0"/>
              <a:t>Лабораторно-практические работы по техническому труду; В. А. Перов; М. «Просвещение», 1983</a:t>
            </a:r>
          </a:p>
          <a:p>
            <a:pPr>
              <a:lnSpc>
                <a:spcPct val="200000"/>
              </a:lnSpc>
            </a:pPr>
            <a:r>
              <a:rPr lang="ru-RU" sz="1600" i="1" dirty="0" smtClean="0"/>
              <a:t>Учебные задания по труду Н. Ф. </a:t>
            </a:r>
            <a:r>
              <a:rPr lang="ru-RU" sz="1600" i="1" dirty="0" err="1" smtClean="0"/>
              <a:t>Якубин</a:t>
            </a:r>
            <a:r>
              <a:rPr lang="ru-RU" sz="1600" i="1" dirty="0" smtClean="0"/>
              <a:t>, М. «Просвещение» 1991</a:t>
            </a:r>
          </a:p>
          <a:p>
            <a:pPr>
              <a:lnSpc>
                <a:spcPct val="200000"/>
              </a:lnSpc>
            </a:pPr>
            <a:r>
              <a:rPr lang="ru-RU" sz="1600" i="1" dirty="0" smtClean="0"/>
              <a:t>Технология обработки металлов, Б. М. Муравьев, М. «Просвещение» 2002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Правила построения структуры </a:t>
            </a:r>
            <a:r>
              <a:rPr lang="ru-RU" i="1" dirty="0" err="1" smtClean="0"/>
              <a:t>интеллект-карты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i="1" dirty="0" smtClean="0"/>
              <a:t>Интеллект-карта «рисуется» цветными карандашами, фломастерами;</a:t>
            </a:r>
          </a:p>
          <a:p>
            <a:r>
              <a:rPr lang="ru-RU" sz="2000" i="1" dirty="0" smtClean="0"/>
              <a:t>Интеллект-карта строится вокруг центрального образа-объекта;</a:t>
            </a:r>
          </a:p>
          <a:p>
            <a:r>
              <a:rPr lang="ru-RU" sz="2000" i="1" dirty="0" smtClean="0"/>
              <a:t>Основные темы, связанные с объектом обучения, расходятся в виде ветвей;</a:t>
            </a:r>
          </a:p>
          <a:p>
            <a:r>
              <a:rPr lang="ru-RU" sz="2000" i="1" dirty="0" smtClean="0"/>
              <a:t>Ветви обозначаются и поясняются ключевыми словами или образами;</a:t>
            </a:r>
          </a:p>
          <a:p>
            <a:r>
              <a:rPr lang="ru-RU" sz="2000" i="1" dirty="0" smtClean="0"/>
              <a:t>Вторичные идеи также изображаются в виде ветвей , отходящих от ветвей более высокого порядка;</a:t>
            </a:r>
          </a:p>
          <a:p>
            <a:r>
              <a:rPr lang="ru-RU" sz="2000" i="1" dirty="0" smtClean="0"/>
              <a:t>Ветви формируют узловую систему, несущую определенную информацию.</a:t>
            </a:r>
            <a:endParaRPr lang="ru-RU" sz="2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Методические рекомендации по рисованию </a:t>
            </a:r>
            <a:r>
              <a:rPr lang="ru-RU" i="1" dirty="0" err="1" smtClean="0"/>
              <a:t>интеллект-карты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i="1" dirty="0" smtClean="0"/>
              <a:t>Берется лист бумаги формат А4 или А3, в центе картинкой обозначается основное понятие, или анализируется проблема;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/>
              <a:t>Обводится это понятие в кружок;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/>
              <a:t>Рисуются </a:t>
            </a:r>
            <a:r>
              <a:rPr lang="ru-RU" sz="1600" i="1" dirty="0" err="1" smtClean="0"/>
              <a:t>ветви-основные</a:t>
            </a:r>
            <a:r>
              <a:rPr lang="ru-RU" sz="1600" i="1" dirty="0" smtClean="0"/>
              <a:t> связанные понятия;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/>
              <a:t>Подписываются каждые словами;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/>
              <a:t>Каждая ветвь, делится на несколько тонких ветвей, развивая эти понятия;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/>
              <a:t>Каждая ветвь рисуется цветными карандашами и обводится цветными фломастерами. Каждый цвет своя связь.</a:t>
            </a:r>
          </a:p>
          <a:p>
            <a:pPr>
              <a:lnSpc>
                <a:spcPct val="150000"/>
              </a:lnSpc>
              <a:buNone/>
            </a:pPr>
            <a:endParaRPr lang="ru-RU"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Процесс построения и методика создания </a:t>
            </a:r>
            <a:r>
              <a:rPr lang="ru-RU" sz="3200" i="1" dirty="0" err="1" smtClean="0"/>
              <a:t>интеллект-карты</a:t>
            </a:r>
            <a:r>
              <a:rPr lang="ru-RU" sz="3200" i="1" dirty="0" smtClean="0"/>
              <a:t> по теме: «Опиливание заготовок из сортового проката»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1600" i="1" dirty="0" smtClean="0"/>
              <a:t>Для рисования </a:t>
            </a:r>
            <a:r>
              <a:rPr lang="ru-RU" sz="1600" i="1" dirty="0" err="1" smtClean="0"/>
              <a:t>интеллект-карты</a:t>
            </a:r>
            <a:r>
              <a:rPr lang="ru-RU" sz="1600" i="1" dirty="0" smtClean="0"/>
              <a:t> приготовьте листы формата А4 или А3, простой карандаш с ластиком, цветные карандаши, маркеры, фломастеры;</a:t>
            </a:r>
          </a:p>
          <a:p>
            <a:pPr>
              <a:lnSpc>
                <a:spcPct val="200000"/>
              </a:lnSpc>
            </a:pPr>
            <a:r>
              <a:rPr lang="ru-RU" sz="1600" i="1" dirty="0" smtClean="0"/>
              <a:t>Выделите центральную идею «Опиливание металла и разместите ее в центральной части карты. Лист разместите горизонтально;</a:t>
            </a:r>
          </a:p>
          <a:p>
            <a:pPr>
              <a:lnSpc>
                <a:spcPct val="200000"/>
              </a:lnSpc>
            </a:pPr>
            <a:r>
              <a:rPr lang="ru-RU" sz="1600" i="1" dirty="0" smtClean="0"/>
              <a:t>Прочитайте информационный материал и проанализируйте его. </a:t>
            </a:r>
            <a:endParaRPr lang="ru-RU" sz="16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Главные идеи </a:t>
            </a:r>
            <a:r>
              <a:rPr lang="ru-RU" i="1" dirty="0" err="1" smtClean="0"/>
              <a:t>интеллект-карты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После прочтения информационного текста, в  процессе дискуссии, выделяются главные идеи:</a:t>
            </a:r>
          </a:p>
          <a:p>
            <a:pPr>
              <a:buFontTx/>
              <a:buChar char="-"/>
            </a:pPr>
            <a:r>
              <a:rPr lang="ru-RU" sz="1600" i="1" dirty="0" smtClean="0"/>
              <a:t>Элементы напильника;</a:t>
            </a:r>
          </a:p>
          <a:p>
            <a:pPr>
              <a:buFontTx/>
              <a:buChar char="-"/>
            </a:pPr>
            <a:r>
              <a:rPr lang="ru-RU" sz="1600" i="1" dirty="0" smtClean="0"/>
              <a:t>Виды напильников по форме поперечного сечения;</a:t>
            </a:r>
          </a:p>
          <a:p>
            <a:pPr>
              <a:buFontTx/>
              <a:buChar char="-"/>
            </a:pPr>
            <a:r>
              <a:rPr lang="ru-RU" sz="1600" i="1" dirty="0" smtClean="0"/>
              <a:t>Виды насечек;</a:t>
            </a:r>
          </a:p>
          <a:p>
            <a:pPr>
              <a:buFontTx/>
              <a:buChar char="-"/>
            </a:pPr>
            <a:r>
              <a:rPr lang="ru-RU" sz="1600" i="1" dirty="0" smtClean="0"/>
              <a:t>Длина рабочей части;</a:t>
            </a:r>
          </a:p>
          <a:p>
            <a:pPr>
              <a:buFontTx/>
              <a:buChar char="-"/>
            </a:pPr>
            <a:r>
              <a:rPr lang="ru-RU" sz="1600" i="1" dirty="0" smtClean="0"/>
              <a:t>Число насечек на 10 мм длины рабочей части;</a:t>
            </a:r>
          </a:p>
          <a:p>
            <a:pPr>
              <a:buFontTx/>
              <a:buChar char="-"/>
            </a:pPr>
            <a:r>
              <a:rPr lang="ru-RU" sz="1600" i="1" dirty="0" smtClean="0"/>
              <a:t>Классы напильников;</a:t>
            </a:r>
          </a:p>
          <a:p>
            <a:pPr>
              <a:buFontTx/>
              <a:buChar char="-"/>
            </a:pPr>
            <a:r>
              <a:rPr lang="ru-RU" sz="1600" i="1" dirty="0" smtClean="0"/>
              <a:t>Виды надфилей;</a:t>
            </a:r>
          </a:p>
          <a:p>
            <a:pPr>
              <a:buFontTx/>
              <a:buChar char="-"/>
            </a:pPr>
            <a:r>
              <a:rPr lang="ru-RU" sz="1600" i="1" dirty="0" smtClean="0"/>
              <a:t>Вид обработки;</a:t>
            </a:r>
          </a:p>
          <a:p>
            <a:pPr>
              <a:buFontTx/>
              <a:buChar char="-"/>
            </a:pPr>
            <a:r>
              <a:rPr lang="ru-RU" sz="1600" i="1" dirty="0" smtClean="0"/>
              <a:t>Способы обработки;</a:t>
            </a:r>
          </a:p>
          <a:p>
            <a:pPr>
              <a:buFontTx/>
              <a:buChar char="-"/>
            </a:pPr>
            <a:r>
              <a:rPr lang="ru-RU" sz="1600" i="1" dirty="0" smtClean="0"/>
              <a:t>Возможный брак при опиливании;</a:t>
            </a:r>
          </a:p>
          <a:p>
            <a:pPr>
              <a:buFontTx/>
              <a:buChar char="-"/>
            </a:pPr>
            <a:r>
              <a:rPr lang="ru-RU" sz="1600" i="1" dirty="0" smtClean="0"/>
              <a:t>Правила безопасной работы.</a:t>
            </a:r>
            <a:endParaRPr lang="ru-RU" sz="16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Построение </a:t>
            </a:r>
            <a:r>
              <a:rPr lang="ru-RU" i="1" dirty="0" err="1" smtClean="0"/>
              <a:t>интеллект-карты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Простым карандашом </a:t>
            </a:r>
            <a:r>
              <a:rPr lang="ru-RU" sz="1600" i="1" dirty="0" smtClean="0"/>
              <a:t>нарисуйте </a:t>
            </a:r>
            <a:r>
              <a:rPr lang="ru-RU" sz="1600" i="1" dirty="0" smtClean="0"/>
              <a:t>от центральной идеи ветки;</a:t>
            </a:r>
          </a:p>
          <a:p>
            <a:r>
              <a:rPr lang="ru-RU" sz="1600" i="1" dirty="0" smtClean="0"/>
              <a:t>Количество веток должно соответствовать количеству основных вопросов, отраженных в информационном материале, т.е. одиннадцать.</a:t>
            </a:r>
          </a:p>
          <a:p>
            <a:pPr>
              <a:buNone/>
            </a:pPr>
            <a:endParaRPr lang="ru-RU" sz="1600" i="1" dirty="0"/>
          </a:p>
        </p:txBody>
      </p:sp>
      <p:pic>
        <p:nvPicPr>
          <p:cNvPr id="4" name="Picture 3" descr="C:\Users\Я\Desktop\скриншо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199"/>
            <a:ext cx="5257800" cy="3543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Первая ветка: «Элементы»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Выделите основные идеи и разделите эту ветку на мелкие ветки, подпишите их с помощью одного-двух слов;</a:t>
            </a:r>
          </a:p>
          <a:p>
            <a:r>
              <a:rPr lang="ru-RU" sz="1600" i="1" dirty="0" smtClean="0"/>
              <a:t>Элементами напильника являются: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      -рабочая часть;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      -носок;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      -ребро;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      -грань;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      -пятка;</a:t>
            </a:r>
          </a:p>
          <a:p>
            <a:pPr>
              <a:lnSpc>
                <a:spcPct val="150000"/>
              </a:lnSpc>
              <a:buNone/>
            </a:pPr>
            <a:r>
              <a:rPr lang="ru-RU" sz="1600" i="1" dirty="0" smtClean="0"/>
              <a:t>      -хвостовик.</a:t>
            </a:r>
          </a:p>
          <a:p>
            <a:pPr>
              <a:lnSpc>
                <a:spcPct val="150000"/>
              </a:lnSpc>
            </a:pPr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endParaRPr lang="ru-RU" sz="1600" i="1" dirty="0"/>
          </a:p>
        </p:txBody>
      </p:sp>
      <p:pic>
        <p:nvPicPr>
          <p:cNvPr id="1026" name="Picture 2" descr="C:\Users\Я\Desktop\Ветви\Элемен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780928"/>
            <a:ext cx="4203287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Вторая ветка: «Формы сечения»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 smtClean="0"/>
              <a:t>По форме поперечного сечения напильники бывают: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i="1" dirty="0" smtClean="0"/>
              <a:t>плоские;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i="1" dirty="0" smtClean="0"/>
              <a:t>Квадратные;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i="1" dirty="0" smtClean="0"/>
              <a:t>Трехгранные;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i="1" dirty="0" smtClean="0"/>
              <a:t>Ромбические;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i="1" dirty="0" smtClean="0"/>
              <a:t>Полукруглые;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i="1" dirty="0" smtClean="0"/>
              <a:t>Круглые;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600" i="1" dirty="0" smtClean="0"/>
              <a:t>Ножовочные.</a:t>
            </a:r>
          </a:p>
          <a:p>
            <a:pPr>
              <a:buFontTx/>
              <a:buChar char="-"/>
            </a:pPr>
            <a:endParaRPr lang="ru-RU" sz="1600" i="1" dirty="0" smtClean="0"/>
          </a:p>
          <a:p>
            <a:r>
              <a:rPr lang="ru-RU" sz="1600" i="1" dirty="0" smtClean="0"/>
              <a:t>Изобразите и подпишите эти элементы на </a:t>
            </a:r>
            <a:r>
              <a:rPr lang="ru-RU" sz="1600" i="1" dirty="0" err="1" smtClean="0"/>
              <a:t>интеллект-карте</a:t>
            </a:r>
            <a:r>
              <a:rPr lang="ru-RU" sz="1600" i="1" dirty="0" smtClean="0"/>
              <a:t>.</a:t>
            </a:r>
          </a:p>
          <a:p>
            <a:endParaRPr lang="ru-RU" sz="1600" i="1" dirty="0"/>
          </a:p>
        </p:txBody>
      </p:sp>
      <p:pic>
        <p:nvPicPr>
          <p:cNvPr id="2050" name="Picture 2" descr="C:\Users\Я\Desktop\Ветви\Форма сече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3817" y="2463800"/>
            <a:ext cx="4651021" cy="2981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927</Words>
  <Application>Microsoft Office PowerPoint</Application>
  <PresentationFormat>Экран (4:3)</PresentationFormat>
  <Paragraphs>198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Активизация и развитие информационно-познавательной и мыслительной деятельности учащихся. 6 класс</vt:lpstr>
      <vt:lpstr>Метод интеллект-карт</vt:lpstr>
      <vt:lpstr>Правила построения структуры интеллект-карты</vt:lpstr>
      <vt:lpstr>Методические рекомендации по рисованию интеллект-карты</vt:lpstr>
      <vt:lpstr>Процесс построения и методика создания интеллект-карты по теме: «Опиливание заготовок из сортового проката»</vt:lpstr>
      <vt:lpstr>Главные идеи интеллект-карты:</vt:lpstr>
      <vt:lpstr>Построение интеллект-карты</vt:lpstr>
      <vt:lpstr>Первая ветка: «Элементы»</vt:lpstr>
      <vt:lpstr>Вторая ветка: «Формы сечения»</vt:lpstr>
      <vt:lpstr>Третья ветка: «Виды насечек»</vt:lpstr>
      <vt:lpstr>Четвертая ветка: «Длина»</vt:lpstr>
      <vt:lpstr>Пятая ветка: «Насечки»</vt:lpstr>
      <vt:lpstr>Шестая ветка: «Классы»</vt:lpstr>
      <vt:lpstr>Седьмая ветка: «Надфили»</vt:lpstr>
      <vt:lpstr>Восьмая ветка: «Способы опиливания»</vt:lpstr>
      <vt:lpstr>Девятая ветка: «Вид обработки»</vt:lpstr>
      <vt:lpstr>Десятая ветка: «Брак при опиливании»</vt:lpstr>
      <vt:lpstr>Одиннадцатая ветка: «Техника безопасности»</vt:lpstr>
      <vt:lpstr>Интеллект-карта «Опиливание металла»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и развитие информационно-познавательной и мыслительной деятельности учащихся. 6 класс</dc:title>
  <dc:creator>RePack by SPecialiST</dc:creator>
  <cp:lastModifiedBy>RePack by SPecialiST</cp:lastModifiedBy>
  <cp:revision>37</cp:revision>
  <dcterms:created xsi:type="dcterms:W3CDTF">2013-11-03T07:43:24Z</dcterms:created>
  <dcterms:modified xsi:type="dcterms:W3CDTF">2013-11-10T06:58:30Z</dcterms:modified>
</cp:coreProperties>
</file>