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74" r:id="rId11"/>
    <p:sldId id="265" r:id="rId12"/>
    <p:sldId id="270" r:id="rId13"/>
    <p:sldId id="271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1B047-129D-4D27-82BD-AD5C5495D892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0CD2E-FAE9-45CD-A32B-EB7244C8B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0CD2E-FAE9-45CD-A32B-EB7244C8B1A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B489-5787-4D6F-9BEB-6FAA8F720E55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A02F-BF97-411F-ABE0-A175390DD4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B489-5787-4D6F-9BEB-6FAA8F720E55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A02F-BF97-411F-ABE0-A175390DD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B489-5787-4D6F-9BEB-6FAA8F720E55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A02F-BF97-411F-ABE0-A175390DD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B489-5787-4D6F-9BEB-6FAA8F720E55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A02F-BF97-411F-ABE0-A175390DD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B489-5787-4D6F-9BEB-6FAA8F720E55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D6EA02F-BF97-411F-ABE0-A175390DD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B489-5787-4D6F-9BEB-6FAA8F720E55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A02F-BF97-411F-ABE0-A175390DD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B489-5787-4D6F-9BEB-6FAA8F720E55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A02F-BF97-411F-ABE0-A175390DD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B489-5787-4D6F-9BEB-6FAA8F720E55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A02F-BF97-411F-ABE0-A175390DD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B489-5787-4D6F-9BEB-6FAA8F720E55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A02F-BF97-411F-ABE0-A175390DD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B489-5787-4D6F-9BEB-6FAA8F720E55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A02F-BF97-411F-ABE0-A175390DD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B489-5787-4D6F-9BEB-6FAA8F720E55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A02F-BF97-411F-ABE0-A175390DD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EBEB489-5787-4D6F-9BEB-6FAA8F720E55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6EA02F-BF97-411F-ABE0-A175390DD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2434282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Урок технологии</a:t>
            </a:r>
            <a:br>
              <a:rPr lang="ru-RU" sz="4800" dirty="0" smtClean="0"/>
            </a:br>
            <a:r>
              <a:rPr lang="ru-RU" sz="4800" dirty="0" smtClean="0"/>
              <a:t> в 6 классе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1619672" y="2636912"/>
            <a:ext cx="6048672" cy="79208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Тема урока: «Опиливание заготовок из сортового проката»</a:t>
            </a:r>
          </a:p>
          <a:p>
            <a:pPr algn="ctr">
              <a:buNone/>
            </a:pPr>
            <a:r>
              <a:rPr lang="ru-RU" dirty="0" smtClean="0"/>
              <a:t>(Первый этап)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56176" y="4077072"/>
            <a:ext cx="2664296" cy="172819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000" b="1" dirty="0" smtClean="0"/>
              <a:t>Составил: </a:t>
            </a:r>
          </a:p>
          <a:p>
            <a:pPr>
              <a:buNone/>
            </a:pPr>
            <a:r>
              <a:rPr lang="ru-RU" sz="2000" dirty="0" smtClean="0"/>
              <a:t>учитель технологии высшей</a:t>
            </a:r>
          </a:p>
          <a:p>
            <a:pPr>
              <a:buNone/>
            </a:pPr>
            <a:r>
              <a:rPr lang="ru-RU" sz="2000" dirty="0" smtClean="0"/>
              <a:t>квалификационной категории</a:t>
            </a:r>
          </a:p>
          <a:p>
            <a:pPr>
              <a:buNone/>
            </a:pPr>
            <a:r>
              <a:rPr lang="ru-RU" sz="2000" dirty="0" smtClean="0"/>
              <a:t>МКОУ </a:t>
            </a:r>
            <a:r>
              <a:rPr lang="ru-RU" sz="2000" dirty="0" err="1" smtClean="0"/>
              <a:t>Светлоярской</a:t>
            </a:r>
            <a:r>
              <a:rPr lang="ru-RU" sz="2000" dirty="0" smtClean="0"/>
              <a:t> СОШ</a:t>
            </a:r>
          </a:p>
          <a:p>
            <a:pPr>
              <a:buNone/>
            </a:pPr>
            <a:r>
              <a:rPr lang="ru-RU" sz="2000" dirty="0" smtClean="0"/>
              <a:t>№2 им. Ф. Ф. </a:t>
            </a:r>
            <a:r>
              <a:rPr lang="ru-RU" sz="2000" dirty="0" err="1" smtClean="0"/>
              <a:t>Плужникова</a:t>
            </a: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b="1" dirty="0" smtClean="0"/>
              <a:t>Трофимов В. П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Классы напильников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09160"/>
          </a:xfrm>
        </p:spPr>
        <p:txBody>
          <a:bodyPr>
            <a:normAutofit/>
          </a:bodyPr>
          <a:lstStyle/>
          <a:p>
            <a:pPr marL="360000" lvl="3"/>
            <a:r>
              <a:rPr lang="ru-RU" sz="2400" dirty="0" smtClean="0"/>
              <a:t>0; 1- Драчевые напильники имеют крупную насечку, 5-12 зубьев на 10 мм. Длины. Их применяют для крупной обработки. Толщина снимаемого слоя металла за один ход 0,2-0,5 мм. </a:t>
            </a:r>
          </a:p>
          <a:p>
            <a:pPr marL="360000" lvl="3"/>
            <a:r>
              <a:rPr lang="ru-RU" sz="2400" dirty="0" smtClean="0"/>
              <a:t>2; 3 - личные - имеют среднюю насечку, 13-26 зубьев на 10 мм. длиной. Этими напильниками работают когда основной слой металла уже снят </a:t>
            </a:r>
            <a:r>
              <a:rPr lang="ru-RU" sz="2400" dirty="0" err="1" smtClean="0"/>
              <a:t>драчевым</a:t>
            </a:r>
            <a:r>
              <a:rPr lang="ru-RU" sz="2400" dirty="0" smtClean="0"/>
              <a:t> напильником. Толщина снимаемого слоя металла за один ход -0,1-0,3 мм.</a:t>
            </a:r>
          </a:p>
          <a:p>
            <a:pPr marL="360000" lvl="3"/>
            <a:r>
              <a:rPr lang="ru-RU" sz="2400" dirty="0" smtClean="0"/>
              <a:t>4; 5 - бархатные - имеют насечку 42-80 зубьев на 10 мм. длины и применяются для чистовой доводки и шлифования поверхностей. Они снимают слой металла толщиной 0,005 - 0,01 мм.</a:t>
            </a:r>
          </a:p>
          <a:p>
            <a:pPr lvl="3"/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надфилей.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4032448" cy="446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148064" y="2996952"/>
            <a:ext cx="377991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Надфили: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а, б -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плоские;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— квадратный;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г, </a:t>
            </a:r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д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—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трехгранные;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— круглый;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ж —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полукруглый;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— оливообразный;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и -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ромбический;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к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- трапецеидальный;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л - галтельный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Лабораторно-практическая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Задание №1.</a:t>
            </a:r>
          </a:p>
          <a:p>
            <a:pPr>
              <a:buNone/>
            </a:pPr>
            <a:r>
              <a:rPr lang="ru-RU" dirty="0" smtClean="0"/>
              <a:t>1.Заполнить таблицу по приведенной форме.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2.Ознакомиться с образцами напильников.</a:t>
            </a:r>
          </a:p>
          <a:p>
            <a:pPr>
              <a:buNone/>
            </a:pPr>
            <a:r>
              <a:rPr lang="ru-RU" dirty="0" smtClean="0"/>
              <a:t>3. Определить форму каждого напильника.</a:t>
            </a:r>
          </a:p>
          <a:p>
            <a:pPr>
              <a:buNone/>
            </a:pPr>
            <a:r>
              <a:rPr lang="ru-RU" dirty="0" smtClean="0"/>
              <a:t>4. Подсчитать число насечек на 10 мм длины напильника.</a:t>
            </a:r>
          </a:p>
          <a:p>
            <a:pPr>
              <a:buNone/>
            </a:pPr>
            <a:r>
              <a:rPr lang="ru-RU" dirty="0" smtClean="0"/>
              <a:t>5. Определить вид насечек.</a:t>
            </a:r>
          </a:p>
          <a:p>
            <a:pPr>
              <a:buNone/>
            </a:pPr>
            <a:r>
              <a:rPr lang="ru-RU" dirty="0" smtClean="0"/>
              <a:t>6. Определить класс (вид) и назначение напильника </a:t>
            </a:r>
          </a:p>
          <a:p>
            <a:pPr>
              <a:buNone/>
            </a:pPr>
            <a:r>
              <a:rPr lang="ru-RU" dirty="0" smtClean="0"/>
              <a:t>7. Все полученные данные занести в подготовленную таблицу.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2348880"/>
          <a:ext cx="8424936" cy="1743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440160"/>
                <a:gridCol w="1548172"/>
                <a:gridCol w="1044116"/>
                <a:gridCol w="1512168"/>
                <a:gridCol w="1656184"/>
              </a:tblGrid>
              <a:tr h="1102935">
                <a:tc>
                  <a:txBody>
                    <a:bodyPr/>
                    <a:lstStyle/>
                    <a:p>
                      <a:r>
                        <a:rPr lang="ru-RU" b="0" dirty="0" smtClean="0"/>
                        <a:t>№ </a:t>
                      </a:r>
                      <a:r>
                        <a:rPr lang="ru-RU" b="0" dirty="0" err="1" smtClean="0"/>
                        <a:t>п</a:t>
                      </a:r>
                      <a:r>
                        <a:rPr lang="en-US" b="0" dirty="0" smtClean="0"/>
                        <a:t>/</a:t>
                      </a:r>
                      <a:r>
                        <a:rPr lang="ru-RU" b="0" dirty="0" err="1" smtClean="0"/>
                        <a:t>п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 напильника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Число насечек на 10 мм длины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Вид насечки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 (вид) напильника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Для какой обработки предназначен</a:t>
                      </a:r>
                      <a:endParaRPr lang="ru-RU" dirty="0"/>
                    </a:p>
                  </a:txBody>
                  <a:tcPr/>
                </a:tc>
              </a:tr>
              <a:tr h="481241">
                <a:tc>
                  <a:txBody>
                    <a:bodyPr/>
                    <a:lstStyle/>
                    <a:p>
                      <a:r>
                        <a:rPr lang="ru-RU" dirty="0" smtClean="0"/>
                        <a:t>1,2,3, и</a:t>
                      </a:r>
                      <a:r>
                        <a:rPr lang="ru-RU" baseline="0" dirty="0" smtClean="0"/>
                        <a:t> т.д.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Организационно-заключительная часть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Анализ характерных ошибок и причин при определении видов напильника.</a:t>
            </a:r>
          </a:p>
          <a:p>
            <a:r>
              <a:rPr lang="ru-RU" dirty="0" smtClean="0"/>
              <a:t>Сообщение оценки работы каждого учащегося </a:t>
            </a:r>
          </a:p>
          <a:p>
            <a:r>
              <a:rPr lang="ru-RU" dirty="0" smtClean="0"/>
              <a:t>Домашнее задание: Подготовиться ко второму этапу урока: «Опиливание заготовок из сортового проката» Учебник «Технология». </a:t>
            </a:r>
          </a:p>
          <a:p>
            <a:r>
              <a:rPr lang="ru-RU" dirty="0" smtClean="0"/>
              <a:t>Стр. 95-99.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ресурсы: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Учебник «Технология» В. Д. Симоненко; 4-е изд. М.; </a:t>
            </a:r>
            <a:r>
              <a:rPr lang="ru-RU" dirty="0" err="1" smtClean="0"/>
              <a:t>Вентана-Граф</a:t>
            </a:r>
            <a:r>
              <a:rPr lang="ru-RU" dirty="0" smtClean="0"/>
              <a:t>, 2013</a:t>
            </a:r>
          </a:p>
          <a:p>
            <a:r>
              <a:rPr lang="ru-RU" dirty="0" smtClean="0"/>
              <a:t>Лабораторно-практические работы по техническому труду; В. А. Перов; М. «Просвещение», 1983</a:t>
            </a:r>
          </a:p>
          <a:p>
            <a:r>
              <a:rPr lang="ru-RU" dirty="0" smtClean="0"/>
              <a:t>Учебные задания по труду Н. Ф. </a:t>
            </a:r>
            <a:r>
              <a:rPr lang="ru-RU" dirty="0" err="1" smtClean="0"/>
              <a:t>Якубин</a:t>
            </a:r>
            <a:r>
              <a:rPr lang="ru-RU" dirty="0" smtClean="0"/>
              <a:t>, М. «Просвещение» 1991</a:t>
            </a:r>
          </a:p>
          <a:p>
            <a:r>
              <a:rPr lang="ru-RU" dirty="0" smtClean="0"/>
              <a:t>Технология обработки металлов, Б. М. Муравьев, М. «Просвещение» 2002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Ознакомить учащихся с видами, особенностями напильников различного назначения, с принципом их работы как режущих инструментов. </a:t>
            </a:r>
          </a:p>
          <a:p>
            <a:r>
              <a:rPr lang="ru-RU" dirty="0" smtClean="0"/>
              <a:t>Научить определять класс напильника и его назначение.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Проверка знаний учащихся ранее изученного учебного материала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Проверка знаний учащихся по карточкам-заданиям разного уровня сложности (4-6 уч-ся).</a:t>
            </a:r>
          </a:p>
          <a:p>
            <a:r>
              <a:rPr lang="ru-RU" sz="2400" dirty="0" smtClean="0"/>
              <a:t>Ответы на вопросы (остальными учащимися): </a:t>
            </a:r>
          </a:p>
          <a:p>
            <a:r>
              <a:rPr lang="ru-RU" sz="2400" dirty="0" smtClean="0"/>
              <a:t>1. Из каких основных частей состоит слесарная ножовка?</a:t>
            </a:r>
          </a:p>
          <a:p>
            <a:r>
              <a:rPr lang="ru-RU" sz="2400" dirty="0" smtClean="0"/>
              <a:t>2. Перечислите правила безопасной работы слесарной ножовкой.</a:t>
            </a:r>
          </a:p>
          <a:p>
            <a:r>
              <a:rPr lang="ru-RU" sz="2400" dirty="0" smtClean="0"/>
              <a:t>3. Для какой цели на заготовке в месте разрезания делают пропил трехгранным напильником?</a:t>
            </a:r>
          </a:p>
          <a:p>
            <a:r>
              <a:rPr lang="ru-RU" sz="2400" dirty="0" smtClean="0"/>
              <a:t>4. Как разрезают длинную заготовку?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2578298"/>
          </a:xfrm>
        </p:spPr>
        <p:txBody>
          <a:bodyPr>
            <a:noAutofit/>
          </a:bodyPr>
          <a:lstStyle/>
          <a:p>
            <a:r>
              <a:rPr lang="ru-RU" sz="4000" dirty="0" smtClean="0"/>
              <a:t>Изложение нового материала: «Опиливание заготовок из сортового проката»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780928"/>
            <a:ext cx="8568952" cy="35284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</a:t>
            </a:r>
            <a:r>
              <a:rPr lang="ru-RU" dirty="0" smtClean="0"/>
              <a:t>Опиливание – это срезание заготовки небольшого</a:t>
            </a:r>
          </a:p>
          <a:p>
            <a:pPr>
              <a:buNone/>
            </a:pPr>
            <a:r>
              <a:rPr lang="ru-RU" dirty="0" smtClean="0"/>
              <a:t>слоя металла (припуска), при помощи напильников</a:t>
            </a:r>
          </a:p>
          <a:p>
            <a:pPr>
              <a:buNone/>
            </a:pPr>
            <a:r>
              <a:rPr lang="ru-RU" dirty="0" smtClean="0"/>
              <a:t>для получения точных размеров, указанных в</a:t>
            </a:r>
          </a:p>
          <a:p>
            <a:pPr>
              <a:buNone/>
            </a:pPr>
            <a:r>
              <a:rPr lang="ru-RU" dirty="0" smtClean="0"/>
              <a:t>чертеже.</a:t>
            </a:r>
          </a:p>
          <a:p>
            <a:pPr>
              <a:buNone/>
            </a:pPr>
            <a:r>
              <a:rPr lang="ru-RU" dirty="0" smtClean="0"/>
              <a:t> Напильники изготавливают из инструментальной</a:t>
            </a:r>
          </a:p>
          <a:p>
            <a:pPr>
              <a:buNone/>
            </a:pPr>
            <a:r>
              <a:rPr lang="ru-RU" dirty="0" smtClean="0"/>
              <a:t>стали.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Элементы напильника </a:t>
            </a:r>
            <a:endParaRPr lang="ru-RU" sz="5400" dirty="0"/>
          </a:p>
        </p:txBody>
      </p:sp>
      <p:pic>
        <p:nvPicPr>
          <p:cNvPr id="4" name="Содержимое 3" descr="Устройство_напильник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204864"/>
            <a:ext cx="7236720" cy="388843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напильников по форме поперечного сечения 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2952328" cy="3292249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916832"/>
            <a:ext cx="2150095" cy="3316029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916832"/>
            <a:ext cx="2519958" cy="331887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Длина рабочей части напильника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95536" y="2060848"/>
          <a:ext cx="8301609" cy="3471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571"/>
                <a:gridCol w="755231"/>
                <a:gridCol w="922401"/>
                <a:gridCol w="922401"/>
                <a:gridCol w="922401"/>
                <a:gridCol w="922401"/>
                <a:gridCol w="922401"/>
                <a:gridCol w="922401"/>
                <a:gridCol w="922401"/>
              </a:tblGrid>
              <a:tr h="1509249">
                <a:tc>
                  <a:txBody>
                    <a:bodyPr/>
                    <a:lstStyle/>
                    <a:p>
                      <a:r>
                        <a:rPr lang="ru-RU" dirty="0" smtClean="0"/>
                        <a:t>Порядковые</a:t>
                      </a:r>
                      <a:r>
                        <a:rPr lang="ru-RU" baseline="0" dirty="0" smtClean="0"/>
                        <a:t> номера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1962023">
                <a:tc>
                  <a:txBody>
                    <a:bodyPr/>
                    <a:lstStyle/>
                    <a:p>
                      <a:r>
                        <a:rPr lang="ru-RU" dirty="0" smtClean="0"/>
                        <a:t>Длина рабочей части .мм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насечек напильника.</a:t>
            </a:r>
            <a:endParaRPr lang="ru-RU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2084003"/>
            <a:ext cx="8165777" cy="3721261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89"/>
          <p:cNvGraphicFramePr>
            <a:graphicFrameLocks/>
          </p:cNvGraphicFramePr>
          <p:nvPr/>
        </p:nvGraphicFramePr>
        <p:xfrm>
          <a:off x="395537" y="1770349"/>
          <a:ext cx="8291263" cy="4755229"/>
        </p:xfrm>
        <a:graphic>
          <a:graphicData uri="http://schemas.openxmlformats.org/drawingml/2006/table">
            <a:tbl>
              <a:tblPr/>
              <a:tblGrid>
                <a:gridCol w="1775353"/>
                <a:gridCol w="1948215"/>
                <a:gridCol w="916496"/>
                <a:gridCol w="3651199"/>
              </a:tblGrid>
              <a:tr h="149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основных насечек на 10 мм длины напильника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 </a:t>
                      </a:r>
                      <a:r>
                        <a:rPr kumimoji="0" 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насеч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Применение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138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Драчевые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6... 14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Черновое   опиливание   заготовок  для   снятия   большого припуска металла (до 0,5 мм)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31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Личные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8... 20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12...28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Чистовое    опиливание    для  снятия  малого припуска  металла   (до 0,15 мм)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233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Бархатные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20…40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28... 56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Точная отделка, шлифование и доводка деталей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/>
              <a:t>Типы насечек напильников.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404</TotalTime>
  <Words>644</Words>
  <Application>Microsoft Office PowerPoint</Application>
  <PresentationFormat>Экран (4:3)</PresentationFormat>
  <Paragraphs>111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Урок технологии  в 6 классе</vt:lpstr>
      <vt:lpstr>ЦЕЛИ УРОКА</vt:lpstr>
      <vt:lpstr>Проверка знаний учащихся ранее изученного учебного материала</vt:lpstr>
      <vt:lpstr>Изложение нового материала: «Опиливание заготовок из сортового проката»</vt:lpstr>
      <vt:lpstr>Элементы напильника </vt:lpstr>
      <vt:lpstr>Виды напильников по форме поперечного сечения </vt:lpstr>
      <vt:lpstr>Длина рабочей части напильника</vt:lpstr>
      <vt:lpstr>Виды насечек напильника.</vt:lpstr>
      <vt:lpstr>Типы насечек напильников.</vt:lpstr>
      <vt:lpstr>Классы напильников</vt:lpstr>
      <vt:lpstr>Виды надфилей.</vt:lpstr>
      <vt:lpstr>Лабораторно-практическая работа</vt:lpstr>
      <vt:lpstr>Организационно-заключительная часть</vt:lpstr>
      <vt:lpstr>Используемые 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технологии  в 6 классе</dc:title>
  <dc:creator>RePack by SPecialiST</dc:creator>
  <cp:lastModifiedBy>RePack by SPecialiST</cp:lastModifiedBy>
  <cp:revision>49</cp:revision>
  <dcterms:created xsi:type="dcterms:W3CDTF">2013-10-27T06:55:04Z</dcterms:created>
  <dcterms:modified xsi:type="dcterms:W3CDTF">2013-11-06T19:56:14Z</dcterms:modified>
</cp:coreProperties>
</file>