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9" r:id="rId4"/>
    <p:sldId id="258" r:id="rId5"/>
    <p:sldId id="276" r:id="rId6"/>
    <p:sldId id="277" r:id="rId7"/>
    <p:sldId id="278" r:id="rId8"/>
    <p:sldId id="282" r:id="rId9"/>
    <p:sldId id="263" r:id="rId10"/>
    <p:sldId id="264" r:id="rId11"/>
    <p:sldId id="265" r:id="rId12"/>
    <p:sldId id="266" r:id="rId13"/>
    <p:sldId id="281" r:id="rId14"/>
    <p:sldId id="268" r:id="rId15"/>
    <p:sldId id="269" r:id="rId16"/>
    <p:sldId id="270" r:id="rId17"/>
    <p:sldId id="271" r:id="rId18"/>
    <p:sldId id="272" r:id="rId19"/>
    <p:sldId id="283" r:id="rId20"/>
    <p:sldId id="273" r:id="rId21"/>
    <p:sldId id="279" r:id="rId22"/>
    <p:sldId id="275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8BA88-9CBB-4CDF-A25F-51AAA0DBDC38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A974F-5A19-499A-A1FE-719E4A16FB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59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A974F-5A19-499A-A1FE-719E4A16FBE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4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1BDDFD5-6CA7-45B5-BCDB-BD7560963AD4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9FEF-60BA-4521-BE80-7683F56EB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FD5-6CA7-45B5-BCDB-BD7560963AD4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9FEF-60BA-4521-BE80-7683F56EB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FD5-6CA7-45B5-BCDB-BD7560963AD4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9FEF-60BA-4521-BE80-7683F56EB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FD5-6CA7-45B5-BCDB-BD7560963AD4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9FEF-60BA-4521-BE80-7683F56EBF5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FD5-6CA7-45B5-BCDB-BD7560963AD4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9FEF-60BA-4521-BE80-7683F56EBF5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FD5-6CA7-45B5-BCDB-BD7560963AD4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9FEF-60BA-4521-BE80-7683F56EBF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FD5-6CA7-45B5-BCDB-BD7560963AD4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9FEF-60BA-4521-BE80-7683F56EB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FD5-6CA7-45B5-BCDB-BD7560963AD4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9FEF-60BA-4521-BE80-7683F56EBF5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FD5-6CA7-45B5-BCDB-BD7560963AD4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9FEF-60BA-4521-BE80-7683F56EB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FD5-6CA7-45B5-BCDB-BD7560963AD4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9FEF-60BA-4521-BE80-7683F56EBF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FD5-6CA7-45B5-BCDB-BD7560963AD4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9FEF-60BA-4521-BE80-7683F56EB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1BDDFD5-6CA7-45B5-BCDB-BD7560963AD4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CB09FEF-60BA-4521-BE80-7683F56EB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dirty="0" smtClean="0"/>
              <a:t>Учебный проект </a:t>
            </a:r>
            <a:br>
              <a:rPr lang="ru-RU" dirty="0" smtClean="0"/>
            </a:br>
            <a:r>
              <a:rPr lang="ru-RU" dirty="0" smtClean="0"/>
              <a:t>«Что пили да ели во времена Пушкина»</a:t>
            </a:r>
            <a:r>
              <a:rPr lang="ru-RU" sz="3200" dirty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r"/>
            <a:r>
              <a:rPr lang="ru-RU" sz="4800" dirty="0" smtClean="0">
                <a:solidFill>
                  <a:prstClr val="black"/>
                </a:solidFill>
                <a:ea typeface="+mj-ea"/>
                <a:cs typeface="+mj-cs"/>
              </a:rPr>
              <a:t>Выполнили: </a:t>
            </a:r>
            <a:r>
              <a:rPr lang="ru-RU" sz="4800" dirty="0">
                <a:solidFill>
                  <a:prstClr val="black"/>
                </a:solidFill>
                <a:ea typeface="+mj-ea"/>
                <a:cs typeface="+mj-cs"/>
              </a:rPr>
              <a:t>Алфеева А</a:t>
            </a:r>
            <a:r>
              <a:rPr lang="ru-RU" sz="4800" dirty="0" smtClean="0">
                <a:solidFill>
                  <a:prstClr val="black"/>
                </a:solidFill>
                <a:ea typeface="+mj-ea"/>
                <a:cs typeface="+mj-cs"/>
              </a:rPr>
              <a:t>.</a:t>
            </a:r>
          </a:p>
          <a:p>
            <a:pPr algn="r"/>
            <a:r>
              <a:rPr lang="ru-RU" sz="4800" dirty="0" smtClean="0">
                <a:solidFill>
                  <a:prstClr val="black"/>
                </a:solidFill>
                <a:ea typeface="+mj-ea"/>
                <a:cs typeface="+mj-cs"/>
              </a:rPr>
              <a:t>Копытина К.</a:t>
            </a:r>
            <a:r>
              <a:rPr lang="ru-RU" sz="48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48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4800" dirty="0">
                <a:solidFill>
                  <a:prstClr val="black"/>
                </a:solidFill>
                <a:ea typeface="+mj-ea"/>
                <a:cs typeface="+mj-cs"/>
              </a:rPr>
              <a:t>Руководитель: Липецких А. В.</a:t>
            </a:r>
            <a:br>
              <a:rPr lang="ru-RU" sz="48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4800" dirty="0" smtClean="0">
                <a:solidFill>
                  <a:prstClr val="black"/>
                </a:solidFill>
                <a:ea typeface="+mj-ea"/>
                <a:cs typeface="+mj-cs"/>
              </a:rPr>
              <a:t>МБОУ </a:t>
            </a:r>
            <a:r>
              <a:rPr lang="ru-RU" sz="4800" dirty="0">
                <a:solidFill>
                  <a:prstClr val="black"/>
                </a:solidFill>
                <a:ea typeface="+mj-ea"/>
                <a:cs typeface="+mj-cs"/>
              </a:rPr>
              <a:t>СОШ № 3 г. </a:t>
            </a:r>
            <a:r>
              <a:rPr lang="ru-RU" sz="4800" dirty="0" err="1">
                <a:solidFill>
                  <a:prstClr val="black"/>
                </a:solidFill>
                <a:ea typeface="+mj-ea"/>
                <a:cs typeface="+mj-cs"/>
              </a:rPr>
              <a:t>Киржач</a:t>
            </a:r>
            <a:r>
              <a:rPr lang="ru-RU" sz="4800" dirty="0">
                <a:solidFill>
                  <a:prstClr val="black"/>
                </a:solidFill>
                <a:ea typeface="+mj-ea"/>
                <a:cs typeface="+mj-cs"/>
              </a:rPr>
              <a:t> Владимирской области </a:t>
            </a:r>
          </a:p>
          <a:p>
            <a:pPr algn="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29000"/>
            <a:ext cx="181964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6850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Печеный картофель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«…Мать его Надежда Осиповна, горячо любившая детей своих,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Гордилась им и была очень рада и счастлива, когда он посещал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их и оставался обедать. Она заманивала его к обеду печеным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картофелем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до которого Пушкин был большой охотник».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Из воспоминаний А.П. Керн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Старый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картофель  чисто обмыть, мокрым осыпать солью, испечь в золе русской печи или в духовой печи, чаще переворачивая,  чтобы не пригорел; печётся около часу, не менее. Подаётся к завтраку. Отдельно соль и масло. 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994903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Клюквенный кисель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582888"/>
          </a:xfrm>
        </p:spPr>
        <p:txBody>
          <a:bodyPr>
            <a:normAutofit fontScale="40000" lnSpcReduction="20000"/>
          </a:bodyPr>
          <a:lstStyle/>
          <a:p>
            <a:pPr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000" dirty="0">
                <a:latin typeface="Times New Roman"/>
                <a:ea typeface="Calibri"/>
                <a:cs typeface="Times New Roman"/>
              </a:rPr>
              <a:t>«… Тут мы с Александром Сергеевичем сошлись поближе. </a:t>
            </a:r>
            <a:endParaRPr lang="ru-RU" sz="3000" dirty="0">
              <a:latin typeface="Calibri"/>
              <a:ea typeface="Calibri"/>
              <a:cs typeface="Times New Roman"/>
            </a:endParaRPr>
          </a:p>
          <a:p>
            <a:pPr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000" dirty="0">
                <a:latin typeface="Times New Roman"/>
                <a:ea typeface="Calibri"/>
                <a:cs typeface="Times New Roman"/>
              </a:rPr>
              <a:t>На другой день сели за обед. </a:t>
            </a:r>
            <a:endParaRPr lang="ru-RU" sz="3000" dirty="0" smtClean="0">
              <a:latin typeface="Calibri"/>
              <a:ea typeface="Calibri"/>
              <a:cs typeface="Times New Roman"/>
            </a:endParaRPr>
          </a:p>
          <a:p>
            <a:pPr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000" dirty="0" smtClean="0">
                <a:latin typeface="Times New Roman"/>
                <a:ea typeface="Calibri"/>
                <a:cs typeface="Times New Roman"/>
              </a:rPr>
              <a:t>Подали картофельный клюквенный кисель». </a:t>
            </a:r>
            <a:endParaRPr lang="ru-RU" sz="3000" dirty="0" smtClean="0">
              <a:latin typeface="Calibri"/>
              <a:ea typeface="Calibri"/>
              <a:cs typeface="Times New Roman"/>
            </a:endParaRPr>
          </a:p>
          <a:p>
            <a:pPr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000" dirty="0" smtClean="0">
                <a:latin typeface="Times New Roman"/>
                <a:ea typeface="Calibri"/>
                <a:cs typeface="Times New Roman"/>
              </a:rPr>
              <a:t>Из </a:t>
            </a:r>
            <a:r>
              <a:rPr lang="ru-RU" sz="3000" dirty="0">
                <a:latin typeface="Times New Roman"/>
                <a:ea typeface="Calibri"/>
                <a:cs typeface="Times New Roman"/>
              </a:rPr>
              <a:t>воспоминаний Е. Е. Синицыной.</a:t>
            </a:r>
            <a:endParaRPr lang="ru-RU" sz="3000" dirty="0">
              <a:latin typeface="Calibri"/>
              <a:ea typeface="Calibri"/>
              <a:cs typeface="Times New Roman"/>
            </a:endParaRPr>
          </a:p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000" dirty="0" smtClean="0">
                <a:latin typeface="Times New Roman"/>
                <a:ea typeface="Calibri"/>
                <a:cs typeface="Times New Roman"/>
              </a:rPr>
              <a:t>1 </a:t>
            </a:r>
            <a:r>
              <a:rPr lang="ru-RU" sz="3000" dirty="0">
                <a:latin typeface="Times New Roman"/>
                <a:ea typeface="Calibri"/>
                <a:cs typeface="Times New Roman"/>
              </a:rPr>
              <a:t>фунт клюквы или барбариса истолочь в деревянной ступке, развести водою, процедить, выжать; или ягоды раз вскипятить в воде с куском корицы и цедрою с половиной лимона, раздавить ягоды ложкой, процедить, выжать. Взять этого сока 5 стаканов, всыпав сахар, вскипятить, влить муку, разведённую в стакане холодного сока, шибко мешая, раз вскипятить, если окажутся комки, процедить. </a:t>
            </a:r>
            <a:endParaRPr lang="ru-RU" sz="3000" dirty="0"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000" dirty="0">
                <a:latin typeface="Times New Roman"/>
                <a:ea typeface="Calibri"/>
                <a:cs typeface="Times New Roman"/>
              </a:rPr>
              <a:t>     Взять: 2 стакана клюквы или барбариса (1 фунт), корицу, цедру с половины лимона, 1 стакан сахара (0,5 фунта). </a:t>
            </a:r>
            <a:r>
              <a:rPr lang="ru-RU" sz="3000" dirty="0" err="1">
                <a:latin typeface="Times New Roman"/>
                <a:ea typeface="Calibri"/>
                <a:cs typeface="Times New Roman"/>
              </a:rPr>
              <a:t>Несполна</a:t>
            </a:r>
            <a:r>
              <a:rPr lang="ru-RU" sz="3000" dirty="0">
                <a:latin typeface="Times New Roman"/>
                <a:ea typeface="Calibri"/>
                <a:cs typeface="Times New Roman"/>
              </a:rPr>
              <a:t> стакан картофельной муки.</a:t>
            </a:r>
            <a:endParaRPr lang="ru-RU" sz="3000" dirty="0"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000" dirty="0">
                <a:latin typeface="Times New Roman"/>
                <a:ea typeface="Calibri"/>
                <a:cs typeface="Times New Roman"/>
              </a:rPr>
              <a:t>     Подавать отдельно сахар и сливки. Варить непременно в каменной кастрюльке или в медном тазике. Иначе цвет не будет чистый. </a:t>
            </a:r>
            <a:endParaRPr lang="ru-RU" sz="3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4148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Котлеты </a:t>
            </a:r>
            <a:r>
              <a:rPr lang="ru-RU" sz="2000" dirty="0" err="1" smtClean="0"/>
              <a:t>по-пожарски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276872"/>
            <a:ext cx="6400800" cy="304800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 Появление рецепта относят к </a:t>
            </a:r>
            <a:r>
              <a:rPr lang="ru-RU" sz="14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XIX веку.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Существует несколько версий появлений рецепта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пожарских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котлет. Одна версия приписывает авторство повару графа Пожарского, к которому неожиданно приехал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царь Александр Первый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. На кухне графа не нашлось телятины и он велел приготовить котлеты из птицы, которые впоследствии и получили своё распространение как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пожарские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котлеты.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Вторая версия связывает появление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пожарских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котлет с владелицей трактира в </a:t>
            </a:r>
            <a:r>
              <a:rPr lang="ru-RU" sz="14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Торжке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 Дарьей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Евдокимовной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Пожарской. О трактире Пожарской в </a:t>
            </a:r>
            <a:r>
              <a:rPr lang="ru-RU" sz="14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1826 году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А. С. Пушкин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написал </a:t>
            </a:r>
            <a:r>
              <a:rPr lang="ru-RU" sz="14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С. А. Соболевскому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На досуге отобедай</a:t>
            </a:r>
            <a:br>
              <a:rPr lang="ru-RU" sz="1400" dirty="0">
                <a:latin typeface="Times New Roman"/>
                <a:ea typeface="Times New Roman"/>
                <a:cs typeface="Times New Roman"/>
              </a:rPr>
            </a:br>
            <a:r>
              <a:rPr lang="ru-RU" sz="1400" dirty="0">
                <a:latin typeface="Times New Roman"/>
                <a:ea typeface="Times New Roman"/>
                <a:cs typeface="Times New Roman"/>
              </a:rPr>
              <a:t>У Пожарского в Торжке,</a:t>
            </a:r>
            <a:br>
              <a:rPr lang="ru-RU" sz="1400" dirty="0">
                <a:latin typeface="Times New Roman"/>
                <a:ea typeface="Times New Roman"/>
                <a:cs typeface="Times New Roman"/>
              </a:rPr>
            </a:br>
            <a:r>
              <a:rPr lang="ru-RU" sz="1400" dirty="0">
                <a:latin typeface="Times New Roman"/>
                <a:ea typeface="Times New Roman"/>
                <a:cs typeface="Times New Roman"/>
              </a:rPr>
              <a:t>Жареных котлет отведай (именно котлет)</a:t>
            </a:r>
            <a:br>
              <a:rPr lang="ru-RU" sz="1400" dirty="0">
                <a:latin typeface="Times New Roman"/>
                <a:ea typeface="Times New Roman"/>
                <a:cs typeface="Times New Roman"/>
              </a:rPr>
            </a:br>
            <a:r>
              <a:rPr lang="ru-RU" sz="1400" dirty="0">
                <a:latin typeface="Times New Roman"/>
                <a:ea typeface="Times New Roman"/>
                <a:cs typeface="Times New Roman"/>
              </a:rPr>
              <a:t>И отправься налегке.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77135792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Старинный рецепт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  Нежирную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хотя бы и старую курицу опалить, выпотрошить, снять с неё кожу, а затем всю мякоть мелко изрубить или пропустить сквозь мясорубку, положить мякоть булки, в молоке размоченную, кусок сливочного масла, протолочь, протереть сквозь редкое сито, просолить ½ ложечкою соли, всыпать по желанию чуть-чуть перца или мускатного ореха, для нежности котлет можно вместо молока взять жидких сливок, размешать хорошенько. На мокрой доске сделать котлеты, обвалять их в сухарях, поджарить в масле, на медном сотейнике, на малом огне.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  Из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костей, крылышек и лапок сварить бульон. На 9 котлет и на : полных тарелок бульона необходима курица весом в 5 фунтов или 2 курицы по 2,5 фунта, 1 стакан молока или сливок, ложка сливочного масла, небольшая булка, 0,5 стакана сухарей, </a:t>
            </a:r>
            <a:r>
              <a:rPr lang="ru-RU" baseline="30000" dirty="0">
                <a:latin typeface="Times New Roman"/>
                <a:ea typeface="Calibri"/>
                <a:cs typeface="Times New Roman"/>
              </a:rPr>
              <a:t>1/</a:t>
            </a:r>
            <a:r>
              <a:rPr lang="ru-RU" baseline="-25000" dirty="0">
                <a:latin typeface="Times New Roman"/>
                <a:ea typeface="Calibri"/>
                <a:cs typeface="Times New Roman"/>
              </a:rPr>
              <a:t>4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baseline="30000" dirty="0">
                <a:latin typeface="Times New Roman"/>
                <a:ea typeface="Calibri"/>
                <a:cs typeface="Times New Roman"/>
              </a:rPr>
              <a:t>1/</a:t>
            </a:r>
            <a:r>
              <a:rPr lang="ru-RU" baseline="-25000" dirty="0">
                <a:latin typeface="Times New Roman"/>
                <a:ea typeface="Calibri"/>
                <a:cs typeface="Times New Roman"/>
              </a:rPr>
              <a:t>3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фунта прованского масла. Подавать с соусом из сморчков, с жареными грибами, с соусом из раков, с зелёной фасолью и   т. п.  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405136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Котлеты </a:t>
            </a:r>
            <a:r>
              <a:rPr lang="ru-RU" sz="2000" dirty="0" err="1" smtClean="0"/>
              <a:t>по-пожарски</a:t>
            </a:r>
            <a:r>
              <a:rPr lang="ru-RU" sz="2000" dirty="0" smtClean="0"/>
              <a:t>. Современный рецепт.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ru-RU" b="1" dirty="0">
                <a:latin typeface="Times New Roman"/>
                <a:ea typeface="Times New Roman"/>
              </a:rPr>
              <a:t>Ингредиенты</a:t>
            </a:r>
            <a:r>
              <a:rPr lang="ru-RU" dirty="0">
                <a:latin typeface="Times New Roman"/>
                <a:ea typeface="Times New Roman"/>
              </a:rPr>
              <a:t>:</a:t>
            </a:r>
          </a:p>
          <a:p>
            <a:pPr indent="0">
              <a:buNone/>
            </a:pPr>
            <a:r>
              <a:rPr lang="ru-RU" dirty="0">
                <a:latin typeface="Times New Roman"/>
                <a:ea typeface="Times New Roman"/>
              </a:rPr>
              <a:t>500 г куриного фарша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3 ломтика белого хлеба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2 ст. л. сливочного масла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2 ст. л. сливок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1 яйцо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100 мл молока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панировочные сухари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соль и перец по вкусу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06908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Технология приготовления.</a:t>
            </a:r>
            <a:br>
              <a:rPr lang="ru-RU" sz="2000" dirty="0" smtClean="0"/>
            </a:br>
            <a:r>
              <a:rPr lang="ru-RU" sz="2000" dirty="0" smtClean="0"/>
              <a:t>шаг 1.</a:t>
            </a:r>
            <a:endParaRPr lang="ru-RU" sz="2000" dirty="0"/>
          </a:p>
        </p:txBody>
      </p:sp>
      <p:pic>
        <p:nvPicPr>
          <p:cNvPr id="4" name="Объект 3" descr="Состав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49" y="2276872"/>
            <a:ext cx="2901702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39330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Хлеб размачиваем в молоке и слегка отжимаем. Кладем в миску к фаршу. Туда же добавляем сливки, растопленное масло, соль и перец. Хорошо перемешиваем.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013732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2.</a:t>
            </a:r>
            <a:endParaRPr lang="ru-RU" dirty="0"/>
          </a:p>
        </p:txBody>
      </p:sp>
      <p:pic>
        <p:nvPicPr>
          <p:cNvPr id="4" name="Объект 3" descr="Фарш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2"/>
            <a:ext cx="2880320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976974" y="4077072"/>
            <a:ext cx="3143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>Яйцо слегка взбиваем вилкой.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579447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3</a:t>
            </a:r>
            <a:endParaRPr lang="ru-RU" dirty="0"/>
          </a:p>
        </p:txBody>
      </p:sp>
      <p:pic>
        <p:nvPicPr>
          <p:cNvPr id="4" name="Объект 3" descr="Макаем в яйцо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2664296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Обваливаем в сухарях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30190"/>
            <a:ext cx="2901702" cy="14868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899592" y="3861048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>Из фарша лепим котлеты продолговатой формы, обмакиваем во взбитом яйце.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80867" y="3952239"/>
            <a:ext cx="2596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И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обваливаем в сухарях.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420612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4</a:t>
            </a:r>
            <a:endParaRPr lang="ru-RU" dirty="0"/>
          </a:p>
        </p:txBody>
      </p:sp>
      <p:pic>
        <p:nvPicPr>
          <p:cNvPr id="4" name="Объект 3" descr="Пожарские котлеты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3085670" cy="15666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259674" y="22768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>Жарим на растительном масле с обеих сторон до румяной корочки (примерно в течение 10-15 минут).</a:t>
            </a:r>
          </a:p>
          <a:p>
            <a:endParaRPr lang="ru-RU" dirty="0" smtClean="0"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48691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>Подаем с картофельным пюре и овощами</a:t>
            </a: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Приятного аппетита!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8734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Схема приготовления котлет</a:t>
            </a:r>
            <a:endParaRPr lang="ru-RU" sz="2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72990"/>
            <a:ext cx="6400800" cy="297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086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«Евгений Онегин» глава 2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28" y="2428868"/>
            <a:ext cx="6400800" cy="3048001"/>
          </a:xfrm>
        </p:spPr>
        <p:txBody>
          <a:bodyPr>
            <a:normAutofit/>
          </a:bodyPr>
          <a:lstStyle/>
          <a:p>
            <a:pPr lvl="0" indent="0">
              <a:buNone/>
            </a:pPr>
            <a:r>
              <a:rPr lang="ru-RU" sz="1400" dirty="0" smtClean="0"/>
              <a:t>«Они хранили в жизни мирной привычки милой старины; </a:t>
            </a:r>
          </a:p>
          <a:p>
            <a:pPr lvl="0" indent="0">
              <a:buNone/>
            </a:pPr>
            <a:r>
              <a:rPr lang="ru-RU" sz="1400" dirty="0"/>
              <a:t>У</a:t>
            </a:r>
            <a:r>
              <a:rPr lang="ru-RU" sz="1400" dirty="0" smtClean="0"/>
              <a:t> них на  масленице жирной водились русские блины; </a:t>
            </a:r>
          </a:p>
          <a:p>
            <a:pPr lvl="0" indent="0">
              <a:buNone/>
            </a:pPr>
            <a:r>
              <a:rPr lang="ru-RU" sz="1400" dirty="0"/>
              <a:t>Д</a:t>
            </a:r>
            <a:r>
              <a:rPr lang="ru-RU" sz="1400" dirty="0" smtClean="0"/>
              <a:t>ва раза в год они говели ; любили круглые качели,</a:t>
            </a:r>
          </a:p>
          <a:p>
            <a:pPr lvl="0" indent="0">
              <a:buNone/>
            </a:pPr>
            <a:r>
              <a:rPr lang="ru-RU" sz="1400" dirty="0" smtClean="0"/>
              <a:t> </a:t>
            </a:r>
            <a:r>
              <a:rPr lang="ru-RU" sz="1400" dirty="0" err="1"/>
              <a:t>П</a:t>
            </a:r>
            <a:r>
              <a:rPr lang="ru-RU" sz="1400" dirty="0" err="1" smtClean="0"/>
              <a:t>одблюдны</a:t>
            </a:r>
            <a:r>
              <a:rPr lang="ru-RU" sz="1400" dirty="0" smtClean="0"/>
              <a:t> песни хоровод; </a:t>
            </a:r>
          </a:p>
          <a:p>
            <a:pPr lvl="0" indent="0">
              <a:buNone/>
            </a:pPr>
            <a:r>
              <a:rPr lang="ru-RU" sz="1400" dirty="0"/>
              <a:t>В</a:t>
            </a:r>
            <a:r>
              <a:rPr lang="ru-RU" sz="1400" dirty="0" smtClean="0"/>
              <a:t> день Троицын, когда народ, зевая, слушали молебен,</a:t>
            </a:r>
          </a:p>
          <a:p>
            <a:pPr lvl="0" indent="0">
              <a:buNone/>
            </a:pPr>
            <a:r>
              <a:rPr lang="ru-RU" sz="1400" dirty="0" smtClean="0"/>
              <a:t> Умильно на пучок зари они роняли слёзки три;</a:t>
            </a:r>
          </a:p>
          <a:p>
            <a:pPr lvl="0" indent="0">
              <a:buNone/>
            </a:pPr>
            <a:r>
              <a:rPr lang="ru-RU" sz="1400" dirty="0" smtClean="0"/>
              <a:t> Им квас как воздух был потребен, </a:t>
            </a:r>
          </a:p>
          <a:p>
            <a:pPr lvl="0" indent="0">
              <a:buNone/>
            </a:pPr>
            <a:r>
              <a:rPr lang="ru-RU" sz="1400" dirty="0"/>
              <a:t>И</a:t>
            </a:r>
            <a:r>
              <a:rPr lang="ru-RU" sz="1400" dirty="0" smtClean="0"/>
              <a:t> за столом у них гостям носили </a:t>
            </a:r>
            <a:r>
              <a:rPr lang="ru-RU" sz="1400" dirty="0" err="1" smtClean="0"/>
              <a:t>блюды</a:t>
            </a:r>
            <a:r>
              <a:rPr lang="ru-RU" sz="1400" dirty="0" smtClean="0"/>
              <a:t> по чинам.</a:t>
            </a:r>
          </a:p>
          <a:p>
            <a:pPr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75387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Экономические расчёты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9774132"/>
              </p:ext>
            </p:extLst>
          </p:nvPr>
        </p:nvGraphicFramePr>
        <p:xfrm>
          <a:off x="1371600" y="2161128"/>
          <a:ext cx="6392758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112"/>
                <a:gridCol w="1944166"/>
                <a:gridCol w="1280160"/>
                <a:gridCol w="1168162"/>
                <a:gridCol w="139215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 п</a:t>
                      </a:r>
                      <a:r>
                        <a:rPr lang="en-US" dirty="0" smtClean="0"/>
                        <a:t>/</a:t>
                      </a:r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Цена за ед.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Стоимость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Куриный фарш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500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Белый хлеб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120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Сливочное масло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Сливки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Яйцо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шт.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Молоко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131,3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0350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142984"/>
            <a:ext cx="6400800" cy="28575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реклама</a:t>
            </a:r>
            <a:endParaRPr lang="ru-RU" sz="2000" dirty="0"/>
          </a:p>
        </p:txBody>
      </p:sp>
      <p:pic>
        <p:nvPicPr>
          <p:cNvPr id="4" name="Содержимое 3" descr="800px-%D0%9F%D0%BE%D1%87%D1%82%D0%BE%D0%B2%D0%B0%D1%8F_%D1%81%D1%82%D0%B0%D0%BD%D1%86%D0%B8%D1%8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643050"/>
            <a:ext cx="3168352" cy="2849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355976" y="1571612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«На досуге отобедай, у Пожарского в Торжке жаренных котлет отведай …»</a:t>
            </a:r>
          </a:p>
          <a:p>
            <a:r>
              <a:rPr lang="ru-RU" sz="1000" dirty="0" smtClean="0"/>
              <a:t>из письма А.С.Пушкина </a:t>
            </a:r>
            <a:r>
              <a:rPr lang="ru-RU" sz="1000" dirty="0" err="1" smtClean="0"/>
              <a:t>С.А.Соболевскому</a:t>
            </a:r>
            <a:r>
              <a:rPr lang="ru-RU" sz="1000" dirty="0" smtClean="0"/>
              <a:t>  </a:t>
            </a:r>
            <a:r>
              <a:rPr lang="ru-RU" sz="1000" dirty="0" smtClean="0"/>
              <a:t>9.11.1826</a:t>
            </a:r>
          </a:p>
        </p:txBody>
      </p:sp>
      <p:pic>
        <p:nvPicPr>
          <p:cNvPr id="1026" name="Picture 2" descr="E:\Изображение 1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7" y="2714620"/>
            <a:ext cx="3045216" cy="30003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4365104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Используя </a:t>
            </a:r>
            <a:r>
              <a:rPr lang="ru-RU" dirty="0"/>
              <a:t>рецепт </a:t>
            </a:r>
            <a:r>
              <a:rPr lang="ru-RU" dirty="0" err="1"/>
              <a:t>пожарских</a:t>
            </a:r>
            <a:r>
              <a:rPr lang="ru-RU" dirty="0"/>
              <a:t> котлет, вы можете приготовить их сами, как сделала я – Алфеева Александра. Приятного аппетита!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Выводы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Выполняя проект, я много узнала об эпохе А. С. Пушкина и дала ответ на вопрос: «Что пили да ели во времена Пушкина?».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Приготовление блюда «Пожарские котлеты» доставило мне огромное удовольствие.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Я обязательно буду использовать собранные мной рецепты и этим летом приготовлю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крыжовное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варенье по рецепту пушкинского времени.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41088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Список литературы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Научно популярная серия «Сделай сам» Москва издательство «Знание» 1993.</a:t>
            </a:r>
          </a:p>
          <a:p>
            <a:r>
              <a:rPr lang="ru-RU" dirty="0" err="1" smtClean="0"/>
              <a:t>Википедия</a:t>
            </a:r>
            <a:r>
              <a:rPr lang="ru-RU" dirty="0" smtClean="0"/>
              <a:t> – свободная энциклопедия. Адрес: </a:t>
            </a:r>
            <a:r>
              <a:rPr lang="en-US" dirty="0" err="1" smtClean="0"/>
              <a:t>ru</a:t>
            </a:r>
            <a:r>
              <a:rPr lang="ru-RU" dirty="0" smtClean="0"/>
              <a:t>.</a:t>
            </a:r>
            <a:r>
              <a:rPr lang="en-US" dirty="0" err="1" smtClean="0"/>
              <a:t>wikipedia</a:t>
            </a:r>
            <a:r>
              <a:rPr lang="ru-RU" dirty="0" smtClean="0"/>
              <a:t>.</a:t>
            </a:r>
            <a:r>
              <a:rPr lang="en-US" dirty="0" smtClean="0"/>
              <a:t>org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097500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prstClr val="black"/>
                </a:solidFill>
              </a:rPr>
              <a:t>Только ли праздное любопытство вызывает этот вопрос?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dirty="0" smtClean="0"/>
              <a:t>Еда – важнейшая часть общей культуры человечества, отражающая к тому же национальные особенности.</a:t>
            </a:r>
          </a:p>
          <a:p>
            <a:pPr indent="0">
              <a:buNone/>
            </a:pPr>
            <a:r>
              <a:rPr lang="ru-RU" dirty="0" smtClean="0"/>
              <a:t> </a:t>
            </a:r>
          </a:p>
          <a:p>
            <a:pPr indent="0">
              <a:buNone/>
            </a:pPr>
            <a:r>
              <a:rPr lang="ru-RU" dirty="0" smtClean="0"/>
              <a:t>Поэтому важно знать и эту сторону жизни наших предков.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79858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599" y="1295399"/>
            <a:ext cx="6224737" cy="621433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Только ли праздное любопытство вызывает этот вопрос?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«Не порицая ни немецкой, ни французской кухни, я думаю, что для всех нас во всех отношениях здоровее и полезнее всё наше родное русское, то, к чему мы привыкли, с чем свыклись, что извлечено опытом, передано от отцов к детям и определяется местностью нашего бытия, климатом и образом жизни. Вкусное, сладкое, аппетитное укрепляет человека не только как «хлеб насущный», но и как лекарство, как самое лучшее средство для укрепления здоровья. В каждом доме должна быть кулинария отечества, кулинария родного края, кулинария своего рода и семьи!» 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 Из «Ручной книги русской опытной хозяйки».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Начало 19 века.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1448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eller-Zakomelsk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2276872"/>
            <a:ext cx="2448272" cy="3425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elassie_imperat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348880"/>
            <a:ext cx="2376264" cy="3274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1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2420888"/>
            <a:ext cx="2543552" cy="3072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051720" y="162880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Предки Пушкина – </a:t>
            </a:r>
            <a:r>
              <a:rPr lang="ru-RU" dirty="0" err="1" smtClean="0"/>
              <a:t>Ганнибалы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rina_Rodionov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348880"/>
            <a:ext cx="3384376" cy="3408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91680" y="170080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Няня Пушкина Арина Родионовна.</a:t>
            </a:r>
            <a:endParaRPr lang="ru-RU" dirty="0"/>
          </a:p>
        </p:txBody>
      </p:sp>
      <p:pic>
        <p:nvPicPr>
          <p:cNvPr id="6" name="Рисунок 5" descr="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429000"/>
            <a:ext cx="2875405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27584" y="2708920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Приют спокойствия, трудов и вдохновенья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276872"/>
            <a:ext cx="3240360" cy="30963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800px-Trigorsko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348880"/>
            <a:ext cx="3552395" cy="2664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691680" y="155679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доме друзей Пушкина </a:t>
            </a:r>
            <a:r>
              <a:rPr lang="ru-RU" dirty="0" err="1" smtClean="0"/>
              <a:t>Осиповых-Вульф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19672" y="508518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Тригорское</a:t>
            </a:r>
            <a:endParaRPr lang="ru-RU" sz="12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Рецепты пушкинских блюд и кушаний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060848"/>
            <a:ext cx="7776864" cy="3942928"/>
          </a:xfrm>
        </p:spPr>
        <p:txBody>
          <a:bodyPr>
            <a:noAutofit/>
          </a:bodyPr>
          <a:lstStyle/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000" b="1" i="1" dirty="0">
                <a:latin typeface="Times New Roman"/>
                <a:ea typeface="Calibri"/>
                <a:cs typeface="Times New Roman"/>
              </a:rPr>
              <a:t>Варенье крыжовенное.</a:t>
            </a:r>
            <a:endParaRPr lang="ru-RU" sz="1000" dirty="0">
              <a:latin typeface="Calibri"/>
              <a:ea typeface="Calibri"/>
              <a:cs typeface="Times New Roman"/>
            </a:endParaRPr>
          </a:p>
          <a:p>
            <a:pPr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000" dirty="0">
                <a:latin typeface="Times New Roman"/>
                <a:ea typeface="Calibri"/>
                <a:cs typeface="Times New Roman"/>
              </a:rPr>
              <a:t>Трудно было не полюбить такое варенье, </a:t>
            </a:r>
            <a:endParaRPr lang="ru-RU" sz="1000" dirty="0">
              <a:latin typeface="Calibri"/>
              <a:ea typeface="Calibri"/>
              <a:cs typeface="Times New Roman"/>
            </a:endParaRPr>
          </a:p>
          <a:p>
            <a:pPr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000" dirty="0">
                <a:latin typeface="Times New Roman"/>
                <a:ea typeface="Calibri"/>
                <a:cs typeface="Times New Roman"/>
              </a:rPr>
              <a:t>коль сварено оно было по всем </a:t>
            </a:r>
            <a:endParaRPr lang="ru-RU" sz="1000" dirty="0">
              <a:latin typeface="Calibri"/>
              <a:ea typeface="Calibri"/>
              <a:cs typeface="Times New Roman"/>
            </a:endParaRPr>
          </a:p>
          <a:p>
            <a:pPr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000" dirty="0">
                <a:latin typeface="Times New Roman"/>
                <a:ea typeface="Calibri"/>
                <a:cs typeface="Times New Roman"/>
              </a:rPr>
              <a:t>старинным народным правилам,</a:t>
            </a:r>
            <a:endParaRPr lang="ru-RU" sz="1000" dirty="0">
              <a:latin typeface="Calibri"/>
              <a:ea typeface="Calibri"/>
              <a:cs typeface="Times New Roman"/>
            </a:endParaRPr>
          </a:p>
          <a:p>
            <a:pPr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000" dirty="0">
                <a:latin typeface="Times New Roman"/>
                <a:ea typeface="Calibri"/>
                <a:cs typeface="Times New Roman"/>
              </a:rPr>
              <a:t>сколь хитрое и сложное это было дело,</a:t>
            </a:r>
            <a:endParaRPr lang="ru-RU" sz="1000" dirty="0">
              <a:latin typeface="Calibri"/>
              <a:ea typeface="Calibri"/>
              <a:cs typeface="Times New Roman"/>
            </a:endParaRPr>
          </a:p>
          <a:p>
            <a:pPr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000" dirty="0">
                <a:latin typeface="Times New Roman"/>
                <a:ea typeface="Calibri"/>
                <a:cs typeface="Times New Roman"/>
              </a:rPr>
              <a:t>можно узнать из тогдашней «Сельской энциклопедии».</a:t>
            </a:r>
            <a:endParaRPr lang="ru-RU" sz="1000" dirty="0"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000" dirty="0">
                <a:latin typeface="Times New Roman"/>
                <a:ea typeface="Calibri"/>
                <a:cs typeface="Times New Roman"/>
              </a:rPr>
              <a:t>     «Очищенный от семечек, </a:t>
            </a:r>
            <a:r>
              <a:rPr lang="ru-RU" sz="1000" dirty="0" err="1">
                <a:latin typeface="Times New Roman"/>
                <a:ea typeface="Calibri"/>
                <a:cs typeface="Times New Roman"/>
              </a:rPr>
              <a:t>сполосканный</a:t>
            </a:r>
            <a:r>
              <a:rPr lang="ru-RU" sz="1000" dirty="0">
                <a:latin typeface="Times New Roman"/>
                <a:ea typeface="Calibri"/>
                <a:cs typeface="Times New Roman"/>
              </a:rPr>
              <a:t>, зеленый, неспелый крыжовник, собранный между 10 и 15 июня, сложить в муравленый горшок, перекладывая рядами вишневых листьев и немного щавелем и шпинатом. Залить крепкой водкой, закрыть крышкой, обмазать оную тестом, вставить на несколько часов в печь. На другой день вынуть крыжовник, всыпать в холодную воду со льдом, через час перемешать воду и один раз с ней вскипятить, потом второй раз, потом третий, потом положить ягоды опять в холодную воду со льдом, которую  перемешать несколько раз, каждый раз держа в ней ягоды по четверти часа, потом откинуть ягоды на решето, а когда стечет, разложить на скатерть льняную, а когда обсохнут, свесить на безмене, каждый фунт ягод требует два фунта сахара и один стакан воды. Сварить сироп из трех четвертей сахару, прокипятить, снять пену и сей горячий сироп влить в ягоды и поставить кипятиться, а как станет кипеть, осыпать остальным сахаром, раза три вскипятить ключом, а потом держать на легком огне, пробуя на вкус. После всего сложить варенье в фунтовые банки и завернуть их вощеною бумагою, а сверху пузырем обвязать. Варенье сие почитается отличным и самым наилучшим из деревенских припасов».</a:t>
            </a:r>
            <a:endParaRPr lang="ru-RU" sz="1000" dirty="0">
              <a:latin typeface="Calibri"/>
              <a:ea typeface="Calibri"/>
              <a:cs typeface="Times New Roman"/>
            </a:endParaRPr>
          </a:p>
          <a:p>
            <a:pPr indent="0">
              <a:buNone/>
            </a:pP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68297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Уха из окуней, ершей, сига, линя, осётра, лососины и прочей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рыбы.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294856"/>
          </a:xfrm>
        </p:spPr>
        <p:txBody>
          <a:bodyPr>
            <a:normAutofit fontScale="70000" lnSpcReduction="20000"/>
          </a:bodyPr>
          <a:lstStyle/>
          <a:p>
            <a:pPr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«Чтоб уха была по сердцу,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Можно будет в кипяток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Положить немного перцу,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Луку маленький кусок…»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Из письма А. С. Пушкина С. А. Соболевскому. 09. 11. 1826 г.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Сворить бульон из кореньев 5 – 15 зёрен перца и 2 – 3 лавровых листьев, процедить, закипятить, положить 3 фунта на порции нарезанной и предварительно очищенной и 2 ложечками посоленной вышепоименованной крупной рыбы, сварить её до готовности, подать с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ухою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или сварить сперва уху из 3 фунтов ершей, пескарей, маленьких окуньков или сижков; и когда они разварятся с кореньями, процедить, вскипятить, опустить тогда 2 – 3 фунта крупной рыбы, сварить её до готовности. Подовая, всыпать в суповую миску зелени. Кто хочет, добавить ломтики лимона без зёрен или полное блюдечко картофеля, сваренного отдельно в ухе, ломтиками нарезанного, влить по желанию  </a:t>
            </a:r>
            <a:r>
              <a:rPr lang="ru-RU" sz="3200" baseline="30000" dirty="0">
                <a:latin typeface="Times New Roman"/>
                <a:ea typeface="Calibri"/>
                <a:cs typeface="Times New Roman"/>
              </a:rPr>
              <a:t>½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до 1 стакана шампанского, мадеры или хереса; подать отдельно пирожки со свежей капустой или морковью.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14709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456</TotalTime>
  <Words>1534</Words>
  <Application>Microsoft Office PowerPoint</Application>
  <PresentationFormat>Экран (4:3)</PresentationFormat>
  <Paragraphs>127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Кутюр</vt:lpstr>
      <vt:lpstr>Учебный проект  «Что пили да ели во времена Пушкина» </vt:lpstr>
      <vt:lpstr>«Евгений Онегин» глава 2</vt:lpstr>
      <vt:lpstr>Только ли праздное любопытство вызывает этот вопрос?</vt:lpstr>
      <vt:lpstr>Только ли праздное любопытство вызывает этот вопрос?</vt:lpstr>
      <vt:lpstr>Презентация PowerPoint</vt:lpstr>
      <vt:lpstr>Презентация PowerPoint</vt:lpstr>
      <vt:lpstr>Презентация PowerPoint</vt:lpstr>
      <vt:lpstr>Рецепты пушкинских блюд и кушаний</vt:lpstr>
      <vt:lpstr>Уха из окуней, ершей, сига, линя, осётра, лососины и прочей рыбы.</vt:lpstr>
      <vt:lpstr>Печеный картофель.</vt:lpstr>
      <vt:lpstr>Клюквенный кисель.</vt:lpstr>
      <vt:lpstr>Котлеты по-пожарски</vt:lpstr>
      <vt:lpstr>Старинный рецепт</vt:lpstr>
      <vt:lpstr>Котлеты по-пожарски. Современный рецепт.</vt:lpstr>
      <vt:lpstr>Технология приготовления. шаг 1.</vt:lpstr>
      <vt:lpstr>Шаг 2.</vt:lpstr>
      <vt:lpstr>Шаг 3</vt:lpstr>
      <vt:lpstr>Шаг 4</vt:lpstr>
      <vt:lpstr>Схема приготовления котлет</vt:lpstr>
      <vt:lpstr>Экономические расчёты</vt:lpstr>
      <vt:lpstr>реклама</vt:lpstr>
      <vt:lpstr>Выводы</vt:lpstr>
      <vt:lpstr>Список литературы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Учебный проект  «Что пили да ели во времена Пушкина» </dc:title>
  <dc:creator>SERTY</dc:creator>
  <cp:lastModifiedBy>SERTY</cp:lastModifiedBy>
  <cp:revision>43</cp:revision>
  <dcterms:created xsi:type="dcterms:W3CDTF">2013-04-21T13:13:43Z</dcterms:created>
  <dcterms:modified xsi:type="dcterms:W3CDTF">2013-04-24T16:23:50Z</dcterms:modified>
</cp:coreProperties>
</file>