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1" r:id="rId3"/>
    <p:sldId id="259" r:id="rId4"/>
    <p:sldId id="260" r:id="rId5"/>
    <p:sldId id="262" r:id="rId6"/>
    <p:sldId id="281" r:id="rId7"/>
    <p:sldId id="274" r:id="rId8"/>
    <p:sldId id="264" r:id="rId9"/>
    <p:sldId id="265" r:id="rId10"/>
    <p:sldId id="266" r:id="rId11"/>
    <p:sldId id="267" r:id="rId12"/>
    <p:sldId id="268" r:id="rId13"/>
    <p:sldId id="269" r:id="rId14"/>
    <p:sldId id="270" r:id="rId15"/>
    <p:sldId id="271" r:id="rId16"/>
    <p:sldId id="272" r:id="rId17"/>
    <p:sldId id="273" r:id="rId18"/>
    <p:sldId id="279" r:id="rId19"/>
    <p:sldId id="280"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5" autoAdjust="0"/>
    <p:restoredTop sz="94660"/>
  </p:normalViewPr>
  <p:slideViewPr>
    <p:cSldViewPr>
      <p:cViewPr>
        <p:scale>
          <a:sx n="100" d="100"/>
          <a:sy n="100" d="100"/>
        </p:scale>
        <p:origin x="-366"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23.04.2014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23.04.2014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23.04.2014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23.04.2014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Оникс\Рабочий стол\сайт\картинки для сайта\d5.jpg"/>
          <p:cNvPicPr>
            <a:picLocks noChangeAspect="1" noChangeArrowheads="1"/>
          </p:cNvPicPr>
          <p:nvPr/>
        </p:nvPicPr>
        <p:blipFill>
          <a:blip r:embed="rId2" cstate="print"/>
          <a:srcRect/>
          <a:stretch>
            <a:fillRect/>
          </a:stretch>
        </p:blipFill>
        <p:spPr bwMode="auto">
          <a:xfrm>
            <a:off x="-28085" y="0"/>
            <a:ext cx="9172085" cy="6843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Заголовок 7"/>
          <p:cNvSpPr>
            <a:spLocks noGrp="1"/>
          </p:cNvSpPr>
          <p:nvPr>
            <p:ph type="title"/>
          </p:nvPr>
        </p:nvSpPr>
        <p:spPr>
          <a:xfrm>
            <a:off x="457200" y="214290"/>
            <a:ext cx="8229600" cy="857256"/>
          </a:xfrm>
        </p:spPr>
        <p:txBody>
          <a:bodyPr>
            <a:normAutofit/>
          </a:bodyPr>
          <a:lstStyle/>
          <a:p>
            <a:r>
              <a:rPr lang="ru-RU" dirty="0" smtClean="0">
                <a:solidFill>
                  <a:srgbClr val="002060"/>
                </a:solidFill>
              </a:rPr>
              <a:t>Специалисты ГБОУ д</a:t>
            </a:r>
            <a:r>
              <a:rPr lang="en-US" dirty="0" smtClean="0">
                <a:solidFill>
                  <a:srgbClr val="002060"/>
                </a:solidFill>
              </a:rPr>
              <a:t>/</a:t>
            </a:r>
            <a:r>
              <a:rPr lang="ru-RU" dirty="0" smtClean="0">
                <a:solidFill>
                  <a:srgbClr val="002060"/>
                </a:solidFill>
              </a:rPr>
              <a:t>с №2140</a:t>
            </a:r>
            <a:endParaRPr lang="ru-RU" dirty="0">
              <a:solidFill>
                <a:srgbClr val="002060"/>
              </a:solidFill>
            </a:endParaRPr>
          </a:p>
        </p:txBody>
      </p:sp>
      <p:sp>
        <p:nvSpPr>
          <p:cNvPr id="13" name="Текст 12"/>
          <p:cNvSpPr>
            <a:spLocks noGrp="1"/>
          </p:cNvSpPr>
          <p:nvPr>
            <p:ph type="body" idx="1"/>
          </p:nvPr>
        </p:nvSpPr>
        <p:spPr>
          <a:xfrm>
            <a:off x="457200" y="1357298"/>
            <a:ext cx="4040188" cy="1157302"/>
          </a:xfrm>
        </p:spPr>
        <p:txBody>
          <a:bodyPr/>
          <a:lstStyle/>
          <a:p>
            <a:r>
              <a:rPr lang="ru-RU" dirty="0" smtClean="0">
                <a:solidFill>
                  <a:srgbClr val="002060"/>
                </a:solidFill>
              </a:rPr>
              <a:t>Педагог-психолог</a:t>
            </a:r>
          </a:p>
          <a:p>
            <a:r>
              <a:rPr lang="ru-RU" dirty="0" smtClean="0">
                <a:solidFill>
                  <a:srgbClr val="002060"/>
                </a:solidFill>
              </a:rPr>
              <a:t>ЕВСТИГНЕЕВА НАТАЛИЯ МИХАЙЛОВНА</a:t>
            </a:r>
          </a:p>
          <a:p>
            <a:endParaRPr lang="ru-RU" dirty="0"/>
          </a:p>
        </p:txBody>
      </p:sp>
      <p:sp>
        <p:nvSpPr>
          <p:cNvPr id="14" name="Текст 13"/>
          <p:cNvSpPr>
            <a:spLocks noGrp="1"/>
          </p:cNvSpPr>
          <p:nvPr>
            <p:ph type="body" sz="half" idx="3"/>
          </p:nvPr>
        </p:nvSpPr>
        <p:spPr>
          <a:xfrm>
            <a:off x="4645025" y="1428735"/>
            <a:ext cx="4041775" cy="1085865"/>
          </a:xfrm>
        </p:spPr>
        <p:txBody>
          <a:bodyPr>
            <a:normAutofit lnSpcReduction="10000"/>
          </a:bodyPr>
          <a:lstStyle/>
          <a:p>
            <a:r>
              <a:rPr lang="ru-RU" dirty="0" smtClean="0">
                <a:solidFill>
                  <a:srgbClr val="002060"/>
                </a:solidFill>
              </a:rPr>
              <a:t>Учитель-логопед</a:t>
            </a:r>
          </a:p>
          <a:p>
            <a:r>
              <a:rPr lang="ru-RU" dirty="0" smtClean="0">
                <a:solidFill>
                  <a:srgbClr val="002060"/>
                </a:solidFill>
              </a:rPr>
              <a:t>БАВЫКИНА ПОЛИНА АЛЕКСАНДРОВНА</a:t>
            </a:r>
          </a:p>
          <a:p>
            <a:endParaRPr lang="ru-RU" dirty="0"/>
          </a:p>
        </p:txBody>
      </p:sp>
      <p:pic>
        <p:nvPicPr>
          <p:cNvPr id="9" name="Содержимое 8" descr="hfNzinyaB3Y.jpg"/>
          <p:cNvPicPr>
            <a:picLocks noGrp="1" noChangeAspect="1"/>
          </p:cNvPicPr>
          <p:nvPr>
            <p:ph sz="quarter" idx="4"/>
          </p:nvPr>
        </p:nvPicPr>
        <p:blipFill>
          <a:blip r:embed="rId3" cstate="print"/>
          <a:stretch>
            <a:fillRect/>
          </a:stretch>
        </p:blipFill>
        <p:spPr>
          <a:xfrm>
            <a:off x="4143372" y="2714620"/>
            <a:ext cx="4572032" cy="3122092"/>
          </a:xfrm>
          <a:ln/>
        </p:spPr>
        <p:style>
          <a:lnRef idx="2">
            <a:schemeClr val="accent1"/>
          </a:lnRef>
          <a:fillRef idx="1">
            <a:schemeClr val="lt1"/>
          </a:fillRef>
          <a:effectRef idx="0">
            <a:schemeClr val="accent1"/>
          </a:effectRef>
          <a:fontRef idx="minor">
            <a:schemeClr val="dk1"/>
          </a:fontRef>
        </p:style>
      </p:pic>
      <p:pic>
        <p:nvPicPr>
          <p:cNvPr id="17" name="Picture 4"/>
          <p:cNvPicPr>
            <a:picLocks noGrp="1" noChangeAspect="1" noChangeArrowheads="1"/>
          </p:cNvPicPr>
          <p:nvPr>
            <p:ph sz="quarter" idx="2"/>
          </p:nvPr>
        </p:nvPicPr>
        <p:blipFill>
          <a:blip r:embed="rId4" cstate="print"/>
          <a:srcRect/>
          <a:stretch>
            <a:fillRect/>
          </a:stretch>
        </p:blipFill>
        <p:spPr bwMode="auto">
          <a:xfrm>
            <a:off x="785786" y="2500306"/>
            <a:ext cx="2714644" cy="3846513"/>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Оникс\Рабочий стол\сайт\картинки для сайта\d1.jpg"/>
          <p:cNvPicPr>
            <a:picLocks noChangeAspect="1" noChangeArrowheads="1"/>
          </p:cNvPicPr>
          <p:nvPr/>
        </p:nvPicPr>
        <p:blipFill>
          <a:blip r:embed="rId2" cstate="print"/>
          <a:srcRect/>
          <a:stretch>
            <a:fillRect/>
          </a:stretch>
        </p:blipFill>
        <p:spPr bwMode="auto">
          <a:xfrm>
            <a:off x="3643306" y="2732478"/>
            <a:ext cx="5500694" cy="4125521"/>
          </a:xfrm>
          <a:prstGeom prst="rect">
            <a:avLst/>
          </a:prstGeom>
          <a:noFill/>
        </p:spPr>
      </p:pic>
      <p:sp>
        <p:nvSpPr>
          <p:cNvPr id="3" name="Содержимое 2"/>
          <p:cNvSpPr>
            <a:spLocks noGrp="1"/>
          </p:cNvSpPr>
          <p:nvPr>
            <p:ph idx="4294967295"/>
          </p:nvPr>
        </p:nvSpPr>
        <p:spPr>
          <a:xfrm>
            <a:off x="142844" y="214290"/>
            <a:ext cx="8858312" cy="5857916"/>
          </a:xfrm>
        </p:spPr>
        <p:txBody>
          <a:bodyPr>
            <a:normAutofit fontScale="25000" lnSpcReduction="20000"/>
          </a:bodyPr>
          <a:lstStyle/>
          <a:p>
            <a:pPr>
              <a:lnSpc>
                <a:spcPct val="170000"/>
              </a:lnSpc>
              <a:buNone/>
            </a:pPr>
            <a:r>
              <a:rPr lang="ru-RU" sz="5600" dirty="0" smtClean="0">
                <a:latin typeface="Comic Sans MS" pitchFamily="66" charset="0"/>
              </a:rPr>
              <a:t>                Успех совместной коррекционно-педагогической работы с детьми, имеющими нарушения речи, во многом зависит от правильно организованного взаимодействия учителя-логопеда и специалистов ДОУ (воспитателей, педагога-психолога, музыкального руководителя, инструктора по физической культуре и специалиста по изобразительной деятельности, медицинских работников). Каждый из них, решая свои задачи, определенные образовательными программами и положениями ДОУ, должен принять участие в формировании и закреплении правильных речевых навыков у детей, развитии сенсомоторной сферы, высших психических процессов и укреплении здоровья. (Схема взаимодействия участников коррекционного процесса)</a:t>
            </a:r>
          </a:p>
          <a:p>
            <a:pPr>
              <a:lnSpc>
                <a:spcPct val="170000"/>
              </a:lnSpc>
              <a:buNone/>
            </a:pPr>
            <a:r>
              <a:rPr lang="ru-RU" sz="5600" dirty="0" smtClean="0">
                <a:latin typeface="Comic Sans MS" pitchFamily="66" charset="0"/>
              </a:rPr>
              <a:t>                Коррекционный маршрут выстраивается  учителем-логопедом  с учетом индивидуальных особенностей ребенка не только со специалистами ДОУ, но и округа (окружными центрами </a:t>
            </a:r>
            <a:r>
              <a:rPr lang="ru-RU" sz="5600" dirty="0" err="1" smtClean="0">
                <a:latin typeface="Comic Sans MS" pitchFamily="66" charset="0"/>
              </a:rPr>
              <a:t>психолого-педагогическией</a:t>
            </a:r>
            <a:r>
              <a:rPr lang="ru-RU" sz="5600" dirty="0" smtClean="0">
                <a:latin typeface="Comic Sans MS" pitchFamily="66" charset="0"/>
              </a:rPr>
              <a:t> реабилитации и коррекции, ПМПК, логопедами детских поликлиник и школ, детскими </a:t>
            </a:r>
            <a:r>
              <a:rPr lang="ru-RU" sz="5600" dirty="0" err="1" smtClean="0">
                <a:latin typeface="Comic Sans MS" pitchFamily="66" charset="0"/>
              </a:rPr>
              <a:t>ортодонтами</a:t>
            </a:r>
            <a:r>
              <a:rPr lang="ru-RU" sz="5600" dirty="0" smtClean="0">
                <a:latin typeface="Comic Sans MS" pitchFamily="66" charset="0"/>
              </a:rPr>
              <a:t>).</a:t>
            </a:r>
          </a:p>
          <a:p>
            <a:pPr>
              <a:lnSpc>
                <a:spcPct val="170000"/>
              </a:lnSpc>
              <a:buNone/>
            </a:pPr>
            <a:r>
              <a:rPr lang="ru-RU" sz="5600" dirty="0" smtClean="0">
                <a:latin typeface="Comic Sans MS" pitchFamily="66" charset="0"/>
              </a:rPr>
              <a:t>                 Необходимо учитывать важность речевого окружения ребенка. Родители должны следить за правильностью собственной речи. Речь должна быть четкой, ясной, грамотной, выразительной. Дома чаще читайте стихи, сказки, загадки, пойте песенки. На улице наблюдайте за птицами, деревьями, людьми, явлениями природы, обсуждайте с детьми увиденное. Избегайте частого просмотра телепрограмм, особенно взрослого содержания. Играйте вместе с ребенком, налаживайте речевой, эмоциональный контакт</a:t>
            </a:r>
          </a:p>
          <a:p>
            <a:endParaRPr lang="ru-RU"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
            </a:r>
            <a:br>
              <a:rPr lang="ru-RU" dirty="0" smtClean="0"/>
            </a:br>
            <a:r>
              <a:rPr lang="ru-RU" dirty="0" smtClean="0"/>
              <a:t> «ДУМАЕМ ВМЕСТЕ-       </a:t>
            </a:r>
            <a:br>
              <a:rPr lang="ru-RU" dirty="0" smtClean="0"/>
            </a:br>
            <a:r>
              <a:rPr lang="ru-RU" dirty="0" smtClean="0"/>
              <a:t>ДЕЙСТВУЕМ СООБЩА»</a:t>
            </a:r>
            <a:br>
              <a:rPr lang="ru-RU" dirty="0" smtClean="0"/>
            </a:br>
            <a:r>
              <a:rPr lang="ru-RU" dirty="0" smtClean="0"/>
              <a:t>Огюст КОНТ</a:t>
            </a:r>
            <a:endParaRPr lang="ru-RU" dirty="0"/>
          </a:p>
        </p:txBody>
      </p:sp>
      <p:sp>
        <p:nvSpPr>
          <p:cNvPr id="3" name="Подзаголовок 2"/>
          <p:cNvSpPr>
            <a:spLocks noGrp="1"/>
          </p:cNvSpPr>
          <p:nvPr>
            <p:ph type="subTitle" idx="1"/>
          </p:nvPr>
        </p:nvSpPr>
        <p:spPr>
          <a:xfrm>
            <a:off x="533400" y="3228536"/>
            <a:ext cx="7854696" cy="2986546"/>
          </a:xfrm>
        </p:spPr>
        <p:txBody>
          <a:bodyPr>
            <a:normAutofit fontScale="92500"/>
          </a:bodyPr>
          <a:lstStyle/>
          <a:p>
            <a:r>
              <a:rPr lang="ru-RU" b="1" dirty="0" smtClean="0"/>
              <a:t>В ГБОУ детский сад №2140 учитель-логопед </a:t>
            </a:r>
          </a:p>
          <a:p>
            <a:r>
              <a:rPr lang="ru-RU" b="1" dirty="0" smtClean="0"/>
              <a:t>(Полина Александровна) и </a:t>
            </a:r>
          </a:p>
          <a:p>
            <a:r>
              <a:rPr lang="ru-RU" b="1" dirty="0" smtClean="0"/>
              <a:t>педагог-психолог</a:t>
            </a:r>
          </a:p>
          <a:p>
            <a:r>
              <a:rPr lang="ru-RU" b="1" dirty="0" smtClean="0"/>
              <a:t> (Наталия Михайловна)</a:t>
            </a:r>
          </a:p>
          <a:p>
            <a:r>
              <a:rPr lang="ru-RU" b="1" dirty="0" smtClean="0"/>
              <a:t> формируют единое коррекционное пространство, разрабатывают и используют инновационные методы и программы в работе с детьми. </a:t>
            </a:r>
            <a:endParaRPr lang="ru-RU" dirty="0" smtClean="0"/>
          </a:p>
          <a:p>
            <a:endParaRPr lang="ru-RU"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Оникс\Рабочий стол\сайт\картинки для сайта\ббббббб.jpg"/>
          <p:cNvPicPr>
            <a:picLocks noChangeAspect="1" noChangeArrowheads="1"/>
          </p:cNvPicPr>
          <p:nvPr/>
        </p:nvPicPr>
        <p:blipFill>
          <a:blip r:embed="rId2" cstate="print"/>
          <a:srcRect/>
          <a:stretch>
            <a:fillRect/>
          </a:stretch>
        </p:blipFill>
        <p:spPr bwMode="auto">
          <a:xfrm>
            <a:off x="0" y="3520528"/>
            <a:ext cx="4643438" cy="3337471"/>
          </a:xfrm>
          <a:prstGeom prst="rect">
            <a:avLst/>
          </a:prstGeom>
          <a:noFill/>
        </p:spPr>
      </p:pic>
      <p:sp>
        <p:nvSpPr>
          <p:cNvPr id="3" name="Содержимое 2"/>
          <p:cNvSpPr>
            <a:spLocks noGrp="1"/>
          </p:cNvSpPr>
          <p:nvPr>
            <p:ph idx="1"/>
          </p:nvPr>
        </p:nvSpPr>
        <p:spPr>
          <a:xfrm>
            <a:off x="304800" y="428604"/>
            <a:ext cx="8686800" cy="5651521"/>
          </a:xfrm>
        </p:spPr>
        <p:txBody>
          <a:bodyPr>
            <a:normAutofit fontScale="32500" lnSpcReduction="20000"/>
          </a:bodyPr>
          <a:lstStyle/>
          <a:p>
            <a:pPr>
              <a:lnSpc>
                <a:spcPct val="170000"/>
              </a:lnSpc>
            </a:pPr>
            <a:endParaRPr lang="ru-RU" dirty="0" smtClean="0"/>
          </a:p>
          <a:p>
            <a:pPr>
              <a:lnSpc>
                <a:spcPct val="170000"/>
              </a:lnSpc>
            </a:pPr>
            <a:endParaRPr lang="ru-RU" dirty="0" smtClean="0"/>
          </a:p>
          <a:p>
            <a:pPr>
              <a:lnSpc>
                <a:spcPct val="170000"/>
              </a:lnSpc>
            </a:pPr>
            <a:r>
              <a:rPr lang="ru-RU" sz="4300" dirty="0" smtClean="0">
                <a:latin typeface="Comic Sans MS" pitchFamily="66" charset="0"/>
              </a:rPr>
              <a:t>В последнее время уделяется большое внимание коррекционно-развивающей работе с детьми дошкольного возраста, имеющими различные отклонения в познавательной и речевой сфере, число которых увеличивается с каждым годом. Коррекцию речи осуществляет </a:t>
            </a:r>
            <a:r>
              <a:rPr lang="ru-RU" sz="4300" b="1" dirty="0" smtClean="0">
                <a:latin typeface="Comic Sans MS" pitchFamily="66" charset="0"/>
              </a:rPr>
              <a:t>учитель-логопед</a:t>
            </a:r>
            <a:r>
              <a:rPr lang="ru-RU" sz="4300" dirty="0" smtClean="0">
                <a:latin typeface="Comic Sans MS" pitchFamily="66" charset="0"/>
              </a:rPr>
              <a:t>, но чтобы эта работа была более эффективной, к этому процессу следует подключать и других специалистов. Кто как ни </a:t>
            </a:r>
            <a:r>
              <a:rPr lang="ru-RU" sz="4300" b="1" dirty="0" smtClean="0">
                <a:latin typeface="Comic Sans MS" pitchFamily="66" charset="0"/>
              </a:rPr>
              <a:t>педагог-психолог</a:t>
            </a:r>
            <a:r>
              <a:rPr lang="ru-RU" sz="4300" dirty="0" smtClean="0">
                <a:latin typeface="Comic Sans MS" pitchFamily="66" charset="0"/>
              </a:rPr>
              <a:t> сможет оказать консультативную помощь логопеду, выполнить коррекцию связанных с речью психических процессов, решить проблемы в эмоциональной и коммуникативной сферах. Поэтому возникла идея разработать основные направления взаимодействия логопеда и психолога, особенно в период подготовки ребенка с нарушением речи к обучению в школе; систему работы и формы взаимодействия логопеда и психолога с семьями воспитанников в условиях дошкольной образовательной среды, обуславливающие повышение уровня компетентности родителей и овладение ими интегрированными способами развития личности ребенка и коррекции речевых нарушений. </a:t>
            </a:r>
            <a:r>
              <a:rPr lang="ru-RU" sz="4300" dirty="0" smtClean="0"/>
              <a:t/>
            </a:r>
            <a:br>
              <a:rPr lang="ru-RU" sz="4300" dirty="0" smtClean="0"/>
            </a:br>
            <a:r>
              <a:rPr lang="ru-RU" sz="4300" dirty="0" smtClean="0"/>
              <a:t/>
            </a:r>
            <a:br>
              <a:rPr lang="ru-RU" sz="4300" dirty="0" smtClean="0"/>
            </a:br>
            <a:endParaRPr lang="ru-RU" sz="4300"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Модель единого коррекционного пространства:</a:t>
            </a:r>
            <a:endParaRPr lang="ru-RU" dirty="0"/>
          </a:p>
        </p:txBody>
      </p:sp>
      <p:pic>
        <p:nvPicPr>
          <p:cNvPr id="1026" name="Picture 2" descr="C:\Documents and Settings\Оникс\Рабочий стол\clip_image002.gif"/>
          <p:cNvPicPr>
            <a:picLocks noChangeAspect="1" noChangeArrowheads="1"/>
          </p:cNvPicPr>
          <p:nvPr/>
        </p:nvPicPr>
        <p:blipFill>
          <a:blip r:embed="rId2" cstate="print"/>
          <a:srcRect/>
          <a:stretch>
            <a:fillRect/>
          </a:stretch>
        </p:blipFill>
        <p:spPr bwMode="auto">
          <a:xfrm>
            <a:off x="1323974" y="1890713"/>
            <a:ext cx="6819926" cy="3752865"/>
          </a:xfrm>
          <a:prstGeom prst="rect">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Оникс\Рабочий стол\сайт\картинки для сайта\ddd.jpg"/>
          <p:cNvPicPr>
            <a:picLocks noChangeAspect="1" noChangeArrowheads="1"/>
          </p:cNvPicPr>
          <p:nvPr/>
        </p:nvPicPr>
        <p:blipFill>
          <a:blip r:embed="rId2" cstate="print"/>
          <a:srcRect/>
          <a:stretch>
            <a:fillRect/>
          </a:stretch>
        </p:blipFill>
        <p:spPr bwMode="auto">
          <a:xfrm>
            <a:off x="4149446" y="3143248"/>
            <a:ext cx="4994554" cy="3714752"/>
          </a:xfrm>
          <a:prstGeom prst="rect">
            <a:avLst/>
          </a:prstGeom>
          <a:noFill/>
        </p:spPr>
      </p:pic>
      <p:sp>
        <p:nvSpPr>
          <p:cNvPr id="2" name="Заголовок 1"/>
          <p:cNvSpPr>
            <a:spLocks noGrp="1"/>
          </p:cNvSpPr>
          <p:nvPr>
            <p:ph type="title"/>
          </p:nvPr>
        </p:nvSpPr>
        <p:spPr>
          <a:xfrm>
            <a:off x="304800" y="457200"/>
            <a:ext cx="8686800" cy="2043106"/>
          </a:xfrm>
        </p:spPr>
        <p:txBody>
          <a:bodyPr>
            <a:noAutofit/>
          </a:bodyPr>
          <a:lstStyle/>
          <a:p>
            <a:pPr algn="ctr"/>
            <a:r>
              <a:rPr lang="ru-RU" sz="2000" b="1" dirty="0" smtClean="0"/>
              <a:t>Интегрирование деятельности</a:t>
            </a:r>
            <a:br>
              <a:rPr lang="ru-RU" sz="2000" b="1" dirty="0" smtClean="0"/>
            </a:br>
            <a:r>
              <a:rPr lang="ru-RU" sz="2000" b="1" dirty="0" smtClean="0"/>
              <a:t>педагога-психолога и учителя-логопеда</a:t>
            </a:r>
            <a:br>
              <a:rPr lang="ru-RU" sz="2000" b="1" dirty="0" smtClean="0"/>
            </a:br>
            <a:r>
              <a:rPr lang="ru-RU" sz="2000" b="1" dirty="0" smtClean="0"/>
              <a:t>по взаимодействию с семьей,</a:t>
            </a:r>
            <a:br>
              <a:rPr lang="ru-RU" sz="2000" b="1" dirty="0" smtClean="0"/>
            </a:br>
            <a:r>
              <a:rPr lang="ru-RU" sz="2000" b="1" dirty="0" smtClean="0"/>
              <a:t>воспитывающей ребенка с нарушениями речи</a:t>
            </a:r>
            <a:br>
              <a:rPr lang="ru-RU" sz="2000" b="1" dirty="0" smtClean="0"/>
            </a:br>
            <a:r>
              <a:rPr lang="ru-RU" sz="2000" b="1" dirty="0" smtClean="0"/>
              <a:t>в </a:t>
            </a:r>
            <a:r>
              <a:rPr lang="ru-RU" sz="2000" b="1" dirty="0" err="1" smtClean="0"/>
              <a:t>предшкольный</a:t>
            </a:r>
            <a:r>
              <a:rPr lang="ru-RU" sz="2000" b="1" dirty="0" smtClean="0"/>
              <a:t> период.</a:t>
            </a:r>
            <a:r>
              <a:rPr lang="ru-RU" sz="2000" dirty="0" smtClean="0"/>
              <a:t/>
            </a:r>
            <a:br>
              <a:rPr lang="ru-RU" sz="2000" dirty="0" smtClean="0"/>
            </a:br>
            <a:endParaRPr lang="ru-RU" sz="2000" dirty="0"/>
          </a:p>
        </p:txBody>
      </p:sp>
      <p:sp>
        <p:nvSpPr>
          <p:cNvPr id="3" name="Содержимое 2"/>
          <p:cNvSpPr>
            <a:spLocks noGrp="1"/>
          </p:cNvSpPr>
          <p:nvPr>
            <p:ph idx="1"/>
          </p:nvPr>
        </p:nvSpPr>
        <p:spPr>
          <a:xfrm>
            <a:off x="304800" y="2143116"/>
            <a:ext cx="8686800" cy="4357718"/>
          </a:xfrm>
        </p:spPr>
        <p:txBody>
          <a:bodyPr>
            <a:normAutofit/>
          </a:bodyPr>
          <a:lstStyle/>
          <a:p>
            <a:pPr>
              <a:buNone/>
            </a:pPr>
            <a:r>
              <a:rPr lang="ru-RU" dirty="0" smtClean="0"/>
              <a:t/>
            </a:r>
            <a:br>
              <a:rPr lang="ru-RU" dirty="0" smtClean="0"/>
            </a:br>
            <a:r>
              <a:rPr lang="ru-RU" b="1" dirty="0" smtClean="0">
                <a:solidFill>
                  <a:srgbClr val="FF0000"/>
                </a:solidFill>
              </a:rPr>
              <a:t>Цель:</a:t>
            </a:r>
            <a:r>
              <a:rPr lang="ru-RU" dirty="0" smtClean="0"/>
              <a:t> предоставление различных содержательных и структурных вариантов взаимодействия учителя-логопеда, педагога-психолога и родителей в процессе коррекционной работы с детьми </a:t>
            </a:r>
            <a:r>
              <a:rPr lang="ru-RU" dirty="0" err="1" smtClean="0"/>
              <a:t>предшкольного</a:t>
            </a:r>
            <a:r>
              <a:rPr lang="ru-RU" dirty="0" smtClean="0"/>
              <a:t> возраста с речевыми нарушениями. </a:t>
            </a:r>
            <a:br>
              <a:rPr lang="ru-RU" dirty="0" smtClean="0"/>
            </a:br>
            <a:endParaRPr lang="ru-RU"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Оникс\Рабочий стол\сайт\картинки для сайта\d1.jpg"/>
          <p:cNvPicPr>
            <a:picLocks noChangeAspect="1" noChangeArrowheads="1"/>
          </p:cNvPicPr>
          <p:nvPr/>
        </p:nvPicPr>
        <p:blipFill>
          <a:blip r:embed="rId2" cstate="print"/>
          <a:srcRect/>
          <a:stretch>
            <a:fillRect/>
          </a:stretch>
        </p:blipFill>
        <p:spPr bwMode="auto">
          <a:xfrm>
            <a:off x="3048000" y="2286000"/>
            <a:ext cx="6096000" cy="4572000"/>
          </a:xfrm>
          <a:prstGeom prst="rect">
            <a:avLst/>
          </a:prstGeom>
          <a:noFill/>
        </p:spPr>
      </p:pic>
      <p:sp>
        <p:nvSpPr>
          <p:cNvPr id="2" name="Заголовок 1"/>
          <p:cNvSpPr>
            <a:spLocks noGrp="1"/>
          </p:cNvSpPr>
          <p:nvPr>
            <p:ph type="title"/>
          </p:nvPr>
        </p:nvSpPr>
        <p:spPr>
          <a:xfrm>
            <a:off x="457200" y="214290"/>
            <a:ext cx="8229600" cy="714380"/>
          </a:xfrm>
        </p:spPr>
        <p:txBody>
          <a:bodyPr>
            <a:normAutofit fontScale="90000"/>
          </a:bodyPr>
          <a:lstStyle/>
          <a:p>
            <a:r>
              <a:rPr lang="ru-RU" b="1" dirty="0" smtClean="0"/>
              <a:t>Задачи:</a:t>
            </a:r>
            <a:endParaRPr lang="ru-RU" dirty="0"/>
          </a:p>
        </p:txBody>
      </p:sp>
      <p:sp>
        <p:nvSpPr>
          <p:cNvPr id="3" name="Содержимое 2"/>
          <p:cNvSpPr>
            <a:spLocks noGrp="1"/>
          </p:cNvSpPr>
          <p:nvPr>
            <p:ph idx="1"/>
          </p:nvPr>
        </p:nvSpPr>
        <p:spPr>
          <a:xfrm>
            <a:off x="357158" y="857232"/>
            <a:ext cx="8229600" cy="4714908"/>
          </a:xfrm>
        </p:spPr>
        <p:txBody>
          <a:bodyPr>
            <a:normAutofit fontScale="77500" lnSpcReduction="20000"/>
          </a:bodyPr>
          <a:lstStyle/>
          <a:p>
            <a:pPr marL="514350" indent="-514350">
              <a:buFont typeface="Wingdings" pitchFamily="2" charset="2"/>
              <a:buChar char="v"/>
            </a:pPr>
            <a:r>
              <a:rPr lang="ru-RU" dirty="0" smtClean="0">
                <a:latin typeface="Trebuchet MS" pitchFamily="34" charset="0"/>
              </a:rPr>
              <a:t>Изучить особенности педагогической наблюдательности и компетентности родителей, воспитывающих детей с речевыми нарушениями. </a:t>
            </a:r>
          </a:p>
          <a:p>
            <a:pPr marL="514350" indent="-514350">
              <a:buNone/>
            </a:pPr>
            <a:endParaRPr lang="ru-RU" dirty="0" smtClean="0">
              <a:latin typeface="Trebuchet MS" pitchFamily="34" charset="0"/>
            </a:endParaRPr>
          </a:p>
          <a:p>
            <a:pPr marL="514350" indent="-514350">
              <a:buFont typeface="Wingdings" pitchFamily="2" charset="2"/>
              <a:buChar char="v"/>
            </a:pPr>
            <a:r>
              <a:rPr lang="ru-RU" dirty="0" smtClean="0">
                <a:latin typeface="Trebuchet MS" pitchFamily="34" charset="0"/>
              </a:rPr>
              <a:t> Гармонизировать детско-родительские отношения.</a:t>
            </a:r>
          </a:p>
          <a:p>
            <a:pPr marL="514350" indent="-514350">
              <a:buNone/>
            </a:pPr>
            <a:endParaRPr lang="ru-RU" dirty="0" smtClean="0">
              <a:latin typeface="Trebuchet MS" pitchFamily="34" charset="0"/>
            </a:endParaRPr>
          </a:p>
          <a:p>
            <a:pPr marL="514350" indent="-514350">
              <a:buFont typeface="Wingdings" pitchFamily="2" charset="2"/>
              <a:buChar char="v"/>
            </a:pPr>
            <a:r>
              <a:rPr lang="ru-RU" dirty="0" smtClean="0">
                <a:latin typeface="Trebuchet MS" pitchFamily="34" charset="0"/>
              </a:rPr>
              <a:t> Систематизировать практический материал, которым могли бы воспользоваться педагоги и родители в осуществлении работы во взаимодействии учителя-логопеда, педагога-психолога и родителей в процессе коррекционной работы с детьми </a:t>
            </a:r>
            <a:r>
              <a:rPr lang="ru-RU" dirty="0" err="1" smtClean="0">
                <a:latin typeface="Trebuchet MS" pitchFamily="34" charset="0"/>
              </a:rPr>
              <a:t>предшкольного</a:t>
            </a:r>
            <a:r>
              <a:rPr lang="ru-RU" dirty="0" smtClean="0">
                <a:latin typeface="Trebuchet MS" pitchFamily="34" charset="0"/>
              </a:rPr>
              <a:t> возраста с речевыми нарушениями.</a:t>
            </a:r>
          </a:p>
          <a:p>
            <a:pPr marL="514350" indent="-514350">
              <a:buNone/>
            </a:pPr>
            <a:endParaRPr lang="ru-RU" dirty="0" smtClean="0">
              <a:latin typeface="Trebuchet MS" pitchFamily="34" charset="0"/>
            </a:endParaRPr>
          </a:p>
          <a:p>
            <a:pPr marL="514350" indent="-514350">
              <a:buFont typeface="Wingdings" pitchFamily="2" charset="2"/>
              <a:buChar char="v"/>
            </a:pPr>
            <a:r>
              <a:rPr lang="ru-RU" dirty="0" smtClean="0">
                <a:latin typeface="Trebuchet MS" pitchFamily="34" charset="0"/>
              </a:rPr>
              <a:t> Пополнить наглядно-информационный материал для родителей, направленный на всестороннее развитие детей.</a:t>
            </a:r>
            <a:r>
              <a:rPr lang="ru-RU" dirty="0" smtClean="0"/>
              <a:t/>
            </a:r>
            <a:br>
              <a:rPr lang="ru-RU" dirty="0" smtClean="0"/>
            </a:br>
            <a:endParaRPr lang="ru-RU"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Оникс\Рабочий стол\сайт\картинки для сайта\a1.jpg"/>
          <p:cNvPicPr>
            <a:picLocks noChangeAspect="1" noChangeArrowheads="1"/>
          </p:cNvPicPr>
          <p:nvPr/>
        </p:nvPicPr>
        <p:blipFill>
          <a:blip r:embed="rId2" cstate="print"/>
          <a:srcRect/>
          <a:stretch>
            <a:fillRect/>
          </a:stretch>
        </p:blipFill>
        <p:spPr bwMode="auto">
          <a:xfrm>
            <a:off x="3878183" y="2908637"/>
            <a:ext cx="5265817" cy="3949363"/>
          </a:xfrm>
          <a:prstGeom prst="rect">
            <a:avLst/>
          </a:prstGeom>
          <a:noFill/>
        </p:spPr>
      </p:pic>
      <p:sp>
        <p:nvSpPr>
          <p:cNvPr id="2" name="Заголовок 1"/>
          <p:cNvSpPr>
            <a:spLocks noGrp="1"/>
          </p:cNvSpPr>
          <p:nvPr>
            <p:ph type="title"/>
          </p:nvPr>
        </p:nvSpPr>
        <p:spPr>
          <a:xfrm>
            <a:off x="304800" y="457200"/>
            <a:ext cx="8686800" cy="1614478"/>
          </a:xfrm>
        </p:spPr>
        <p:txBody>
          <a:bodyPr>
            <a:normAutofit fontScale="90000"/>
          </a:bodyPr>
          <a:lstStyle/>
          <a:p>
            <a:r>
              <a:rPr lang="ru-RU" dirty="0" smtClean="0"/>
              <a:t/>
            </a:r>
            <a:br>
              <a:rPr lang="ru-RU" dirty="0" smtClean="0"/>
            </a:br>
            <a:r>
              <a:rPr lang="ru-RU" b="1" dirty="0" smtClean="0"/>
              <a:t>Стратегия достижения поставленных целей</a:t>
            </a:r>
            <a:endParaRPr lang="ru-RU" dirty="0"/>
          </a:p>
        </p:txBody>
      </p:sp>
      <p:sp>
        <p:nvSpPr>
          <p:cNvPr id="3" name="Содержимое 2"/>
          <p:cNvSpPr>
            <a:spLocks noGrp="1"/>
          </p:cNvSpPr>
          <p:nvPr>
            <p:ph idx="1"/>
          </p:nvPr>
        </p:nvSpPr>
        <p:spPr>
          <a:xfrm>
            <a:off x="142844" y="2071678"/>
            <a:ext cx="8848756" cy="4008447"/>
          </a:xfrm>
        </p:spPr>
        <p:txBody>
          <a:bodyPr/>
          <a:lstStyle/>
          <a:p>
            <a:pPr>
              <a:buNone/>
            </a:pPr>
            <a:r>
              <a:rPr lang="ru-RU" dirty="0" smtClean="0"/>
              <a:t>     Педагогический проект «Совместное взаимодействие учителя-логопеда, педагога-психолога в процессе коррекционной работы с детьми </a:t>
            </a:r>
            <a:r>
              <a:rPr lang="ru-RU" dirty="0" err="1" smtClean="0"/>
              <a:t>предшкольного</a:t>
            </a:r>
            <a:r>
              <a:rPr lang="ru-RU" dirty="0" smtClean="0"/>
              <a:t> возраста» рассчитан на 1 год.(Подготовительную к школе группу)</a:t>
            </a:r>
            <a:endParaRPr lang="ru-RU"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Documents and Settings\Оникс\Рабочий стол\сайт\картинки для сайта\осеннее развлечение.jpg"/>
          <p:cNvPicPr>
            <a:picLocks noChangeAspect="1" noChangeArrowheads="1"/>
          </p:cNvPicPr>
          <p:nvPr/>
        </p:nvPicPr>
        <p:blipFill>
          <a:blip r:embed="rId2" cstate="print"/>
          <a:srcRect/>
          <a:stretch>
            <a:fillRect/>
          </a:stretch>
        </p:blipFill>
        <p:spPr bwMode="auto">
          <a:xfrm>
            <a:off x="2071670" y="0"/>
            <a:ext cx="4838700" cy="3171825"/>
          </a:xfrm>
          <a:prstGeom prst="rect">
            <a:avLst/>
          </a:prstGeom>
          <a:noFill/>
        </p:spPr>
      </p:pic>
      <p:sp>
        <p:nvSpPr>
          <p:cNvPr id="2" name="Заголовок 1"/>
          <p:cNvSpPr>
            <a:spLocks noGrp="1"/>
          </p:cNvSpPr>
          <p:nvPr>
            <p:ph type="title"/>
          </p:nvPr>
        </p:nvSpPr>
        <p:spPr/>
        <p:txBody>
          <a:bodyPr/>
          <a:lstStyle/>
          <a:p>
            <a:r>
              <a:rPr lang="ru-RU" b="1" dirty="0" smtClean="0"/>
              <a:t>Ожидаемые результаты:</a:t>
            </a:r>
            <a:endParaRPr lang="ru-RU" dirty="0"/>
          </a:p>
        </p:txBody>
      </p:sp>
      <p:sp>
        <p:nvSpPr>
          <p:cNvPr id="3" name="Содержимое 2"/>
          <p:cNvSpPr>
            <a:spLocks noGrp="1"/>
          </p:cNvSpPr>
          <p:nvPr>
            <p:ph idx="1"/>
          </p:nvPr>
        </p:nvSpPr>
        <p:spPr>
          <a:xfrm>
            <a:off x="357158" y="2000240"/>
            <a:ext cx="8229600" cy="4389120"/>
          </a:xfrm>
        </p:spPr>
        <p:txBody>
          <a:bodyPr>
            <a:normAutofit fontScale="85000" lnSpcReduction="10000"/>
          </a:bodyPr>
          <a:lstStyle/>
          <a:p>
            <a:r>
              <a:rPr lang="ru-RU" dirty="0" smtClean="0"/>
              <a:t>  Решение одной из наиболее сложных проблем – проблема различия в позициях педагогов и родителей по преодолению речевых нарушений детей.</a:t>
            </a:r>
          </a:p>
          <a:p>
            <a:r>
              <a:rPr lang="ru-RU" dirty="0" smtClean="0"/>
              <a:t>  Преодоление родителями возникающих определенных трудностей в организации взаимодействия со своим ребенком. Повышение уровня гармонизации детско-родительских отношений.</a:t>
            </a:r>
          </a:p>
          <a:p>
            <a:r>
              <a:rPr lang="ru-RU" dirty="0" smtClean="0"/>
              <a:t>  Повышение уровня эффективности совместной работы. Создание единого коррекционного пространства развития ребенка возможно при условии тесного сотрудничества специалистов, воспитателей и родителей.</a:t>
            </a:r>
          </a:p>
          <a:p>
            <a:r>
              <a:rPr lang="ru-RU" dirty="0" smtClean="0"/>
              <a:t>  Преодоление психологических барьеров.</a:t>
            </a:r>
          </a:p>
          <a:p>
            <a:endParaRPr lang="ru-RU"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Оникс\Рабочий стол\сайт\картинки для сайта\345.jpg"/>
          <p:cNvPicPr>
            <a:picLocks noChangeAspect="1" noChangeArrowheads="1"/>
          </p:cNvPicPr>
          <p:nvPr/>
        </p:nvPicPr>
        <p:blipFill>
          <a:blip r:embed="rId2" cstate="print"/>
          <a:srcRect/>
          <a:stretch>
            <a:fillRect/>
          </a:stretch>
        </p:blipFill>
        <p:spPr bwMode="auto">
          <a:xfrm>
            <a:off x="0" y="0"/>
            <a:ext cx="5357818" cy="3500438"/>
          </a:xfrm>
          <a:prstGeom prst="rect">
            <a:avLst/>
          </a:prstGeom>
          <a:noFill/>
        </p:spPr>
      </p:pic>
      <p:pic>
        <p:nvPicPr>
          <p:cNvPr id="5" name="Содержимое 4" descr="16.JPG"/>
          <p:cNvPicPr>
            <a:picLocks noGrp="1" noChangeAspect="1"/>
          </p:cNvPicPr>
          <p:nvPr>
            <p:ph sz="half" idx="1"/>
          </p:nvPr>
        </p:nvPicPr>
        <p:blipFill>
          <a:blip r:embed="rId3" cstate="print"/>
          <a:stretch>
            <a:fillRect/>
          </a:stretch>
        </p:blipFill>
        <p:spPr>
          <a:xfrm>
            <a:off x="571472" y="3214686"/>
            <a:ext cx="4038600" cy="3028950"/>
          </a:xfrm>
        </p:spPr>
      </p:pic>
      <p:pic>
        <p:nvPicPr>
          <p:cNvPr id="6" name="Содержимое 5" descr="17.JPG"/>
          <p:cNvPicPr>
            <a:picLocks noGrp="1" noChangeAspect="1"/>
          </p:cNvPicPr>
          <p:nvPr>
            <p:ph sz="half" idx="2"/>
          </p:nvPr>
        </p:nvPicPr>
        <p:blipFill>
          <a:blip r:embed="rId4" cstate="print"/>
          <a:stretch>
            <a:fillRect/>
          </a:stretch>
        </p:blipFill>
        <p:spPr>
          <a:xfrm>
            <a:off x="5143504" y="1714488"/>
            <a:ext cx="3325416" cy="4433888"/>
          </a:xfrm>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t>Благодарим за внимание!</a:t>
            </a:r>
            <a:endParaRPr lang="ru-RU"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Оникс\Рабочий стол\сайт\картинки для сайта\ооооооооо.gif"/>
          <p:cNvPicPr>
            <a:picLocks noGrp="1" noChangeAspect="1" noChangeArrowheads="1" noCrop="1"/>
          </p:cNvPicPr>
          <p:nvPr>
            <p:ph idx="1"/>
          </p:nvPr>
        </p:nvPicPr>
        <p:blipFill>
          <a:blip r:embed="rId2" cstate="print"/>
          <a:srcRect/>
          <a:stretch>
            <a:fillRect/>
          </a:stretch>
        </p:blipFill>
        <p:spPr bwMode="auto">
          <a:xfrm>
            <a:off x="6572264" y="3605898"/>
            <a:ext cx="2429731" cy="3252102"/>
          </a:xfrm>
          <a:prstGeom prst="rect">
            <a:avLst/>
          </a:prstGeom>
          <a:noFill/>
        </p:spPr>
      </p:pic>
      <p:sp>
        <p:nvSpPr>
          <p:cNvPr id="7" name="Заголовок 6"/>
          <p:cNvSpPr>
            <a:spLocks noGrp="1"/>
          </p:cNvSpPr>
          <p:nvPr>
            <p:ph type="title"/>
          </p:nvPr>
        </p:nvSpPr>
        <p:spPr>
          <a:xfrm>
            <a:off x="457200" y="704088"/>
            <a:ext cx="8229600" cy="4367986"/>
          </a:xfrm>
        </p:spPr>
        <p:txBody>
          <a:bodyPr>
            <a:normAutofit/>
          </a:bodyPr>
          <a:lstStyle/>
          <a:p>
            <a:r>
              <a:rPr lang="ru-RU" sz="2200" dirty="0" smtClean="0">
                <a:solidFill>
                  <a:srgbClr val="002060"/>
                </a:solidFill>
                <a:latin typeface="Arial Narrow" pitchFamily="34" charset="0"/>
              </a:rPr>
              <a:t>В нашем дошкольном образовательном учреждении функционирует логопедический пункт и служба психологической поддержки. Детям предоставлена возможность получить логопедическую и психологическую помощь в дошкольном учреждении.</a:t>
            </a:r>
            <a:br>
              <a:rPr lang="ru-RU" sz="2200" dirty="0" smtClean="0">
                <a:solidFill>
                  <a:srgbClr val="002060"/>
                </a:solidFill>
                <a:latin typeface="Arial Narrow" pitchFamily="34" charset="0"/>
              </a:rPr>
            </a:br>
            <a:r>
              <a:rPr lang="ru-RU" sz="2200" dirty="0" smtClean="0">
                <a:solidFill>
                  <a:srgbClr val="002060"/>
                </a:solidFill>
                <a:latin typeface="Arial Narrow" pitchFamily="34" charset="0"/>
              </a:rPr>
              <a:t>Для организации работы учителя-логопеда и педагога-психолога в ОУ  выделены помещения площадью, отвечающей санитарно-гигиеническим нормам и требованиям, которое соответствующим образом оборудовано: мебель, соответствующая возрасту детей, настенные и индивидуальные зеркала, настольные игры, игрушки, конструкторы, учебно-методические пособия. Так же в учреждении есть комната релаксации</a:t>
            </a:r>
            <a:r>
              <a:rPr lang="ru-RU" sz="2200" dirty="0" smtClean="0">
                <a:solidFill>
                  <a:srgbClr val="002060"/>
                </a:solidFill>
              </a:rPr>
              <a:t>.</a:t>
            </a:r>
            <a:r>
              <a:rPr lang="ru-RU" dirty="0" smtClean="0"/>
              <a:t/>
            </a:r>
            <a:br>
              <a:rPr lang="ru-RU" dirty="0" smtClean="0"/>
            </a:br>
            <a:endParaRPr lang="ru-RU"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500042"/>
            <a:ext cx="7467600" cy="582594"/>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ru-RU" dirty="0" smtClean="0">
                <a:solidFill>
                  <a:srgbClr val="FFFF00"/>
                </a:solidFill>
                <a:latin typeface="Book Antiqua" pitchFamily="18" charset="0"/>
              </a:rPr>
              <a:t>Цель работы</a:t>
            </a:r>
            <a:r>
              <a:rPr lang="en-US" dirty="0" smtClean="0">
                <a:solidFill>
                  <a:srgbClr val="FFFF00"/>
                </a:solidFill>
                <a:latin typeface="Book Antiqua" pitchFamily="18" charset="0"/>
              </a:rPr>
              <a:t>:</a:t>
            </a:r>
            <a:endParaRPr lang="ru-RU" dirty="0">
              <a:solidFill>
                <a:srgbClr val="FFFF00"/>
              </a:solidFill>
              <a:latin typeface="Book Antiqua" pitchFamily="18" charset="0"/>
            </a:endParaRPr>
          </a:p>
        </p:txBody>
      </p:sp>
      <p:sp>
        <p:nvSpPr>
          <p:cNvPr id="3" name="Содержимое 2"/>
          <p:cNvSpPr>
            <a:spLocks noGrp="1"/>
          </p:cNvSpPr>
          <p:nvPr>
            <p:ph sz="half" idx="1"/>
          </p:nvPr>
        </p:nvSpPr>
        <p:spPr/>
        <p:style>
          <a:lnRef idx="1">
            <a:schemeClr val="accent1"/>
          </a:lnRef>
          <a:fillRef idx="2">
            <a:schemeClr val="accent1"/>
          </a:fillRef>
          <a:effectRef idx="1">
            <a:schemeClr val="accent1"/>
          </a:effectRef>
          <a:fontRef idx="minor">
            <a:schemeClr val="dk1"/>
          </a:fontRef>
        </p:style>
        <p:txBody>
          <a:bodyPr>
            <a:normAutofit fontScale="92500"/>
          </a:bodyPr>
          <a:lstStyle/>
          <a:p>
            <a:pPr>
              <a:buNone/>
            </a:pPr>
            <a:r>
              <a:rPr lang="ru-RU" dirty="0" smtClean="0">
                <a:latin typeface="Book Antiqua" pitchFamily="18" charset="0"/>
              </a:rPr>
              <a:t>Педагог-психолог</a:t>
            </a:r>
          </a:p>
          <a:p>
            <a:pPr>
              <a:buNone/>
            </a:pPr>
            <a:r>
              <a:rPr lang="ru-RU" b="1" i="1" dirty="0" smtClean="0">
                <a:latin typeface="Book Antiqua" pitchFamily="18" charset="0"/>
              </a:rPr>
              <a:t>    </a:t>
            </a:r>
            <a:r>
              <a:rPr lang="ru-RU" sz="1900" b="1" i="1" dirty="0" smtClean="0">
                <a:latin typeface="Book Antiqua" pitchFamily="18" charset="0"/>
              </a:rPr>
              <a:t>    Обеспечение психологического здоровья детей</a:t>
            </a:r>
            <a:r>
              <a:rPr lang="ru-RU" sz="1900" dirty="0" smtClean="0">
                <a:latin typeface="Book Antiqua" pitchFamily="18" charset="0"/>
              </a:rPr>
              <a:t>. Психологическое здоровье предполагает здоровье психическое, в основе которого лежит полноценное психическое развитие ребенка на всех этапах детства.</a:t>
            </a:r>
          </a:p>
          <a:p>
            <a:pPr>
              <a:buNone/>
            </a:pPr>
            <a:endParaRPr lang="ru-RU" dirty="0">
              <a:latin typeface="Book Antiqua" pitchFamily="18" charset="0"/>
            </a:endParaRPr>
          </a:p>
        </p:txBody>
      </p:sp>
      <p:sp>
        <p:nvSpPr>
          <p:cNvPr id="4" name="Содержимое 3"/>
          <p:cNvSpPr>
            <a:spLocks noGrp="1"/>
          </p:cNvSpPr>
          <p:nvPr>
            <p:ph sz="half" idx="2"/>
          </p:nvPr>
        </p:nvSpPr>
        <p:spPr>
          <a:xfrm>
            <a:off x="4714876" y="1928802"/>
            <a:ext cx="4038600" cy="4434840"/>
          </a:xfrm>
        </p:spPr>
        <p:style>
          <a:lnRef idx="1">
            <a:schemeClr val="accent2"/>
          </a:lnRef>
          <a:fillRef idx="2">
            <a:schemeClr val="accent2"/>
          </a:fillRef>
          <a:effectRef idx="1">
            <a:schemeClr val="accent2"/>
          </a:effectRef>
          <a:fontRef idx="minor">
            <a:schemeClr val="dk1"/>
          </a:fontRef>
        </p:style>
        <p:txBody>
          <a:bodyPr>
            <a:normAutofit fontScale="92500"/>
          </a:bodyPr>
          <a:lstStyle/>
          <a:p>
            <a:pPr>
              <a:buNone/>
            </a:pPr>
            <a:r>
              <a:rPr lang="ru-RU" dirty="0" smtClean="0">
                <a:latin typeface="Book Antiqua" pitchFamily="18" charset="0"/>
              </a:rPr>
              <a:t>Учитель-логопед</a:t>
            </a:r>
          </a:p>
          <a:p>
            <a:pPr>
              <a:buNone/>
            </a:pPr>
            <a:r>
              <a:rPr lang="ru-RU" sz="2100" dirty="0" smtClean="0">
                <a:latin typeface="Book Antiqua" pitchFamily="18" charset="0"/>
              </a:rPr>
              <a:t>        </a:t>
            </a:r>
            <a:r>
              <a:rPr lang="ru-RU" sz="2100" b="1" i="1" dirty="0" smtClean="0">
                <a:latin typeface="Book Antiqua" pitchFamily="18" charset="0"/>
              </a:rPr>
              <a:t>Оказание необходимой коррекционной помощи детям </a:t>
            </a:r>
            <a:r>
              <a:rPr lang="ru-RU" sz="2100" dirty="0" smtClean="0">
                <a:latin typeface="Book Antiqua" pitchFamily="18" charset="0"/>
              </a:rPr>
              <a:t>в возрасте от 4 лет 6 месяцев до 7 лет. В логопедическую работу включаются в первую очередь дети подготовительной и старшей групп, а затем – средней, имеющие простую и сложную </a:t>
            </a:r>
            <a:r>
              <a:rPr lang="ru-RU" sz="2100" dirty="0" err="1" smtClean="0">
                <a:latin typeface="Book Antiqua" pitchFamily="18" charset="0"/>
              </a:rPr>
              <a:t>дислалию</a:t>
            </a:r>
            <a:r>
              <a:rPr lang="ru-RU" sz="2100" dirty="0" smtClean="0">
                <a:latin typeface="Book Antiqua" pitchFamily="18" charset="0"/>
              </a:rPr>
              <a:t>, фонетико-фонематические нарушения (не менее 25 человек).</a:t>
            </a:r>
          </a:p>
          <a:p>
            <a:pPr>
              <a:buNone/>
            </a:pPr>
            <a:endParaRPr lang="ru-RU" dirty="0">
              <a:latin typeface="Book Antiqua" pitchFamily="18"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357166"/>
            <a:ext cx="6572296" cy="642942"/>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ru-RU" dirty="0" smtClean="0">
                <a:solidFill>
                  <a:srgbClr val="C00000"/>
                </a:solidFill>
              </a:rPr>
              <a:t>Задачи работы</a:t>
            </a:r>
            <a:r>
              <a:rPr lang="en-US" dirty="0" smtClean="0">
                <a:solidFill>
                  <a:srgbClr val="C00000"/>
                </a:solidFill>
              </a:rPr>
              <a:t>:</a:t>
            </a:r>
            <a:endParaRPr lang="ru-RU" dirty="0">
              <a:solidFill>
                <a:srgbClr val="C00000"/>
              </a:solidFill>
            </a:endParaRPr>
          </a:p>
        </p:txBody>
      </p:sp>
      <p:sp>
        <p:nvSpPr>
          <p:cNvPr id="3" name="Содержимое 2"/>
          <p:cNvSpPr>
            <a:spLocks noGrp="1"/>
          </p:cNvSpPr>
          <p:nvPr>
            <p:ph sz="half" idx="1"/>
          </p:nvPr>
        </p:nvSpPr>
        <p:spPr>
          <a:xfrm>
            <a:off x="285720" y="1571612"/>
            <a:ext cx="3971956" cy="4829196"/>
          </a:xfrm>
        </p:spPr>
        <p:style>
          <a:lnRef idx="1">
            <a:schemeClr val="accent2"/>
          </a:lnRef>
          <a:fillRef idx="2">
            <a:schemeClr val="accent2"/>
          </a:fillRef>
          <a:effectRef idx="1">
            <a:schemeClr val="accent2"/>
          </a:effectRef>
          <a:fontRef idx="minor">
            <a:schemeClr val="dk1"/>
          </a:fontRef>
        </p:style>
        <p:txBody>
          <a:bodyPr>
            <a:normAutofit fontScale="47500" lnSpcReduction="20000"/>
          </a:bodyPr>
          <a:lstStyle/>
          <a:p>
            <a:pPr>
              <a:buNone/>
            </a:pPr>
            <a:r>
              <a:rPr lang="ru-RU" sz="4200" dirty="0" smtClean="0">
                <a:solidFill>
                  <a:srgbClr val="7030A0"/>
                </a:solidFill>
              </a:rPr>
              <a:t>Педагог-психолог</a:t>
            </a:r>
          </a:p>
          <a:p>
            <a:pPr>
              <a:buNone/>
            </a:pPr>
            <a:r>
              <a:rPr lang="ru-RU" sz="3300" dirty="0" smtClean="0"/>
              <a:t>1.  Реализовать в работе с детьми возможности развития каждого возраста; </a:t>
            </a:r>
          </a:p>
          <a:p>
            <a:pPr lvl="0">
              <a:buNone/>
            </a:pPr>
            <a:r>
              <a:rPr lang="ru-RU" sz="3300" dirty="0" smtClean="0"/>
              <a:t>2.  Развивать индивидуальные особенности ребенка, т.е. внимание специалиста должны привлекать интересы, способности, склонности, чувства, увлечения, отношения ребенка и пр. </a:t>
            </a:r>
          </a:p>
          <a:p>
            <a:pPr lvl="0">
              <a:buNone/>
            </a:pPr>
            <a:r>
              <a:rPr lang="ru-RU" sz="3300" b="1" dirty="0" smtClean="0"/>
              <a:t>3. Создать благоприятный для развития ребенка климат в детском саду; </a:t>
            </a:r>
            <a:endParaRPr lang="ru-RU" sz="3300" dirty="0" smtClean="0"/>
          </a:p>
          <a:p>
            <a:pPr lvl="0">
              <a:buNone/>
            </a:pPr>
            <a:r>
              <a:rPr lang="ru-RU" sz="3300" dirty="0" smtClean="0"/>
              <a:t>4. Оказывать своевременную психологическую помощь, как детям, так и их родителям, воспитателям. </a:t>
            </a:r>
          </a:p>
          <a:p>
            <a:endParaRPr lang="ru-RU" dirty="0"/>
          </a:p>
        </p:txBody>
      </p:sp>
      <p:sp>
        <p:nvSpPr>
          <p:cNvPr id="4" name="Содержимое 3"/>
          <p:cNvSpPr>
            <a:spLocks noGrp="1"/>
          </p:cNvSpPr>
          <p:nvPr>
            <p:ph sz="half" idx="2"/>
          </p:nvPr>
        </p:nvSpPr>
        <p:spPr>
          <a:xfrm>
            <a:off x="4500562" y="1571612"/>
            <a:ext cx="4087966" cy="4829196"/>
          </a:xfrm>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pPr>
              <a:buNone/>
            </a:pPr>
            <a:r>
              <a:rPr lang="ru-RU" sz="4200" dirty="0" smtClean="0">
                <a:solidFill>
                  <a:srgbClr val="7030A0"/>
                </a:solidFill>
              </a:rPr>
              <a:t>Учитель-логопед</a:t>
            </a:r>
          </a:p>
          <a:p>
            <a:pPr>
              <a:buNone/>
            </a:pPr>
            <a:r>
              <a:rPr lang="ru-RU" sz="3300" dirty="0" smtClean="0"/>
              <a:t>1. Формирование и развитие фонематического слуха у детей с нарушениями речи.</a:t>
            </a:r>
          </a:p>
          <a:p>
            <a:pPr>
              <a:buNone/>
            </a:pPr>
            <a:r>
              <a:rPr lang="ru-RU" sz="3300" b="1" dirty="0" smtClean="0"/>
              <a:t>2. Коррекция нарушений звуковосприятия и звукопроизношения.</a:t>
            </a:r>
            <a:endParaRPr lang="ru-RU" sz="3300" dirty="0" smtClean="0"/>
          </a:p>
          <a:p>
            <a:pPr>
              <a:buNone/>
            </a:pPr>
            <a:r>
              <a:rPr lang="ru-RU" sz="3300" dirty="0" smtClean="0"/>
              <a:t>3. Своевременное предупреждение и преодоление трудностей речевого развития.</a:t>
            </a:r>
          </a:p>
          <a:p>
            <a:pPr>
              <a:buNone/>
            </a:pPr>
            <a:r>
              <a:rPr lang="ru-RU" sz="3300" dirty="0" smtClean="0"/>
              <a:t>4. Привитие детям навыков коммуникативного общения.</a:t>
            </a:r>
          </a:p>
          <a:p>
            <a:pPr>
              <a:buNone/>
            </a:pPr>
            <a:r>
              <a:rPr lang="ru-RU" sz="3300" dirty="0" smtClean="0"/>
              <a:t>5. Решение задач социального и речевого развития.</a:t>
            </a:r>
          </a:p>
          <a:p>
            <a:pPr>
              <a:buNone/>
            </a:pPr>
            <a:r>
              <a:rPr lang="ru-RU" sz="3300" dirty="0" smtClean="0"/>
              <a:t>6. Организация работы педагогов государственного образовательного учреждения, реализующего программы дошкольного образования, по формированию речевого развития детей</a:t>
            </a:r>
            <a:r>
              <a:rPr lang="ru-RU" dirty="0" smtClean="0"/>
              <a:t>.</a:t>
            </a:r>
          </a:p>
          <a:p>
            <a:endParaRPr lang="ru-RU"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04800" y="0"/>
            <a:ext cx="8686800" cy="2214554"/>
          </a:xfrm>
        </p:spPr>
        <p:txBody>
          <a:bodyPr>
            <a:normAutofit fontScale="90000"/>
          </a:bodyPr>
          <a:lstStyle/>
          <a:p>
            <a:pPr algn="ctr"/>
            <a:r>
              <a:rPr lang="ru-RU" b="1" dirty="0" smtClean="0"/>
              <a:t>Основные направления работы </a:t>
            </a:r>
            <a:r>
              <a:rPr lang="ru-RU" b="1" dirty="0" err="1" smtClean="0"/>
              <a:t>логопедичекого</a:t>
            </a:r>
            <a:r>
              <a:rPr lang="ru-RU" b="1" dirty="0" smtClean="0"/>
              <a:t> пункта:</a:t>
            </a:r>
            <a:r>
              <a:rPr lang="ru-RU" dirty="0" smtClean="0"/>
              <a:t/>
            </a:r>
            <a:br>
              <a:rPr lang="ru-RU" dirty="0" smtClean="0"/>
            </a:br>
            <a:endParaRPr lang="ru-RU" dirty="0"/>
          </a:p>
        </p:txBody>
      </p:sp>
      <p:sp>
        <p:nvSpPr>
          <p:cNvPr id="6" name="Содержимое 5"/>
          <p:cNvSpPr>
            <a:spLocks noGrp="1"/>
          </p:cNvSpPr>
          <p:nvPr>
            <p:ph idx="1"/>
          </p:nvPr>
        </p:nvSpPr>
        <p:spPr>
          <a:xfrm>
            <a:off x="304800" y="1554162"/>
            <a:ext cx="8686800" cy="4732357"/>
          </a:xfrm>
        </p:spPr>
        <p:txBody>
          <a:bodyPr>
            <a:normAutofit fontScale="32500" lnSpcReduction="20000"/>
          </a:bodyPr>
          <a:lstStyle/>
          <a:p>
            <a:pPr>
              <a:buNone/>
            </a:pPr>
            <a:endParaRPr lang="ru-RU" sz="5500" dirty="0" smtClean="0"/>
          </a:p>
          <a:p>
            <a:pPr>
              <a:buFont typeface="Wingdings" pitchFamily="2" charset="2"/>
              <a:buChar char="Ø"/>
            </a:pPr>
            <a:r>
              <a:rPr lang="ru-RU" sz="5500" dirty="0" smtClean="0"/>
              <a:t> Обследование детей подготовительной, старшей и средней групп;</a:t>
            </a:r>
          </a:p>
          <a:p>
            <a:pPr>
              <a:buFont typeface="Wingdings" pitchFamily="2" charset="2"/>
              <a:buChar char="Ø"/>
            </a:pPr>
            <a:r>
              <a:rPr lang="ru-RU" sz="5500" dirty="0" smtClean="0"/>
              <a:t> Проведение индивидуальных и подгрупповых занятий по устранению речевых нарушений у детей;</a:t>
            </a:r>
          </a:p>
          <a:p>
            <a:pPr>
              <a:buFont typeface="Wingdings" pitchFamily="2" charset="2"/>
              <a:buChar char="Ø"/>
            </a:pPr>
            <a:r>
              <a:rPr lang="ru-RU" sz="5500" dirty="0" smtClean="0"/>
              <a:t> Осуществление логопедического контроля за речевым развитием детей и подготовкой их к обучению в школе;</a:t>
            </a:r>
          </a:p>
          <a:p>
            <a:pPr>
              <a:buFont typeface="Wingdings" pitchFamily="2" charset="2"/>
              <a:buChar char="Ø"/>
            </a:pPr>
            <a:r>
              <a:rPr lang="ru-RU" sz="5500" dirty="0" smtClean="0"/>
              <a:t> Осуществление взаимосвязи с воспитателями, педагогом-психологом, педагогами дополнительного образования, инструктором по ФИЗО, музыкальным руководителем и другими специалистами ДОУ;</a:t>
            </a:r>
          </a:p>
          <a:p>
            <a:pPr>
              <a:buFont typeface="Wingdings" pitchFamily="2" charset="2"/>
              <a:buChar char="Ø"/>
            </a:pPr>
            <a:r>
              <a:rPr lang="ru-RU" sz="5500" dirty="0" smtClean="0"/>
              <a:t> Пропаганда логопедических занятий среди сотрудников, родителей:   </a:t>
            </a:r>
          </a:p>
          <a:p>
            <a:pPr>
              <a:buNone/>
            </a:pPr>
            <a:r>
              <a:rPr lang="ru-RU" sz="5500" dirty="0" smtClean="0"/>
              <a:t>      а) проведение консультаций для родителей</a:t>
            </a:r>
          </a:p>
          <a:p>
            <a:pPr>
              <a:buNone/>
            </a:pPr>
            <a:r>
              <a:rPr lang="ru-RU" sz="5500" dirty="0" smtClean="0"/>
              <a:t>      б) консультации для воспитателей.</a:t>
            </a:r>
          </a:p>
          <a:p>
            <a:pPr>
              <a:buFont typeface="Wingdings" pitchFamily="2" charset="2"/>
              <a:buChar char="Ø"/>
            </a:pPr>
            <a:r>
              <a:rPr lang="ru-RU" sz="5500" dirty="0" smtClean="0"/>
              <a:t>Основными формами организации работы с детьми, имеющими нарушения речи, являются индивидуальные и подгрупповые занятия.</a:t>
            </a:r>
          </a:p>
          <a:p>
            <a:pPr>
              <a:buFont typeface="Wingdings" pitchFamily="2" charset="2"/>
              <a:buChar char="Ø"/>
            </a:pPr>
            <a:r>
              <a:rPr lang="ru-RU" sz="5500" dirty="0" smtClean="0"/>
              <a:t>Продолжительность занятий 15-20 мин., что соответствует физиологическим особенностям данного возраста. Общая продолжительность логопедических занятий зависит от индивидуальных особенностей детей и имеющегося вида речевого нарушения. </a:t>
            </a:r>
          </a:p>
          <a:p>
            <a:endParaRPr lang="ru-RU"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Оникс\Рабочий стол\сайт\картинки для сайта\FgtXqcvg1jo.jpg"/>
          <p:cNvPicPr>
            <a:picLocks noChangeAspect="1" noChangeArrowheads="1"/>
          </p:cNvPicPr>
          <p:nvPr/>
        </p:nvPicPr>
        <p:blipFill>
          <a:blip r:embed="rId2" cstate="print"/>
          <a:srcRect/>
          <a:stretch>
            <a:fillRect/>
          </a:stretch>
        </p:blipFill>
        <p:spPr bwMode="auto">
          <a:xfrm>
            <a:off x="3571868" y="2000240"/>
            <a:ext cx="4657725" cy="3314700"/>
          </a:xfrm>
          <a:prstGeom prst="rect">
            <a:avLst/>
          </a:prstGeom>
          <a:noFill/>
        </p:spPr>
      </p:pic>
      <p:sp>
        <p:nvSpPr>
          <p:cNvPr id="2" name="Заголовок 1"/>
          <p:cNvSpPr>
            <a:spLocks noGrp="1"/>
          </p:cNvSpPr>
          <p:nvPr>
            <p:ph type="title"/>
          </p:nvPr>
        </p:nvSpPr>
        <p:spPr/>
        <p:txBody>
          <a:bodyPr>
            <a:noAutofit/>
          </a:bodyPr>
          <a:lstStyle/>
          <a:p>
            <a:pPr algn="ctr"/>
            <a:r>
              <a:rPr lang="ru-RU" sz="3600" dirty="0" smtClean="0">
                <a:solidFill>
                  <a:schemeClr val="tx2">
                    <a:lumMod val="75000"/>
                  </a:schemeClr>
                </a:solidFill>
              </a:rPr>
              <a:t>Список детей , занимающихся с учителем-логопедом в 2013-2014 учебном году</a:t>
            </a:r>
            <a:endParaRPr lang="ru-RU" sz="3600" dirty="0">
              <a:solidFill>
                <a:schemeClr val="tx2">
                  <a:lumMod val="75000"/>
                </a:schemeClr>
              </a:solidFill>
            </a:endParaRPr>
          </a:p>
        </p:txBody>
      </p:sp>
      <p:sp>
        <p:nvSpPr>
          <p:cNvPr id="3" name="Содержимое 2"/>
          <p:cNvSpPr>
            <a:spLocks noGrp="1"/>
          </p:cNvSpPr>
          <p:nvPr>
            <p:ph idx="1"/>
          </p:nvPr>
        </p:nvSpPr>
        <p:spPr>
          <a:xfrm>
            <a:off x="214282" y="1928802"/>
            <a:ext cx="8572560" cy="4636792"/>
          </a:xfrm>
        </p:spPr>
        <p:txBody>
          <a:bodyPr>
            <a:normAutofit/>
          </a:bodyPr>
          <a:lstStyle/>
          <a:p>
            <a:pPr marL="514350" indent="-514350">
              <a:buNone/>
            </a:pPr>
            <a:endParaRPr lang="ru-RU" dirty="0" smtClean="0"/>
          </a:p>
          <a:p>
            <a:pPr marL="514350" indent="-514350">
              <a:buNone/>
            </a:pPr>
            <a:endParaRPr lang="ru-RU" dirty="0" smtClean="0"/>
          </a:p>
          <a:p>
            <a:pPr marL="514350" indent="-514350">
              <a:buNone/>
            </a:pPr>
            <a:endParaRPr lang="ru-RU" dirty="0" smtClean="0"/>
          </a:p>
          <a:p>
            <a:pPr marL="514350" indent="-514350">
              <a:buNone/>
            </a:pPr>
            <a:endParaRPr lang="ru-RU" dirty="0" smtClean="0"/>
          </a:p>
          <a:p>
            <a:pPr marL="514350" indent="-514350">
              <a:buNone/>
            </a:pPr>
            <a:r>
              <a:rPr lang="ru-RU" dirty="0" smtClean="0"/>
              <a:t/>
            </a:r>
            <a:br>
              <a:rPr lang="ru-RU" dirty="0" smtClean="0"/>
            </a:br>
            <a:endParaRPr lang="ru-RU" sz="2900" dirty="0">
              <a:solidFill>
                <a:srgbClr val="002060"/>
              </a:solidFill>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143008"/>
          </a:xfrm>
        </p:spPr>
        <p:txBody>
          <a:bodyPr>
            <a:noAutofit/>
          </a:bodyPr>
          <a:lstStyle/>
          <a:p>
            <a:r>
              <a:rPr lang="ru-RU" sz="4000" b="1" dirty="0" smtClean="0"/>
              <a:t>Участие педагога-психолога в образовательном процессе</a:t>
            </a:r>
            <a:endParaRPr lang="ru-RU" sz="4000" dirty="0"/>
          </a:p>
        </p:txBody>
      </p:sp>
      <p:graphicFrame>
        <p:nvGraphicFramePr>
          <p:cNvPr id="5" name="Таблица 4"/>
          <p:cNvGraphicFramePr>
            <a:graphicFrameLocks noGrp="1"/>
          </p:cNvGraphicFramePr>
          <p:nvPr/>
        </p:nvGraphicFramePr>
        <p:xfrm>
          <a:off x="714348" y="1571612"/>
          <a:ext cx="7858179" cy="4576064"/>
        </p:xfrm>
        <a:graphic>
          <a:graphicData uri="http://schemas.openxmlformats.org/drawingml/2006/table">
            <a:tbl>
              <a:tblPr firstRow="1" bandRow="1">
                <a:tableStyleId>{5C22544A-7EE6-4342-B048-85BDC9FD1C3A}</a:tableStyleId>
              </a:tblPr>
              <a:tblGrid>
                <a:gridCol w="2619393"/>
                <a:gridCol w="2619393"/>
                <a:gridCol w="2619393"/>
              </a:tblGrid>
              <a:tr h="329196">
                <a:tc>
                  <a:txBody>
                    <a:bodyPr/>
                    <a:lstStyle/>
                    <a:p>
                      <a:pPr algn="ctr"/>
                      <a:r>
                        <a:rPr lang="ru-RU" dirty="0" smtClean="0"/>
                        <a:t>Дети</a:t>
                      </a:r>
                      <a:endParaRPr lang="ru-RU" dirty="0"/>
                    </a:p>
                  </a:txBody>
                  <a:tcPr/>
                </a:tc>
                <a:tc>
                  <a:txBody>
                    <a:bodyPr/>
                    <a:lstStyle/>
                    <a:p>
                      <a:pPr algn="ctr"/>
                      <a:r>
                        <a:rPr kumimoji="0" lang="ru-RU" sz="1800" b="1" kern="1200" dirty="0" smtClean="0">
                          <a:solidFill>
                            <a:schemeClr val="lt1"/>
                          </a:solidFill>
                          <a:latin typeface="+mn-lt"/>
                          <a:ea typeface="+mn-ea"/>
                          <a:cs typeface="+mn-cs"/>
                        </a:rPr>
                        <a:t>Педагоги</a:t>
                      </a:r>
                      <a:endParaRPr lang="ru-RU" dirty="0"/>
                    </a:p>
                  </a:txBody>
                  <a:tcPr/>
                </a:tc>
                <a:tc>
                  <a:txBody>
                    <a:bodyPr/>
                    <a:lstStyle/>
                    <a:p>
                      <a:pPr algn="ctr"/>
                      <a:r>
                        <a:rPr kumimoji="0" lang="ru-RU" sz="1800" b="1" kern="1200" dirty="0" smtClean="0">
                          <a:solidFill>
                            <a:schemeClr val="lt1"/>
                          </a:solidFill>
                          <a:latin typeface="+mn-lt"/>
                          <a:ea typeface="+mn-ea"/>
                          <a:cs typeface="+mn-cs"/>
                        </a:rPr>
                        <a:t>Родители</a:t>
                      </a:r>
                      <a:endParaRPr lang="ru-RU" dirty="0"/>
                    </a:p>
                  </a:txBody>
                  <a:tcPr/>
                </a:tc>
              </a:tr>
              <a:tr h="3978696">
                <a:tc>
                  <a:txBody>
                    <a:bodyPr/>
                    <a:lstStyle/>
                    <a:p>
                      <a:pPr algn="l">
                        <a:lnSpc>
                          <a:spcPct val="115000"/>
                        </a:lnSpc>
                        <a:spcAft>
                          <a:spcPts val="1000"/>
                        </a:spcAft>
                        <a:buFont typeface="Arial" pitchFamily="34" charset="0"/>
                        <a:buChar char="•"/>
                      </a:pPr>
                      <a:r>
                        <a:rPr lang="ru-RU" sz="1200" dirty="0" smtClean="0">
                          <a:solidFill>
                            <a:srgbClr val="7030A0"/>
                          </a:solidFill>
                          <a:latin typeface="Century Gothic"/>
                          <a:ea typeface="Times New Roman"/>
                          <a:cs typeface="Times New Roman"/>
                        </a:rPr>
                        <a:t> </a:t>
                      </a:r>
                      <a:r>
                        <a:rPr lang="ru-RU" sz="1200" dirty="0" smtClean="0">
                          <a:solidFill>
                            <a:srgbClr val="7030A0"/>
                          </a:solidFill>
                          <a:latin typeface="Comic Sans MS" pitchFamily="66" charset="0"/>
                          <a:ea typeface="Times New Roman"/>
                          <a:cs typeface="Times New Roman"/>
                        </a:rPr>
                        <a:t>Наблюдение </a:t>
                      </a:r>
                      <a:r>
                        <a:rPr lang="ru-RU" sz="1200" dirty="0">
                          <a:solidFill>
                            <a:srgbClr val="7030A0"/>
                          </a:solidFill>
                          <a:latin typeface="Comic Sans MS" pitchFamily="66" charset="0"/>
                          <a:ea typeface="Times New Roman"/>
                          <a:cs typeface="Times New Roman"/>
                        </a:rPr>
                        <a:t>и анализ </a:t>
                      </a:r>
                      <a:r>
                        <a:rPr lang="ru-RU" sz="1200" dirty="0" smtClean="0">
                          <a:solidFill>
                            <a:srgbClr val="7030A0"/>
                          </a:solidFill>
                          <a:latin typeface="Comic Sans MS" pitchFamily="66" charset="0"/>
                          <a:ea typeface="Times New Roman"/>
                          <a:cs typeface="Times New Roman"/>
                        </a:rPr>
                        <a:t>адаптационного</a:t>
                      </a:r>
                      <a:r>
                        <a:rPr lang="ru-RU" sz="1200" baseline="0" dirty="0" smtClean="0">
                          <a:solidFill>
                            <a:srgbClr val="7030A0"/>
                          </a:solidFill>
                          <a:latin typeface="Comic Sans MS" pitchFamily="66" charset="0"/>
                          <a:ea typeface="Times New Roman"/>
                          <a:cs typeface="Times New Roman"/>
                        </a:rPr>
                        <a:t> периода</a:t>
                      </a:r>
                      <a:endParaRPr lang="ru-RU" sz="1200" dirty="0" smtClean="0">
                        <a:solidFill>
                          <a:srgbClr val="7030A0"/>
                        </a:solidFill>
                        <a:latin typeface="Comic Sans MS" pitchFamily="66" charset="0"/>
                        <a:ea typeface="Times New Roman"/>
                        <a:cs typeface="Times New Roman"/>
                      </a:endParaRPr>
                    </a:p>
                    <a:p>
                      <a:pPr algn="l">
                        <a:lnSpc>
                          <a:spcPct val="115000"/>
                        </a:lnSpc>
                        <a:spcAft>
                          <a:spcPts val="1000"/>
                        </a:spcAft>
                        <a:buFont typeface="Arial" pitchFamily="34" charset="0"/>
                        <a:buChar char="•"/>
                      </a:pPr>
                      <a:r>
                        <a:rPr lang="ru-RU" sz="1200" baseline="0" dirty="0" smtClean="0">
                          <a:solidFill>
                            <a:srgbClr val="7030A0"/>
                          </a:solidFill>
                          <a:latin typeface="Comic Sans MS" pitchFamily="66" charset="0"/>
                          <a:ea typeface="Times New Roman"/>
                          <a:cs typeface="Times New Roman"/>
                        </a:rPr>
                        <a:t>  </a:t>
                      </a:r>
                      <a:r>
                        <a:rPr lang="ru-RU" sz="1200" dirty="0" smtClean="0">
                          <a:solidFill>
                            <a:srgbClr val="7030A0"/>
                          </a:solidFill>
                          <a:latin typeface="Comic Sans MS" pitchFamily="66" charset="0"/>
                          <a:ea typeface="Times New Roman"/>
                          <a:cs typeface="Times New Roman"/>
                        </a:rPr>
                        <a:t>проведение </a:t>
                      </a:r>
                      <a:r>
                        <a:rPr lang="ru-RU" sz="1200" dirty="0">
                          <a:solidFill>
                            <a:srgbClr val="7030A0"/>
                          </a:solidFill>
                          <a:latin typeface="Comic Sans MS" pitchFamily="66" charset="0"/>
                          <a:ea typeface="Times New Roman"/>
                          <a:cs typeface="Times New Roman"/>
                        </a:rPr>
                        <a:t>диагностики нервно-психического развития </a:t>
                      </a:r>
                      <a:r>
                        <a:rPr lang="ru-RU" sz="1200" dirty="0" smtClean="0">
                          <a:solidFill>
                            <a:srgbClr val="7030A0"/>
                          </a:solidFill>
                          <a:latin typeface="Comic Sans MS" pitchFamily="66" charset="0"/>
                          <a:ea typeface="Times New Roman"/>
                          <a:cs typeface="Times New Roman"/>
                        </a:rPr>
                        <a:t>детей </a:t>
                      </a:r>
                      <a:r>
                        <a:rPr lang="ru-RU" sz="1200" dirty="0">
                          <a:solidFill>
                            <a:srgbClr val="7030A0"/>
                          </a:solidFill>
                          <a:latin typeface="Comic Sans MS" pitchFamily="66" charset="0"/>
                          <a:ea typeface="Times New Roman"/>
                          <a:cs typeface="Times New Roman"/>
                        </a:rPr>
                        <a:t>младшего дошкольного </a:t>
                      </a:r>
                      <a:r>
                        <a:rPr lang="ru-RU" sz="1200" dirty="0" smtClean="0">
                          <a:solidFill>
                            <a:srgbClr val="7030A0"/>
                          </a:solidFill>
                          <a:latin typeface="Comic Sans MS" pitchFamily="66" charset="0"/>
                          <a:ea typeface="Times New Roman"/>
                          <a:cs typeface="Times New Roman"/>
                        </a:rPr>
                        <a:t>возраста</a:t>
                      </a:r>
                    </a:p>
                    <a:p>
                      <a:pPr algn="l">
                        <a:lnSpc>
                          <a:spcPct val="115000"/>
                        </a:lnSpc>
                        <a:spcAft>
                          <a:spcPts val="1000"/>
                        </a:spcAft>
                        <a:buFont typeface="Arial" pitchFamily="34" charset="0"/>
                        <a:buChar char="•"/>
                      </a:pPr>
                      <a:r>
                        <a:rPr lang="ru-RU" sz="1200" baseline="0" dirty="0" smtClean="0">
                          <a:solidFill>
                            <a:srgbClr val="7030A0"/>
                          </a:solidFill>
                          <a:latin typeface="Comic Sans MS" pitchFamily="66" charset="0"/>
                          <a:ea typeface="Times New Roman"/>
                          <a:cs typeface="Times New Roman"/>
                        </a:rPr>
                        <a:t> </a:t>
                      </a:r>
                      <a:r>
                        <a:rPr lang="ru-RU" sz="1200" dirty="0" smtClean="0">
                          <a:solidFill>
                            <a:srgbClr val="7030A0"/>
                          </a:solidFill>
                          <a:latin typeface="Comic Sans MS" pitchFamily="66" charset="0"/>
                          <a:ea typeface="Times New Roman"/>
                          <a:cs typeface="Times New Roman"/>
                        </a:rPr>
                        <a:t>диагностика </a:t>
                      </a:r>
                      <a:r>
                        <a:rPr lang="ru-RU" sz="1200" dirty="0">
                          <a:solidFill>
                            <a:srgbClr val="7030A0"/>
                          </a:solidFill>
                          <a:latin typeface="Comic Sans MS" pitchFamily="66" charset="0"/>
                          <a:ea typeface="Times New Roman"/>
                          <a:cs typeface="Times New Roman"/>
                        </a:rPr>
                        <a:t>возрастных и </a:t>
                      </a:r>
                      <a:r>
                        <a:rPr lang="ru-RU" sz="1200" dirty="0" err="1" smtClean="0">
                          <a:solidFill>
                            <a:srgbClr val="7030A0"/>
                          </a:solidFill>
                          <a:latin typeface="Comic Sans MS" pitchFamily="66" charset="0"/>
                          <a:ea typeface="Times New Roman"/>
                          <a:cs typeface="Times New Roman"/>
                        </a:rPr>
                        <a:t>индивидивидуальных</a:t>
                      </a:r>
                      <a:r>
                        <a:rPr lang="ru-RU" sz="1200" baseline="0" dirty="0" smtClean="0">
                          <a:solidFill>
                            <a:srgbClr val="7030A0"/>
                          </a:solidFill>
                          <a:latin typeface="Comic Sans MS" pitchFamily="66" charset="0"/>
                          <a:ea typeface="Times New Roman"/>
                          <a:cs typeface="Times New Roman"/>
                        </a:rPr>
                        <a:t> </a:t>
                      </a:r>
                      <a:r>
                        <a:rPr lang="ru-RU" sz="1200" dirty="0" smtClean="0">
                          <a:solidFill>
                            <a:srgbClr val="7030A0"/>
                          </a:solidFill>
                          <a:latin typeface="Comic Sans MS" pitchFamily="66" charset="0"/>
                          <a:ea typeface="Times New Roman"/>
                          <a:cs typeface="Times New Roman"/>
                        </a:rPr>
                        <a:t>особенностей </a:t>
                      </a:r>
                      <a:r>
                        <a:rPr lang="ru-RU" sz="1200" dirty="0">
                          <a:solidFill>
                            <a:srgbClr val="7030A0"/>
                          </a:solidFill>
                          <a:latin typeface="Comic Sans MS" pitchFamily="66" charset="0"/>
                          <a:ea typeface="Times New Roman"/>
                          <a:cs typeface="Times New Roman"/>
                        </a:rPr>
                        <a:t>по запросам родителей, </a:t>
                      </a:r>
                      <a:r>
                        <a:rPr lang="ru-RU" sz="1200" dirty="0" smtClean="0">
                          <a:solidFill>
                            <a:srgbClr val="7030A0"/>
                          </a:solidFill>
                          <a:latin typeface="Comic Sans MS" pitchFamily="66" charset="0"/>
                          <a:ea typeface="Times New Roman"/>
                          <a:cs typeface="Times New Roman"/>
                        </a:rPr>
                        <a:t>воспитателей</a:t>
                      </a:r>
                    </a:p>
                    <a:p>
                      <a:pPr algn="l">
                        <a:lnSpc>
                          <a:spcPct val="115000"/>
                        </a:lnSpc>
                        <a:spcAft>
                          <a:spcPts val="1000"/>
                        </a:spcAft>
                        <a:buFont typeface="Arial" pitchFamily="34" charset="0"/>
                        <a:buChar char="•"/>
                      </a:pPr>
                      <a:r>
                        <a:rPr lang="ru-RU" sz="1200" baseline="0" dirty="0" smtClean="0">
                          <a:solidFill>
                            <a:srgbClr val="7030A0"/>
                          </a:solidFill>
                          <a:latin typeface="Comic Sans MS" pitchFamily="66" charset="0"/>
                          <a:ea typeface="Times New Roman"/>
                          <a:cs typeface="Times New Roman"/>
                        </a:rPr>
                        <a:t> </a:t>
                      </a:r>
                      <a:r>
                        <a:rPr lang="ru-RU" sz="1200" dirty="0" smtClean="0">
                          <a:solidFill>
                            <a:srgbClr val="7030A0"/>
                          </a:solidFill>
                          <a:latin typeface="Comic Sans MS" pitchFamily="66" charset="0"/>
                          <a:ea typeface="Times New Roman"/>
                          <a:cs typeface="Times New Roman"/>
                        </a:rPr>
                        <a:t>организация </a:t>
                      </a:r>
                      <a:r>
                        <a:rPr lang="ru-RU" sz="1200" dirty="0">
                          <a:solidFill>
                            <a:srgbClr val="7030A0"/>
                          </a:solidFill>
                          <a:latin typeface="Comic Sans MS" pitchFamily="66" charset="0"/>
                          <a:ea typeface="Times New Roman"/>
                          <a:cs typeface="Times New Roman"/>
                        </a:rPr>
                        <a:t>коррекционно-развивающей </a:t>
                      </a:r>
                      <a:r>
                        <a:rPr lang="ru-RU" sz="1200" dirty="0" smtClean="0">
                          <a:solidFill>
                            <a:srgbClr val="7030A0"/>
                          </a:solidFill>
                          <a:latin typeface="Comic Sans MS" pitchFamily="66" charset="0"/>
                          <a:ea typeface="Times New Roman"/>
                          <a:cs typeface="Times New Roman"/>
                        </a:rPr>
                        <a:t>работы</a:t>
                      </a:r>
                    </a:p>
                    <a:p>
                      <a:pPr algn="l">
                        <a:lnSpc>
                          <a:spcPct val="115000"/>
                        </a:lnSpc>
                        <a:spcAft>
                          <a:spcPts val="1000"/>
                        </a:spcAft>
                        <a:buFont typeface="Arial" pitchFamily="34" charset="0"/>
                        <a:buChar char="•"/>
                      </a:pPr>
                      <a:r>
                        <a:rPr lang="ru-RU" sz="1200" baseline="0" dirty="0" smtClean="0">
                          <a:solidFill>
                            <a:srgbClr val="7030A0"/>
                          </a:solidFill>
                          <a:latin typeface="Comic Sans MS" pitchFamily="66" charset="0"/>
                          <a:ea typeface="Times New Roman"/>
                          <a:cs typeface="Times New Roman"/>
                        </a:rPr>
                        <a:t> </a:t>
                      </a:r>
                      <a:r>
                        <a:rPr lang="ru-RU" sz="1200" dirty="0" smtClean="0">
                          <a:solidFill>
                            <a:srgbClr val="7030A0"/>
                          </a:solidFill>
                          <a:latin typeface="Comic Sans MS" pitchFamily="66" charset="0"/>
                          <a:ea typeface="Times New Roman"/>
                          <a:cs typeface="Times New Roman"/>
                        </a:rPr>
                        <a:t>проведение </a:t>
                      </a:r>
                      <a:r>
                        <a:rPr lang="ru-RU" sz="1200" dirty="0">
                          <a:solidFill>
                            <a:srgbClr val="7030A0"/>
                          </a:solidFill>
                          <a:latin typeface="Comic Sans MS" pitchFamily="66" charset="0"/>
                          <a:ea typeface="Times New Roman"/>
                          <a:cs typeface="Times New Roman"/>
                        </a:rPr>
                        <a:t>диагностики по определению готовности к школьному </a:t>
                      </a:r>
                      <a:r>
                        <a:rPr lang="ru-RU" sz="1200" dirty="0" smtClean="0">
                          <a:solidFill>
                            <a:srgbClr val="7030A0"/>
                          </a:solidFill>
                          <a:latin typeface="Comic Sans MS" pitchFamily="66" charset="0"/>
                          <a:ea typeface="Times New Roman"/>
                          <a:cs typeface="Times New Roman"/>
                        </a:rPr>
                        <a:t>обучению</a:t>
                      </a:r>
                    </a:p>
                    <a:p>
                      <a:pPr algn="l">
                        <a:lnSpc>
                          <a:spcPct val="115000"/>
                        </a:lnSpc>
                        <a:spcAft>
                          <a:spcPts val="1000"/>
                        </a:spcAft>
                        <a:buFont typeface="Arial" pitchFamily="34" charset="0"/>
                        <a:buChar char="•"/>
                      </a:pPr>
                      <a:r>
                        <a:rPr lang="ru-RU" sz="1200" baseline="0" dirty="0" smtClean="0">
                          <a:solidFill>
                            <a:srgbClr val="7030A0"/>
                          </a:solidFill>
                          <a:latin typeface="Comic Sans MS" pitchFamily="66" charset="0"/>
                          <a:ea typeface="Times New Roman"/>
                          <a:cs typeface="Times New Roman"/>
                        </a:rPr>
                        <a:t> </a:t>
                      </a:r>
                      <a:r>
                        <a:rPr lang="ru-RU" sz="1200" dirty="0" smtClean="0">
                          <a:solidFill>
                            <a:srgbClr val="7030A0"/>
                          </a:solidFill>
                          <a:latin typeface="Comic Sans MS" pitchFamily="66" charset="0"/>
                          <a:ea typeface="Times New Roman"/>
                          <a:cs typeface="Times New Roman"/>
                        </a:rPr>
                        <a:t>проведение </a:t>
                      </a:r>
                      <a:r>
                        <a:rPr lang="ru-RU" sz="1200" dirty="0">
                          <a:solidFill>
                            <a:srgbClr val="7030A0"/>
                          </a:solidFill>
                          <a:latin typeface="Comic Sans MS" pitchFamily="66" charset="0"/>
                          <a:ea typeface="Times New Roman"/>
                          <a:cs typeface="Times New Roman"/>
                        </a:rPr>
                        <a:t>развивающих занятий</a:t>
                      </a:r>
                    </a:p>
                  </a:txBody>
                  <a:tcPr marL="114300" marR="114300" marT="0" marB="0"/>
                </a:tc>
                <a:tc>
                  <a:txBody>
                    <a:bodyPr/>
                    <a:lstStyle/>
                    <a:p>
                      <a:pPr algn="l">
                        <a:lnSpc>
                          <a:spcPct val="115000"/>
                        </a:lnSpc>
                        <a:spcAft>
                          <a:spcPts val="1000"/>
                        </a:spcAft>
                        <a:buFont typeface="Arial" pitchFamily="34" charset="0"/>
                        <a:buChar char="•"/>
                      </a:pPr>
                      <a:r>
                        <a:rPr lang="ru-RU" sz="1200" dirty="0" smtClean="0">
                          <a:solidFill>
                            <a:srgbClr val="7030A0"/>
                          </a:solidFill>
                          <a:latin typeface="Comic Sans MS" pitchFamily="66" charset="0"/>
                          <a:ea typeface="Times New Roman"/>
                          <a:cs typeface="Times New Roman"/>
                        </a:rPr>
                        <a:t>Создание </a:t>
                      </a:r>
                      <a:r>
                        <a:rPr lang="ru-RU" sz="1200" dirty="0">
                          <a:solidFill>
                            <a:srgbClr val="7030A0"/>
                          </a:solidFill>
                          <a:latin typeface="Comic Sans MS" pitchFamily="66" charset="0"/>
                          <a:ea typeface="Times New Roman"/>
                          <a:cs typeface="Times New Roman"/>
                        </a:rPr>
                        <a:t>в группах психологически комфортной предметно-развивающей среды</a:t>
                      </a:r>
                    </a:p>
                    <a:p>
                      <a:pPr algn="l">
                        <a:lnSpc>
                          <a:spcPct val="115000"/>
                        </a:lnSpc>
                        <a:spcAft>
                          <a:spcPts val="1000"/>
                        </a:spcAft>
                        <a:buFont typeface="Arial" pitchFamily="34" charset="0"/>
                        <a:buChar char="•"/>
                      </a:pPr>
                      <a:r>
                        <a:rPr lang="ru-RU" sz="1200" dirty="0" smtClean="0">
                          <a:solidFill>
                            <a:srgbClr val="7030A0"/>
                          </a:solidFill>
                          <a:latin typeface="Comic Sans MS" pitchFamily="66" charset="0"/>
                          <a:ea typeface="Times New Roman"/>
                          <a:cs typeface="Times New Roman"/>
                        </a:rPr>
                        <a:t> участие </a:t>
                      </a:r>
                      <a:r>
                        <a:rPr lang="ru-RU" sz="1200" dirty="0">
                          <a:solidFill>
                            <a:srgbClr val="7030A0"/>
                          </a:solidFill>
                          <a:latin typeface="Comic Sans MS" pitchFamily="66" charset="0"/>
                          <a:ea typeface="Times New Roman"/>
                          <a:cs typeface="Times New Roman"/>
                        </a:rPr>
                        <a:t>в работе проблемных </a:t>
                      </a:r>
                      <a:r>
                        <a:rPr lang="ru-RU" sz="1200" dirty="0" err="1">
                          <a:solidFill>
                            <a:srgbClr val="7030A0"/>
                          </a:solidFill>
                          <a:latin typeface="Comic Sans MS" pitchFamily="66" charset="0"/>
                          <a:ea typeface="Times New Roman"/>
                          <a:cs typeface="Times New Roman"/>
                        </a:rPr>
                        <a:t>микрогрупп</a:t>
                      </a:r>
                      <a:r>
                        <a:rPr lang="ru-RU" sz="1200" dirty="0">
                          <a:solidFill>
                            <a:srgbClr val="7030A0"/>
                          </a:solidFill>
                          <a:latin typeface="Comic Sans MS" pitchFamily="66" charset="0"/>
                          <a:ea typeface="Times New Roman"/>
                          <a:cs typeface="Times New Roman"/>
                        </a:rPr>
                        <a:t> «За год до школы», «Ступеньки развития»</a:t>
                      </a:r>
                    </a:p>
                    <a:p>
                      <a:pPr algn="l">
                        <a:lnSpc>
                          <a:spcPct val="115000"/>
                        </a:lnSpc>
                        <a:spcAft>
                          <a:spcPts val="1000"/>
                        </a:spcAft>
                        <a:buFont typeface="Arial" pitchFamily="34" charset="0"/>
                        <a:buChar char="•"/>
                      </a:pPr>
                      <a:r>
                        <a:rPr lang="ru-RU" sz="1200" dirty="0" smtClean="0">
                          <a:solidFill>
                            <a:srgbClr val="7030A0"/>
                          </a:solidFill>
                          <a:latin typeface="Comic Sans MS" pitchFamily="66" charset="0"/>
                          <a:ea typeface="Times New Roman"/>
                          <a:cs typeface="Times New Roman"/>
                        </a:rPr>
                        <a:t> участие </a:t>
                      </a:r>
                      <a:r>
                        <a:rPr lang="ru-RU" sz="1200" dirty="0">
                          <a:solidFill>
                            <a:srgbClr val="7030A0"/>
                          </a:solidFill>
                          <a:latin typeface="Comic Sans MS" pitchFamily="66" charset="0"/>
                          <a:ea typeface="Times New Roman"/>
                          <a:cs typeface="Times New Roman"/>
                        </a:rPr>
                        <a:t>в педсоветах, </a:t>
                      </a:r>
                      <a:r>
                        <a:rPr lang="ru-RU" sz="1200" dirty="0" err="1">
                          <a:solidFill>
                            <a:srgbClr val="7030A0"/>
                          </a:solidFill>
                          <a:latin typeface="Comic Sans MS" pitchFamily="66" charset="0"/>
                          <a:ea typeface="Times New Roman"/>
                          <a:cs typeface="Times New Roman"/>
                        </a:rPr>
                        <a:t>ПМПк</a:t>
                      </a:r>
                      <a:r>
                        <a:rPr lang="ru-RU" sz="1200" dirty="0">
                          <a:solidFill>
                            <a:srgbClr val="7030A0"/>
                          </a:solidFill>
                          <a:latin typeface="Comic Sans MS" pitchFamily="66" charset="0"/>
                          <a:ea typeface="Times New Roman"/>
                          <a:cs typeface="Times New Roman"/>
                        </a:rPr>
                        <a:t>, медико-педагогических совещаниях</a:t>
                      </a:r>
                    </a:p>
                    <a:p>
                      <a:pPr algn="l">
                        <a:lnSpc>
                          <a:spcPct val="115000"/>
                        </a:lnSpc>
                        <a:spcAft>
                          <a:spcPts val="1000"/>
                        </a:spcAft>
                        <a:buFont typeface="Arial" pitchFamily="34" charset="0"/>
                        <a:buChar char="•"/>
                      </a:pPr>
                      <a:r>
                        <a:rPr lang="ru-RU" sz="1200" dirty="0" smtClean="0">
                          <a:solidFill>
                            <a:srgbClr val="7030A0"/>
                          </a:solidFill>
                          <a:latin typeface="Comic Sans MS" pitchFamily="66" charset="0"/>
                          <a:ea typeface="Times New Roman"/>
                          <a:cs typeface="Times New Roman"/>
                        </a:rPr>
                        <a:t> оказание </a:t>
                      </a:r>
                      <a:r>
                        <a:rPr lang="ru-RU" sz="1200" dirty="0">
                          <a:solidFill>
                            <a:srgbClr val="7030A0"/>
                          </a:solidFill>
                          <a:latin typeface="Comic Sans MS" pitchFamily="66" charset="0"/>
                          <a:ea typeface="Times New Roman"/>
                          <a:cs typeface="Times New Roman"/>
                        </a:rPr>
                        <a:t>психологической поддержки в исследованиях по темам самообразования</a:t>
                      </a:r>
                    </a:p>
                    <a:p>
                      <a:pPr algn="l">
                        <a:lnSpc>
                          <a:spcPct val="115000"/>
                        </a:lnSpc>
                        <a:spcAft>
                          <a:spcPts val="1000"/>
                        </a:spcAft>
                        <a:buFont typeface="Arial" pitchFamily="34" charset="0"/>
                        <a:buChar char="•"/>
                      </a:pPr>
                      <a:r>
                        <a:rPr lang="ru-RU" sz="1200" dirty="0" smtClean="0">
                          <a:solidFill>
                            <a:srgbClr val="7030A0"/>
                          </a:solidFill>
                          <a:latin typeface="Comic Sans MS" pitchFamily="66" charset="0"/>
                          <a:ea typeface="Times New Roman"/>
                          <a:cs typeface="Times New Roman"/>
                        </a:rPr>
                        <a:t> разработка </a:t>
                      </a:r>
                      <a:r>
                        <a:rPr lang="ru-RU" sz="1200" dirty="0">
                          <a:solidFill>
                            <a:srgbClr val="7030A0"/>
                          </a:solidFill>
                          <a:latin typeface="Comic Sans MS" pitchFamily="66" charset="0"/>
                          <a:ea typeface="Times New Roman"/>
                          <a:cs typeface="Times New Roman"/>
                        </a:rPr>
                        <a:t>и участие в интегрированных занятиях</a:t>
                      </a:r>
                    </a:p>
                  </a:txBody>
                  <a:tcPr marL="114300" marR="114300" marT="0" marB="0"/>
                </a:tc>
                <a:tc>
                  <a:txBody>
                    <a:bodyPr/>
                    <a:lstStyle/>
                    <a:p>
                      <a:pPr algn="l">
                        <a:lnSpc>
                          <a:spcPct val="115000"/>
                        </a:lnSpc>
                        <a:spcAft>
                          <a:spcPts val="1000"/>
                        </a:spcAft>
                        <a:buFont typeface="Arial" pitchFamily="34" charset="0"/>
                        <a:buChar char="•"/>
                      </a:pPr>
                      <a:r>
                        <a:rPr lang="ru-RU" sz="1200" dirty="0" smtClean="0">
                          <a:solidFill>
                            <a:srgbClr val="7030A0"/>
                          </a:solidFill>
                          <a:latin typeface="Comic Sans MS" pitchFamily="66" charset="0"/>
                          <a:ea typeface="Times New Roman"/>
                          <a:cs typeface="Times New Roman"/>
                        </a:rPr>
                        <a:t>Организация </a:t>
                      </a:r>
                      <a:r>
                        <a:rPr lang="ru-RU" sz="1200" dirty="0">
                          <a:solidFill>
                            <a:srgbClr val="7030A0"/>
                          </a:solidFill>
                          <a:latin typeface="Comic Sans MS" pitchFamily="66" charset="0"/>
                          <a:ea typeface="Times New Roman"/>
                          <a:cs typeface="Times New Roman"/>
                        </a:rPr>
                        <a:t>и участие в работе клубов «Скоро в школу», </a:t>
                      </a:r>
                      <a:r>
                        <a:rPr lang="ru-RU" sz="1200" dirty="0" smtClean="0">
                          <a:solidFill>
                            <a:srgbClr val="7030A0"/>
                          </a:solidFill>
                          <a:latin typeface="Comic Sans MS" pitchFamily="66" charset="0"/>
                          <a:ea typeface="Times New Roman"/>
                          <a:cs typeface="Times New Roman"/>
                        </a:rPr>
                        <a:t>«Вопросы</a:t>
                      </a:r>
                      <a:r>
                        <a:rPr lang="ru-RU" sz="1200" baseline="0" dirty="0" smtClean="0">
                          <a:solidFill>
                            <a:srgbClr val="7030A0"/>
                          </a:solidFill>
                          <a:latin typeface="Comic Sans MS" pitchFamily="66" charset="0"/>
                          <a:ea typeface="Times New Roman"/>
                          <a:cs typeface="Times New Roman"/>
                        </a:rPr>
                        <a:t> адаптации</a:t>
                      </a:r>
                      <a:r>
                        <a:rPr lang="ru-RU" sz="1200" dirty="0" smtClean="0">
                          <a:solidFill>
                            <a:srgbClr val="7030A0"/>
                          </a:solidFill>
                          <a:latin typeface="Comic Sans MS" pitchFamily="66" charset="0"/>
                          <a:ea typeface="Times New Roman"/>
                          <a:cs typeface="Times New Roman"/>
                        </a:rPr>
                        <a:t>»</a:t>
                      </a:r>
                      <a:endParaRPr lang="ru-RU" sz="1200" dirty="0">
                        <a:solidFill>
                          <a:srgbClr val="7030A0"/>
                        </a:solidFill>
                        <a:latin typeface="Comic Sans MS" pitchFamily="66" charset="0"/>
                        <a:ea typeface="Times New Roman"/>
                        <a:cs typeface="Times New Roman"/>
                      </a:endParaRPr>
                    </a:p>
                    <a:p>
                      <a:pPr algn="l">
                        <a:lnSpc>
                          <a:spcPct val="115000"/>
                        </a:lnSpc>
                        <a:spcAft>
                          <a:spcPts val="1000"/>
                        </a:spcAft>
                        <a:buFont typeface="Arial" pitchFamily="34" charset="0"/>
                        <a:buChar char="•"/>
                      </a:pPr>
                      <a:r>
                        <a:rPr lang="ru-RU" sz="1200" baseline="0" dirty="0" smtClean="0">
                          <a:solidFill>
                            <a:srgbClr val="7030A0"/>
                          </a:solidFill>
                          <a:latin typeface="Comic Sans MS" pitchFamily="66" charset="0"/>
                          <a:ea typeface="Times New Roman"/>
                          <a:cs typeface="Times New Roman"/>
                        </a:rPr>
                        <a:t> </a:t>
                      </a:r>
                      <a:r>
                        <a:rPr lang="ru-RU" sz="1200" dirty="0" smtClean="0">
                          <a:solidFill>
                            <a:srgbClr val="7030A0"/>
                          </a:solidFill>
                          <a:latin typeface="Comic Sans MS" pitchFamily="66" charset="0"/>
                          <a:ea typeface="Times New Roman"/>
                          <a:cs typeface="Times New Roman"/>
                        </a:rPr>
                        <a:t>участие </a:t>
                      </a:r>
                      <a:r>
                        <a:rPr lang="ru-RU" sz="1200" dirty="0">
                          <a:solidFill>
                            <a:srgbClr val="7030A0"/>
                          </a:solidFill>
                          <a:latin typeface="Comic Sans MS" pitchFamily="66" charset="0"/>
                          <a:ea typeface="Times New Roman"/>
                          <a:cs typeface="Times New Roman"/>
                        </a:rPr>
                        <a:t>в тематических встречах в Родительских гостиных</a:t>
                      </a:r>
                    </a:p>
                    <a:p>
                      <a:pPr algn="l">
                        <a:lnSpc>
                          <a:spcPct val="115000"/>
                        </a:lnSpc>
                        <a:spcAft>
                          <a:spcPts val="1000"/>
                        </a:spcAft>
                        <a:buFont typeface="Arial" pitchFamily="34" charset="0"/>
                        <a:buChar char="•"/>
                      </a:pPr>
                      <a:r>
                        <a:rPr lang="ru-RU" sz="1200" baseline="0" dirty="0" smtClean="0">
                          <a:solidFill>
                            <a:srgbClr val="7030A0"/>
                          </a:solidFill>
                          <a:latin typeface="Comic Sans MS" pitchFamily="66" charset="0"/>
                          <a:ea typeface="Times New Roman"/>
                          <a:cs typeface="Times New Roman"/>
                        </a:rPr>
                        <a:t> </a:t>
                      </a:r>
                      <a:r>
                        <a:rPr lang="ru-RU" sz="1200" dirty="0" smtClean="0">
                          <a:solidFill>
                            <a:srgbClr val="7030A0"/>
                          </a:solidFill>
                          <a:latin typeface="Comic Sans MS" pitchFamily="66" charset="0"/>
                          <a:ea typeface="Times New Roman"/>
                          <a:cs typeface="Times New Roman"/>
                        </a:rPr>
                        <a:t>оказание </a:t>
                      </a:r>
                      <a:r>
                        <a:rPr lang="ru-RU" sz="1200" dirty="0">
                          <a:solidFill>
                            <a:srgbClr val="7030A0"/>
                          </a:solidFill>
                          <a:latin typeface="Comic Sans MS" pitchFamily="66" charset="0"/>
                          <a:ea typeface="Times New Roman"/>
                          <a:cs typeface="Times New Roman"/>
                        </a:rPr>
                        <a:t>поддержки родителям, имеющим детей с проблемами в развитии</a:t>
                      </a:r>
                    </a:p>
                    <a:p>
                      <a:pPr algn="l">
                        <a:lnSpc>
                          <a:spcPct val="115000"/>
                        </a:lnSpc>
                        <a:spcAft>
                          <a:spcPts val="1000"/>
                        </a:spcAft>
                        <a:buFont typeface="Arial" pitchFamily="34" charset="0"/>
                        <a:buChar char="•"/>
                      </a:pPr>
                      <a:r>
                        <a:rPr lang="ru-RU" sz="1200" baseline="0" dirty="0" smtClean="0">
                          <a:solidFill>
                            <a:srgbClr val="7030A0"/>
                          </a:solidFill>
                          <a:latin typeface="Comic Sans MS" pitchFamily="66" charset="0"/>
                          <a:ea typeface="Times New Roman"/>
                          <a:cs typeface="Times New Roman"/>
                        </a:rPr>
                        <a:t> </a:t>
                      </a:r>
                      <a:r>
                        <a:rPr lang="ru-RU" sz="1200" dirty="0" smtClean="0">
                          <a:solidFill>
                            <a:srgbClr val="7030A0"/>
                          </a:solidFill>
                          <a:latin typeface="Comic Sans MS" pitchFamily="66" charset="0"/>
                          <a:ea typeface="Times New Roman"/>
                          <a:cs typeface="Times New Roman"/>
                        </a:rPr>
                        <a:t>консультирование</a:t>
                      </a:r>
                      <a:endParaRPr lang="ru-RU" sz="1200" dirty="0">
                        <a:solidFill>
                          <a:srgbClr val="7030A0"/>
                        </a:solidFill>
                        <a:latin typeface="Comic Sans MS" pitchFamily="66" charset="0"/>
                        <a:ea typeface="Times New Roman"/>
                        <a:cs typeface="Times New Roman"/>
                      </a:endParaRPr>
                    </a:p>
                    <a:p>
                      <a:pPr algn="l">
                        <a:lnSpc>
                          <a:spcPct val="115000"/>
                        </a:lnSpc>
                        <a:spcAft>
                          <a:spcPts val="1000"/>
                        </a:spcAft>
                        <a:buFont typeface="Arial" pitchFamily="34" charset="0"/>
                        <a:buChar char="•"/>
                      </a:pPr>
                      <a:r>
                        <a:rPr lang="ru-RU" sz="1200" dirty="0" smtClean="0">
                          <a:solidFill>
                            <a:srgbClr val="7030A0"/>
                          </a:solidFill>
                          <a:latin typeface="Comic Sans MS" pitchFamily="66" charset="0"/>
                          <a:ea typeface="Times New Roman"/>
                          <a:cs typeface="Times New Roman"/>
                        </a:rPr>
                        <a:t> </a:t>
                      </a:r>
                      <a:r>
                        <a:rPr lang="ru-RU" sz="1200" dirty="0">
                          <a:solidFill>
                            <a:srgbClr val="7030A0"/>
                          </a:solidFill>
                          <a:latin typeface="Comic Sans MS" pitchFamily="66" charset="0"/>
                          <a:ea typeface="Times New Roman"/>
                          <a:cs typeface="Times New Roman"/>
                        </a:rPr>
                        <a:t>изучение стиля семейного воспитания</a:t>
                      </a:r>
                    </a:p>
                  </a:txBody>
                  <a:tcPr marL="114300" marR="114300" marT="0" marB="0"/>
                </a:tc>
              </a:tr>
            </a:tbl>
          </a:graphicData>
        </a:graphic>
      </p:graphicFrame>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Documents and Settings\Оникс\Рабочий стол\сайт\картинки для сайта\0_2fb2a_757f1d1f_XL.jpg"/>
          <p:cNvPicPr>
            <a:picLocks noChangeAspect="1" noChangeArrowheads="1"/>
          </p:cNvPicPr>
          <p:nvPr/>
        </p:nvPicPr>
        <p:blipFill>
          <a:blip r:embed="rId2" cstate="print"/>
          <a:srcRect/>
          <a:stretch>
            <a:fillRect/>
          </a:stretch>
        </p:blipFill>
        <p:spPr bwMode="auto">
          <a:xfrm>
            <a:off x="6159500" y="2959100"/>
            <a:ext cx="2984500" cy="3898900"/>
          </a:xfrm>
          <a:prstGeom prst="rect">
            <a:avLst/>
          </a:prstGeom>
          <a:noFill/>
        </p:spPr>
      </p:pic>
      <p:sp>
        <p:nvSpPr>
          <p:cNvPr id="2" name="Заголовок 1"/>
          <p:cNvSpPr>
            <a:spLocks noGrp="1"/>
          </p:cNvSpPr>
          <p:nvPr>
            <p:ph type="title"/>
          </p:nvPr>
        </p:nvSpPr>
        <p:spPr>
          <a:xfrm>
            <a:off x="457200" y="142852"/>
            <a:ext cx="8229600" cy="1000132"/>
          </a:xfrm>
        </p:spPr>
        <p:txBody>
          <a:bodyPr>
            <a:normAutofit fontScale="90000"/>
          </a:bodyPr>
          <a:lstStyle/>
          <a:p>
            <a:pPr algn="ctr"/>
            <a:r>
              <a:rPr lang="ru-RU" sz="3600" b="1" i="1" dirty="0" smtClean="0"/>
              <a:t>В итоге проведенной логопедической работы дети должны научиться</a:t>
            </a:r>
            <a:endParaRPr lang="ru-RU" sz="3600" dirty="0"/>
          </a:p>
        </p:txBody>
      </p:sp>
      <p:sp>
        <p:nvSpPr>
          <p:cNvPr id="3" name="Содержимое 2"/>
          <p:cNvSpPr>
            <a:spLocks noGrp="1"/>
          </p:cNvSpPr>
          <p:nvPr>
            <p:ph idx="1"/>
          </p:nvPr>
        </p:nvSpPr>
        <p:spPr>
          <a:xfrm>
            <a:off x="304800" y="1142984"/>
            <a:ext cx="8339166" cy="5143536"/>
          </a:xfrm>
        </p:spPr>
        <p:txBody>
          <a:bodyPr>
            <a:normAutofit fontScale="25000" lnSpcReduction="20000"/>
          </a:bodyPr>
          <a:lstStyle/>
          <a:p>
            <a:pPr>
              <a:lnSpc>
                <a:spcPct val="120000"/>
              </a:lnSpc>
              <a:buNone/>
            </a:pPr>
            <a:endParaRPr lang="ru-RU" sz="4900" b="1" dirty="0" smtClean="0">
              <a:latin typeface="Times New Roman" pitchFamily="18" charset="0"/>
              <a:cs typeface="Times New Roman" pitchFamily="18" charset="0"/>
            </a:endParaRPr>
          </a:p>
          <a:p>
            <a:pPr>
              <a:lnSpc>
                <a:spcPct val="170000"/>
              </a:lnSpc>
              <a:buNone/>
            </a:pPr>
            <a:r>
              <a:rPr lang="ru-RU" sz="4900" b="1" dirty="0" smtClean="0">
                <a:latin typeface="Times New Roman" pitchFamily="18" charset="0"/>
                <a:cs typeface="Times New Roman" pitchFamily="18" charset="0"/>
              </a:rPr>
              <a:t>1</a:t>
            </a:r>
            <a:r>
              <a:rPr lang="ru-RU" sz="4900" b="1" dirty="0" smtClean="0">
                <a:solidFill>
                  <a:srgbClr val="002060"/>
                </a:solidFill>
                <a:latin typeface="Book Antiqua" pitchFamily="18" charset="0"/>
                <a:cs typeface="Times New Roman" pitchFamily="18" charset="0"/>
              </a:rPr>
              <a:t>. </a:t>
            </a:r>
            <a:r>
              <a:rPr lang="ru-RU" sz="5600" b="1" dirty="0" smtClean="0">
                <a:solidFill>
                  <a:srgbClr val="002060"/>
                </a:solidFill>
                <a:latin typeface="Book Antiqua" pitchFamily="18" charset="0"/>
                <a:cs typeface="Times New Roman" pitchFamily="18" charset="0"/>
              </a:rPr>
              <a:t>Правильно артикулировать все звуки речи в различных фонетических позициях и формах речи;</a:t>
            </a:r>
          </a:p>
          <a:p>
            <a:pPr>
              <a:lnSpc>
                <a:spcPct val="170000"/>
              </a:lnSpc>
              <a:buNone/>
            </a:pPr>
            <a:r>
              <a:rPr lang="ru-RU" sz="5600" b="1" dirty="0" smtClean="0">
                <a:solidFill>
                  <a:srgbClr val="002060"/>
                </a:solidFill>
                <a:latin typeface="Book Antiqua" pitchFamily="18" charset="0"/>
                <a:cs typeface="Times New Roman" pitchFamily="18" charset="0"/>
              </a:rPr>
              <a:t>2. Четко дифференцировать все изученные звуки;</a:t>
            </a:r>
          </a:p>
          <a:p>
            <a:pPr>
              <a:lnSpc>
                <a:spcPct val="170000"/>
              </a:lnSpc>
              <a:buNone/>
            </a:pPr>
            <a:r>
              <a:rPr lang="ru-RU" sz="5600" b="1" dirty="0" smtClean="0">
                <a:solidFill>
                  <a:srgbClr val="002060"/>
                </a:solidFill>
                <a:latin typeface="Book Antiqua" pitchFamily="18" charset="0"/>
                <a:cs typeface="Times New Roman" pitchFamily="18" charset="0"/>
              </a:rPr>
              <a:t>3. Различать понятия «звук», «твердый звук», «мягкий звук», «глухой звук», «звонкий звук», «слог», «предложение» на практическом уровне;</a:t>
            </a:r>
          </a:p>
          <a:p>
            <a:pPr>
              <a:lnSpc>
                <a:spcPct val="170000"/>
              </a:lnSpc>
              <a:buNone/>
            </a:pPr>
            <a:r>
              <a:rPr lang="ru-RU" sz="5600" b="1" dirty="0" smtClean="0">
                <a:solidFill>
                  <a:srgbClr val="002060"/>
                </a:solidFill>
                <a:latin typeface="Book Antiqua" pitchFamily="18" charset="0"/>
                <a:cs typeface="Times New Roman" pitchFamily="18" charset="0"/>
              </a:rPr>
              <a:t>4. Называть последовательность слов в предложении, слогов и звуков в словах;</a:t>
            </a:r>
          </a:p>
          <a:p>
            <a:pPr>
              <a:lnSpc>
                <a:spcPct val="170000"/>
              </a:lnSpc>
              <a:buNone/>
            </a:pPr>
            <a:r>
              <a:rPr lang="ru-RU" sz="5600" b="1" dirty="0" smtClean="0">
                <a:solidFill>
                  <a:srgbClr val="002060"/>
                </a:solidFill>
                <a:latin typeface="Book Antiqua" pitchFamily="18" charset="0"/>
                <a:cs typeface="Times New Roman" pitchFamily="18" charset="0"/>
              </a:rPr>
              <a:t>5. Производить элементарный звуковой анализ и синтез;</a:t>
            </a:r>
          </a:p>
          <a:p>
            <a:pPr>
              <a:lnSpc>
                <a:spcPct val="170000"/>
              </a:lnSpc>
              <a:buNone/>
            </a:pPr>
            <a:r>
              <a:rPr lang="ru-RU" sz="5600" b="1" dirty="0" smtClean="0">
                <a:solidFill>
                  <a:srgbClr val="002060"/>
                </a:solidFill>
                <a:latin typeface="Book Antiqua" pitchFamily="18" charset="0"/>
                <a:cs typeface="Times New Roman" pitchFamily="18" charset="0"/>
              </a:rPr>
              <a:t>6. Читать и правильно понимать прочитанное в пределах изученной программы;</a:t>
            </a:r>
          </a:p>
          <a:p>
            <a:pPr>
              <a:lnSpc>
                <a:spcPct val="170000"/>
              </a:lnSpc>
              <a:buNone/>
            </a:pPr>
            <a:r>
              <a:rPr lang="ru-RU" sz="5600" b="1" dirty="0" smtClean="0">
                <a:solidFill>
                  <a:srgbClr val="002060"/>
                </a:solidFill>
                <a:latin typeface="Book Antiqua" pitchFamily="18" charset="0"/>
                <a:cs typeface="Times New Roman" pitchFamily="18" charset="0"/>
              </a:rPr>
              <a:t>7. Отвечать на вопросы по содержанию прочитанного, ставить вопросы к текстам и пересказывать их;</a:t>
            </a:r>
          </a:p>
          <a:p>
            <a:pPr>
              <a:lnSpc>
                <a:spcPct val="170000"/>
              </a:lnSpc>
              <a:buNone/>
            </a:pPr>
            <a:r>
              <a:rPr lang="ru-RU" sz="5600" b="1" dirty="0" smtClean="0">
                <a:solidFill>
                  <a:srgbClr val="002060"/>
                </a:solidFill>
                <a:latin typeface="Book Antiqua" pitchFamily="18" charset="0"/>
                <a:cs typeface="Times New Roman" pitchFamily="18" charset="0"/>
              </a:rPr>
              <a:t>8. Выкладывать из букв разрезной азбуки и печатать слова различного слогового состава, предложения с применением всех усвоенных правил правописания.</a:t>
            </a:r>
          </a:p>
          <a:p>
            <a:pPr>
              <a:lnSpc>
                <a:spcPct val="170000"/>
              </a:lnSpc>
              <a:buNone/>
            </a:pPr>
            <a:r>
              <a:rPr lang="ru-RU" sz="5600" b="1" dirty="0" smtClean="0">
                <a:solidFill>
                  <a:srgbClr val="002060"/>
                </a:solidFill>
                <a:latin typeface="Book Antiqua" pitchFamily="18" charset="0"/>
                <a:cs typeface="Times New Roman" pitchFamily="18" charset="0"/>
              </a:rPr>
              <a:t>9. Овладеть интонационными средствами выразительности речи в сюжетно-ролевой игре, пересказе, чтении стихов.</a:t>
            </a:r>
          </a:p>
          <a:p>
            <a:pPr>
              <a:lnSpc>
                <a:spcPct val="170000"/>
              </a:lnSpc>
              <a:buNone/>
            </a:pPr>
            <a:endParaRPr lang="ru-RU" sz="5600" dirty="0" smtClean="0">
              <a:solidFill>
                <a:srgbClr val="002060"/>
              </a:solidFill>
              <a:latin typeface="Book Antiqua" pitchFamily="18" charset="0"/>
            </a:endParaRPr>
          </a:p>
          <a:p>
            <a:pPr>
              <a:buNone/>
            </a:pPr>
            <a:endParaRPr lang="ru-RU" sz="5000" dirty="0" smtClean="0"/>
          </a:p>
          <a:p>
            <a:endParaRPr lang="ru-RU"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Оникс\Рабочий стол\сайт\картинки для сайта\0_77d34_1f5cd0f8_XL.png"/>
          <p:cNvPicPr>
            <a:picLocks noChangeAspect="1" noChangeArrowheads="1"/>
          </p:cNvPicPr>
          <p:nvPr/>
        </p:nvPicPr>
        <p:blipFill>
          <a:blip r:embed="rId2" cstate="print"/>
          <a:srcRect/>
          <a:stretch>
            <a:fillRect/>
          </a:stretch>
        </p:blipFill>
        <p:spPr bwMode="auto">
          <a:xfrm>
            <a:off x="6735762" y="3906838"/>
            <a:ext cx="2408238" cy="2951162"/>
          </a:xfrm>
          <a:prstGeom prst="rect">
            <a:avLst/>
          </a:prstGeom>
          <a:noFill/>
        </p:spPr>
      </p:pic>
      <p:sp>
        <p:nvSpPr>
          <p:cNvPr id="2" name="Заголовок 1"/>
          <p:cNvSpPr>
            <a:spLocks noGrp="1"/>
          </p:cNvSpPr>
          <p:nvPr>
            <p:ph type="title"/>
          </p:nvPr>
        </p:nvSpPr>
        <p:spPr>
          <a:xfrm>
            <a:off x="357158" y="714356"/>
            <a:ext cx="8686800" cy="1785950"/>
          </a:xfrm>
        </p:spPr>
        <p:txBody>
          <a:bodyPr>
            <a:normAutofit fontScale="90000"/>
          </a:bodyPr>
          <a:lstStyle/>
          <a:p>
            <a:r>
              <a:rPr lang="ru-RU" sz="4400" dirty="0" smtClean="0"/>
              <a:t>Результаты психолого-педагогического сопровождения прослеживаются:</a:t>
            </a:r>
            <a:r>
              <a:rPr lang="ru-RU" dirty="0" smtClean="0"/>
              <a:t/>
            </a:r>
            <a:br>
              <a:rPr lang="ru-RU" dirty="0" smtClean="0"/>
            </a:br>
            <a:endParaRPr lang="ru-RU" dirty="0"/>
          </a:p>
        </p:txBody>
      </p:sp>
      <p:sp>
        <p:nvSpPr>
          <p:cNvPr id="3" name="Содержимое 2"/>
          <p:cNvSpPr>
            <a:spLocks noGrp="1"/>
          </p:cNvSpPr>
          <p:nvPr>
            <p:ph idx="1"/>
          </p:nvPr>
        </p:nvSpPr>
        <p:spPr>
          <a:xfrm>
            <a:off x="457200" y="1857364"/>
            <a:ext cx="8229600" cy="4467236"/>
          </a:xfrm>
        </p:spPr>
        <p:txBody>
          <a:bodyPr>
            <a:normAutofit/>
          </a:bodyPr>
          <a:lstStyle/>
          <a:p>
            <a:pPr>
              <a:buNone/>
            </a:pPr>
            <a:endParaRPr lang="ru-RU" dirty="0" smtClean="0"/>
          </a:p>
          <a:p>
            <a:pPr lvl="0"/>
            <a:r>
              <a:rPr lang="ru-RU" dirty="0" smtClean="0"/>
              <a:t>  в снятии эмоциональной напряженности, снижении индекса тревожности, агрессивности </a:t>
            </a:r>
          </a:p>
          <a:p>
            <a:pPr lvl="0"/>
            <a:r>
              <a:rPr lang="ru-RU" dirty="0" smtClean="0"/>
              <a:t>  профилактике нарушений поведения, коммуникативной сферы </a:t>
            </a:r>
          </a:p>
          <a:p>
            <a:pPr lvl="0"/>
            <a:r>
              <a:rPr lang="ru-RU" dirty="0" smtClean="0"/>
              <a:t>   в развитии индивидуальных способностей и творческого потенциала детей      </a:t>
            </a:r>
          </a:p>
          <a:p>
            <a:r>
              <a:rPr lang="ru-RU" dirty="0" smtClean="0"/>
              <a:t>   в обеспечении плавного перехода детей в школьную жизнь.</a:t>
            </a:r>
            <a:endParaRPr lang="ru-RU"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522</TotalTime>
  <Words>820</Words>
  <Application>Microsoft Office PowerPoint</Application>
  <PresentationFormat>Экран (4:3)</PresentationFormat>
  <Paragraphs>110</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Поток</vt:lpstr>
      <vt:lpstr>Специалисты ГБОУ д/с №2140</vt:lpstr>
      <vt:lpstr>В нашем дошкольном образовательном учреждении функционирует логопедический пункт и служба психологической поддержки. Детям предоставлена возможность получить логопедическую и психологическую помощь в дошкольном учреждении. Для организации работы учителя-логопеда и педагога-психолога в ОУ  выделены помещения площадью, отвечающей санитарно-гигиеническим нормам и требованиям, которое соответствующим образом оборудовано: мебель, соответствующая возрасту детей, настенные и индивидуальные зеркала, настольные игры, игрушки, конструкторы, учебно-методические пособия. Так же в учреждении есть комната релаксации. </vt:lpstr>
      <vt:lpstr>Цель работы:</vt:lpstr>
      <vt:lpstr>Задачи работы:</vt:lpstr>
      <vt:lpstr>Основные направления работы логопедичекого пункта: </vt:lpstr>
      <vt:lpstr>Список детей , занимающихся с учителем-логопедом в 2013-2014 учебном году</vt:lpstr>
      <vt:lpstr>Участие педагога-психолога в образовательном процессе</vt:lpstr>
      <vt:lpstr>В итоге проведенной логопедической работы дети должны научиться</vt:lpstr>
      <vt:lpstr>Результаты психолого-педагогического сопровождения прослеживаются: </vt:lpstr>
      <vt:lpstr>Слайд 10</vt:lpstr>
      <vt:lpstr>  «ДУМАЕМ ВМЕСТЕ-        ДЕЙСТВУЕМ СООБЩА» Огюст КОНТ</vt:lpstr>
      <vt:lpstr>Слайд 12</vt:lpstr>
      <vt:lpstr>Модель единого коррекционного пространства:</vt:lpstr>
      <vt:lpstr>Интегрирование деятельности педагога-психолога и учителя-логопеда по взаимодействию с семьей, воспитывающей ребенка с нарушениями речи в предшкольный период. </vt:lpstr>
      <vt:lpstr>Задачи:</vt:lpstr>
      <vt:lpstr> Стратегия достижения поставленных целей</vt:lpstr>
      <vt:lpstr>Ожидаемые результаты:</vt:lpstr>
      <vt:lpstr>Слайд 18</vt:lpstr>
      <vt:lpstr>Благодарим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Педагог-психолог Учитель логопед </dc:title>
  <cp:lastModifiedBy>Оникс</cp:lastModifiedBy>
  <cp:revision>49</cp:revision>
  <dcterms:modified xsi:type="dcterms:W3CDTF">2014-04-23T05:29:59Z</dcterms:modified>
</cp:coreProperties>
</file>