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9" r:id="rId1"/>
    <p:sldMasterId id="2147484021" r:id="rId2"/>
  </p:sldMasterIdLst>
  <p:sldIdLst>
    <p:sldId id="256" r:id="rId3"/>
    <p:sldId id="291" r:id="rId4"/>
    <p:sldId id="290" r:id="rId5"/>
    <p:sldId id="319" r:id="rId6"/>
    <p:sldId id="320" r:id="rId7"/>
    <p:sldId id="298" r:id="rId8"/>
    <p:sldId id="300" r:id="rId9"/>
    <p:sldId id="301" r:id="rId10"/>
    <p:sldId id="272" r:id="rId11"/>
    <p:sldId id="275" r:id="rId12"/>
    <p:sldId id="302" r:id="rId13"/>
    <p:sldId id="277" r:id="rId14"/>
    <p:sldId id="313" r:id="rId15"/>
    <p:sldId id="318" r:id="rId16"/>
    <p:sldId id="316" r:id="rId17"/>
    <p:sldId id="278" r:id="rId18"/>
    <p:sldId id="287" r:id="rId19"/>
    <p:sldId id="303" r:id="rId20"/>
    <p:sldId id="307" r:id="rId21"/>
    <p:sldId id="308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21" autoAdjust="0"/>
  </p:normalViewPr>
  <p:slideViewPr>
    <p:cSldViewPr>
      <p:cViewPr varScale="1">
        <p:scale>
          <a:sx n="98" d="100"/>
          <a:sy n="98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2A644D-8740-4127-B0F2-F65FEB42C2F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158DED-2E72-483A-8D84-557A3C57E5B5}">
      <dgm:prSet phldrT="[Текст]" custT="1"/>
      <dgm:spPr/>
      <dgm:t>
        <a:bodyPr/>
        <a:lstStyle/>
        <a:p>
          <a:r>
            <a:rPr lang="ru-RU" sz="2100" dirty="0" smtClean="0">
              <a:solidFill>
                <a:schemeClr val="tx2">
                  <a:lumMod val="10000"/>
                </a:schemeClr>
              </a:solidFill>
            </a:rPr>
            <a:t> </a:t>
          </a:r>
        </a:p>
        <a:p>
          <a:r>
            <a:rPr lang="ru-RU" sz="2100" dirty="0" smtClean="0">
              <a:solidFill>
                <a:schemeClr val="tx2">
                  <a:lumMod val="10000"/>
                </a:schemeClr>
              </a:solidFill>
            </a:rPr>
            <a:t>Родительский комитет группы</a:t>
          </a:r>
        </a:p>
        <a:p>
          <a:endParaRPr lang="ru-RU" sz="2100" dirty="0">
            <a:solidFill>
              <a:schemeClr val="tx2">
                <a:lumMod val="10000"/>
              </a:schemeClr>
            </a:solidFill>
          </a:endParaRPr>
        </a:p>
      </dgm:t>
    </dgm:pt>
    <dgm:pt modelId="{6CB8918B-E31F-4F51-A5DA-18DE58A9956E}" type="parTrans" cxnId="{260BC209-6DB1-42C5-887F-D9BD6846AC50}">
      <dgm:prSet/>
      <dgm:spPr/>
      <dgm:t>
        <a:bodyPr/>
        <a:lstStyle/>
        <a:p>
          <a:endParaRPr lang="ru-RU"/>
        </a:p>
      </dgm:t>
    </dgm:pt>
    <dgm:pt modelId="{0235B805-4627-4612-9D3D-7795A7DE17A9}" type="sibTrans" cxnId="{260BC209-6DB1-42C5-887F-D9BD6846AC50}">
      <dgm:prSet/>
      <dgm:spPr/>
      <dgm:t>
        <a:bodyPr/>
        <a:lstStyle/>
        <a:p>
          <a:endParaRPr lang="ru-RU"/>
        </a:p>
      </dgm:t>
    </dgm:pt>
    <dgm:pt modelId="{12A3DC87-CB05-4EBE-B709-5AC456B36A0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10000"/>
                </a:schemeClr>
              </a:solidFill>
            </a:rPr>
            <a:t>Презентация группы</a:t>
          </a:r>
          <a:endParaRPr lang="ru-RU" sz="2000" dirty="0">
            <a:solidFill>
              <a:schemeClr val="tx2">
                <a:lumMod val="10000"/>
              </a:schemeClr>
            </a:solidFill>
          </a:endParaRPr>
        </a:p>
      </dgm:t>
    </dgm:pt>
    <dgm:pt modelId="{BAEF0450-452E-4405-BF5F-B70405B734C9}" type="parTrans" cxnId="{DDC4BEB7-A971-4675-AA8D-D743D6E53A15}">
      <dgm:prSet/>
      <dgm:spPr/>
      <dgm:t>
        <a:bodyPr/>
        <a:lstStyle/>
        <a:p>
          <a:endParaRPr lang="ru-RU"/>
        </a:p>
      </dgm:t>
    </dgm:pt>
    <dgm:pt modelId="{5B287D52-D5F4-4FBA-AC18-B9AD7498A6B3}" type="sibTrans" cxnId="{DDC4BEB7-A971-4675-AA8D-D743D6E53A15}">
      <dgm:prSet/>
      <dgm:spPr/>
      <dgm:t>
        <a:bodyPr/>
        <a:lstStyle/>
        <a:p>
          <a:endParaRPr lang="ru-RU"/>
        </a:p>
      </dgm:t>
    </dgm:pt>
    <dgm:pt modelId="{E2FE4EBE-8CB2-40D3-B916-48F5DA92DE81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10000"/>
                </a:schemeClr>
              </a:solidFill>
            </a:rPr>
            <a:t>Информационные папки</a:t>
          </a:r>
          <a:endParaRPr lang="ru-RU" dirty="0">
            <a:solidFill>
              <a:schemeClr val="tx2">
                <a:lumMod val="10000"/>
              </a:schemeClr>
            </a:solidFill>
          </a:endParaRPr>
        </a:p>
      </dgm:t>
    </dgm:pt>
    <dgm:pt modelId="{8202D0F5-1FF5-4A12-AFD1-DF14E8C58833}" type="parTrans" cxnId="{D1AB7DD4-0121-4812-96F3-97F51E35777E}">
      <dgm:prSet/>
      <dgm:spPr/>
      <dgm:t>
        <a:bodyPr/>
        <a:lstStyle/>
        <a:p>
          <a:endParaRPr lang="ru-RU"/>
        </a:p>
      </dgm:t>
    </dgm:pt>
    <dgm:pt modelId="{8CB6C741-CE7F-4CFF-99F3-9754FA88C94B}" type="sibTrans" cxnId="{D1AB7DD4-0121-4812-96F3-97F51E35777E}">
      <dgm:prSet/>
      <dgm:spPr/>
      <dgm:t>
        <a:bodyPr/>
        <a:lstStyle/>
        <a:p>
          <a:endParaRPr lang="ru-RU"/>
        </a:p>
      </dgm:t>
    </dgm:pt>
    <dgm:pt modelId="{3966D7C9-C6FC-4DF7-960B-0AA7B510D00F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2">
                  <a:lumMod val="10000"/>
                </a:schemeClr>
              </a:solidFill>
            </a:rPr>
            <a:t>Информационные стенды</a:t>
          </a:r>
        </a:p>
        <a:p>
          <a:endParaRPr lang="ru-RU" sz="2300" dirty="0">
            <a:solidFill>
              <a:schemeClr val="tx2">
                <a:lumMod val="10000"/>
              </a:schemeClr>
            </a:solidFill>
          </a:endParaRPr>
        </a:p>
      </dgm:t>
    </dgm:pt>
    <dgm:pt modelId="{EF44D2BD-7787-4646-A50F-A830AF095068}" type="parTrans" cxnId="{56FF27F1-0446-4C07-BE68-AFDFA55A9D3D}">
      <dgm:prSet/>
      <dgm:spPr/>
      <dgm:t>
        <a:bodyPr/>
        <a:lstStyle/>
        <a:p>
          <a:endParaRPr lang="ru-RU"/>
        </a:p>
      </dgm:t>
    </dgm:pt>
    <dgm:pt modelId="{1C9C36C0-1B48-4422-8EA2-386F274732FE}" type="sibTrans" cxnId="{56FF27F1-0446-4C07-BE68-AFDFA55A9D3D}">
      <dgm:prSet/>
      <dgm:spPr/>
      <dgm:t>
        <a:bodyPr/>
        <a:lstStyle/>
        <a:p>
          <a:endParaRPr lang="ru-RU"/>
        </a:p>
      </dgm:t>
    </dgm:pt>
    <dgm:pt modelId="{8FE838AA-89CB-4AF9-82EA-88FA522AE33A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10000"/>
                </a:schemeClr>
              </a:solidFill>
            </a:rPr>
            <a:t>Печатная продукция(газеты, буклеты, листовки) </a:t>
          </a:r>
          <a:endParaRPr lang="ru-RU" dirty="0">
            <a:solidFill>
              <a:schemeClr val="tx2">
                <a:lumMod val="10000"/>
              </a:schemeClr>
            </a:solidFill>
          </a:endParaRPr>
        </a:p>
      </dgm:t>
    </dgm:pt>
    <dgm:pt modelId="{FC80BFCA-AB3A-47F8-8C76-A349C5B4B869}" type="sibTrans" cxnId="{30292350-AE40-43FA-92F3-B29CB2262EE7}">
      <dgm:prSet/>
      <dgm:spPr/>
      <dgm:t>
        <a:bodyPr/>
        <a:lstStyle/>
        <a:p>
          <a:endParaRPr lang="ru-RU"/>
        </a:p>
      </dgm:t>
    </dgm:pt>
    <dgm:pt modelId="{D0635B47-7D74-43EA-9E7A-14B747ABB9C6}" type="parTrans" cxnId="{30292350-AE40-43FA-92F3-B29CB2262EE7}">
      <dgm:prSet/>
      <dgm:spPr/>
      <dgm:t>
        <a:bodyPr/>
        <a:lstStyle/>
        <a:p>
          <a:endParaRPr lang="ru-RU"/>
        </a:p>
      </dgm:t>
    </dgm:pt>
    <dgm:pt modelId="{A7C8932E-458B-4ACF-8144-1322C5DCB37F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10000"/>
                </a:schemeClr>
              </a:solidFill>
            </a:rPr>
            <a:t>Портфолио группы</a:t>
          </a:r>
        </a:p>
        <a:p>
          <a:endParaRPr lang="ru-RU" dirty="0">
            <a:solidFill>
              <a:schemeClr val="tx2">
                <a:lumMod val="10000"/>
              </a:schemeClr>
            </a:solidFill>
          </a:endParaRPr>
        </a:p>
      </dgm:t>
    </dgm:pt>
    <dgm:pt modelId="{06BDD5A9-6DC4-4C40-9DC4-8588F49E5375}" type="parTrans" cxnId="{52855B6C-515E-456C-A805-BA22053E65AF}">
      <dgm:prSet/>
      <dgm:spPr/>
      <dgm:t>
        <a:bodyPr/>
        <a:lstStyle/>
        <a:p>
          <a:endParaRPr lang="ru-RU"/>
        </a:p>
      </dgm:t>
    </dgm:pt>
    <dgm:pt modelId="{0B350ACA-CB52-4AA9-B76B-37672B5C8435}" type="sibTrans" cxnId="{52855B6C-515E-456C-A805-BA22053E65AF}">
      <dgm:prSet/>
      <dgm:spPr/>
      <dgm:t>
        <a:bodyPr/>
        <a:lstStyle/>
        <a:p>
          <a:endParaRPr lang="ru-RU"/>
        </a:p>
      </dgm:t>
    </dgm:pt>
    <dgm:pt modelId="{91273F12-DB17-4A02-9A5A-79C7A2E5A5BA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10000"/>
                </a:schemeClr>
              </a:solidFill>
            </a:rPr>
            <a:t>Интернет (сайт учреждения, страничка группы «В Контакте») и другие</a:t>
          </a:r>
          <a:endParaRPr lang="ru-RU" dirty="0">
            <a:solidFill>
              <a:schemeClr val="tx2">
                <a:lumMod val="10000"/>
              </a:schemeClr>
            </a:solidFill>
          </a:endParaRPr>
        </a:p>
      </dgm:t>
    </dgm:pt>
    <dgm:pt modelId="{42CA5833-CD4A-4718-8ECE-1F4E4DD3B15D}" type="parTrans" cxnId="{1DBF0D70-17DF-4A97-BB0F-59798A00F62B}">
      <dgm:prSet/>
      <dgm:spPr/>
      <dgm:t>
        <a:bodyPr/>
        <a:lstStyle/>
        <a:p>
          <a:endParaRPr lang="ru-RU"/>
        </a:p>
      </dgm:t>
    </dgm:pt>
    <dgm:pt modelId="{FF93F4D3-662E-4D2F-81A2-C34F02592C5E}" type="sibTrans" cxnId="{1DBF0D70-17DF-4A97-BB0F-59798A00F62B}">
      <dgm:prSet/>
      <dgm:spPr/>
      <dgm:t>
        <a:bodyPr/>
        <a:lstStyle/>
        <a:p>
          <a:endParaRPr lang="ru-RU"/>
        </a:p>
      </dgm:t>
    </dgm:pt>
    <dgm:pt modelId="{8A92FBA5-3DFE-4677-8BBF-068FABDBE3F0}" type="pres">
      <dgm:prSet presAssocID="{A62A644D-8740-4127-B0F2-F65FEB42C2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328B86-DDF2-4B53-89F8-338910B779C4}" type="pres">
      <dgm:prSet presAssocID="{ED158DED-2E72-483A-8D84-557A3C57E5B5}" presName="node" presStyleLbl="node1" presStyleIdx="0" presStyleCnt="7" custScaleX="159738" custScaleY="140404" custLinFactNeighborX="987" custLinFactNeighborY="4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42711-0274-44A4-BA86-B8835F43A775}" type="pres">
      <dgm:prSet presAssocID="{0235B805-4627-4612-9D3D-7795A7DE17A9}" presName="sibTrans" presStyleCnt="0"/>
      <dgm:spPr/>
    </dgm:pt>
    <dgm:pt modelId="{8DD556D9-2568-4F10-A50E-A50A2DBE552E}" type="pres">
      <dgm:prSet presAssocID="{12A3DC87-CB05-4EBE-B709-5AC456B36A01}" presName="node" presStyleLbl="node1" presStyleIdx="1" presStyleCnt="7" custScaleY="142424" custLinFactNeighborX="-1513" custLinFactNeighborY="4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8F483-A632-4998-9F54-46F120835802}" type="pres">
      <dgm:prSet presAssocID="{5B287D52-D5F4-4FBA-AC18-B9AD7498A6B3}" presName="sibTrans" presStyleCnt="0"/>
      <dgm:spPr/>
    </dgm:pt>
    <dgm:pt modelId="{BEC5A3B0-CE2A-4BE3-A5F9-6A75E0AC640C}" type="pres">
      <dgm:prSet presAssocID="{3966D7C9-C6FC-4DF7-960B-0AA7B510D00F}" presName="node" presStyleLbl="node1" presStyleIdx="2" presStyleCnt="7" custScaleX="119838" custLinFactNeighborX="-2919" custLinFactNeighborY="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D5E00-29DC-4E8A-9515-E889589E6CA5}" type="pres">
      <dgm:prSet presAssocID="{1C9C36C0-1B48-4422-8EA2-386F274732FE}" presName="sibTrans" presStyleCnt="0"/>
      <dgm:spPr/>
    </dgm:pt>
    <dgm:pt modelId="{ACAB4892-5205-4883-BE12-D6187AB3D2C4}" type="pres">
      <dgm:prSet presAssocID="{E2FE4EBE-8CB2-40D3-B916-48F5DA92DE81}" presName="node" presStyleLbl="node1" presStyleIdx="3" presStyleCnt="7" custLinFactNeighborX="9290" custLinFactNeighborY="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8F3BD-A516-424F-B45F-0F1ECC15893E}" type="pres">
      <dgm:prSet presAssocID="{8CB6C741-CE7F-4CFF-99F3-9754FA88C94B}" presName="sibTrans" presStyleCnt="0"/>
      <dgm:spPr/>
    </dgm:pt>
    <dgm:pt modelId="{CC4DED78-0E95-4555-8C4C-45581B0F524D}" type="pres">
      <dgm:prSet presAssocID="{8FE838AA-89CB-4AF9-82EA-88FA522AE33A}" presName="node" presStyleLbl="node1" presStyleIdx="4" presStyleCnt="7" custLinFactNeighborX="2776" custLinFactNeighborY="6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1F0D2-0111-4C14-B382-09E224930BAE}" type="pres">
      <dgm:prSet presAssocID="{FC80BFCA-AB3A-47F8-8C76-A349C5B4B869}" presName="sibTrans" presStyleCnt="0"/>
      <dgm:spPr/>
    </dgm:pt>
    <dgm:pt modelId="{03F579F5-F998-40FA-976F-921D30978D4B}" type="pres">
      <dgm:prSet presAssocID="{A7C8932E-458B-4ACF-8144-1322C5DCB37F}" presName="node" presStyleLbl="node1" presStyleIdx="5" presStyleCnt="7" custScaleX="105381" custLinFactNeighborX="-2919" custLinFactNeighborY="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7EACE-CF25-4EC0-9198-3D6863521761}" type="pres">
      <dgm:prSet presAssocID="{0B350ACA-CB52-4AA9-B76B-37672B5C8435}" presName="sibTrans" presStyleCnt="0"/>
      <dgm:spPr/>
    </dgm:pt>
    <dgm:pt modelId="{5B03949B-96F2-4F0D-91D3-3441054890BA}" type="pres">
      <dgm:prSet presAssocID="{91273F12-DB17-4A02-9A5A-79C7A2E5A5BA}" presName="node" presStyleLbl="node1" presStyleIdx="6" presStyleCnt="7" custScaleX="105381" custScaleY="92691" custLinFactNeighborX="-2919" custLinFactNeighborY="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B407F4-B3F6-48D0-B816-AC752B77461B}" type="presOf" srcId="{A62A644D-8740-4127-B0F2-F65FEB42C2FD}" destId="{8A92FBA5-3DFE-4677-8BBF-068FABDBE3F0}" srcOrd="0" destOrd="0" presId="urn:microsoft.com/office/officeart/2005/8/layout/default#1"/>
    <dgm:cxn modelId="{219CDE01-68B8-4544-A2B0-8880C08A9F37}" type="presOf" srcId="{A7C8932E-458B-4ACF-8144-1322C5DCB37F}" destId="{03F579F5-F998-40FA-976F-921D30978D4B}" srcOrd="0" destOrd="0" presId="urn:microsoft.com/office/officeart/2005/8/layout/default#1"/>
    <dgm:cxn modelId="{30292350-AE40-43FA-92F3-B29CB2262EE7}" srcId="{A62A644D-8740-4127-B0F2-F65FEB42C2FD}" destId="{8FE838AA-89CB-4AF9-82EA-88FA522AE33A}" srcOrd="4" destOrd="0" parTransId="{D0635B47-7D74-43EA-9E7A-14B747ABB9C6}" sibTransId="{FC80BFCA-AB3A-47F8-8C76-A349C5B4B869}"/>
    <dgm:cxn modelId="{D1AB7DD4-0121-4812-96F3-97F51E35777E}" srcId="{A62A644D-8740-4127-B0F2-F65FEB42C2FD}" destId="{E2FE4EBE-8CB2-40D3-B916-48F5DA92DE81}" srcOrd="3" destOrd="0" parTransId="{8202D0F5-1FF5-4A12-AFD1-DF14E8C58833}" sibTransId="{8CB6C741-CE7F-4CFF-99F3-9754FA88C94B}"/>
    <dgm:cxn modelId="{FE0A02EF-925D-41C4-BBF5-D6AEA4CA5AFD}" type="presOf" srcId="{8FE838AA-89CB-4AF9-82EA-88FA522AE33A}" destId="{CC4DED78-0E95-4555-8C4C-45581B0F524D}" srcOrd="0" destOrd="0" presId="urn:microsoft.com/office/officeart/2005/8/layout/default#1"/>
    <dgm:cxn modelId="{B1A02DB8-89A6-44D0-B523-12E7E954ED2E}" type="presOf" srcId="{12A3DC87-CB05-4EBE-B709-5AC456B36A01}" destId="{8DD556D9-2568-4F10-A50E-A50A2DBE552E}" srcOrd="0" destOrd="0" presId="urn:microsoft.com/office/officeart/2005/8/layout/default#1"/>
    <dgm:cxn modelId="{260BC209-6DB1-42C5-887F-D9BD6846AC50}" srcId="{A62A644D-8740-4127-B0F2-F65FEB42C2FD}" destId="{ED158DED-2E72-483A-8D84-557A3C57E5B5}" srcOrd="0" destOrd="0" parTransId="{6CB8918B-E31F-4F51-A5DA-18DE58A9956E}" sibTransId="{0235B805-4627-4612-9D3D-7795A7DE17A9}"/>
    <dgm:cxn modelId="{1DBF0D70-17DF-4A97-BB0F-59798A00F62B}" srcId="{A62A644D-8740-4127-B0F2-F65FEB42C2FD}" destId="{91273F12-DB17-4A02-9A5A-79C7A2E5A5BA}" srcOrd="6" destOrd="0" parTransId="{42CA5833-CD4A-4718-8ECE-1F4E4DD3B15D}" sibTransId="{FF93F4D3-662E-4D2F-81A2-C34F02592C5E}"/>
    <dgm:cxn modelId="{52855B6C-515E-456C-A805-BA22053E65AF}" srcId="{A62A644D-8740-4127-B0F2-F65FEB42C2FD}" destId="{A7C8932E-458B-4ACF-8144-1322C5DCB37F}" srcOrd="5" destOrd="0" parTransId="{06BDD5A9-6DC4-4C40-9DC4-8588F49E5375}" sibTransId="{0B350ACA-CB52-4AA9-B76B-37672B5C8435}"/>
    <dgm:cxn modelId="{56FF27F1-0446-4C07-BE68-AFDFA55A9D3D}" srcId="{A62A644D-8740-4127-B0F2-F65FEB42C2FD}" destId="{3966D7C9-C6FC-4DF7-960B-0AA7B510D00F}" srcOrd="2" destOrd="0" parTransId="{EF44D2BD-7787-4646-A50F-A830AF095068}" sibTransId="{1C9C36C0-1B48-4422-8EA2-386F274732FE}"/>
    <dgm:cxn modelId="{DDC4BEB7-A971-4675-AA8D-D743D6E53A15}" srcId="{A62A644D-8740-4127-B0F2-F65FEB42C2FD}" destId="{12A3DC87-CB05-4EBE-B709-5AC456B36A01}" srcOrd="1" destOrd="0" parTransId="{BAEF0450-452E-4405-BF5F-B70405B734C9}" sibTransId="{5B287D52-D5F4-4FBA-AC18-B9AD7498A6B3}"/>
    <dgm:cxn modelId="{3CEAC2AB-032C-4A59-B68A-788017A7DFD3}" type="presOf" srcId="{ED158DED-2E72-483A-8D84-557A3C57E5B5}" destId="{BA328B86-DDF2-4B53-89F8-338910B779C4}" srcOrd="0" destOrd="0" presId="urn:microsoft.com/office/officeart/2005/8/layout/default#1"/>
    <dgm:cxn modelId="{F99DEF19-0DCA-4AA5-9E80-AAD28BE324DF}" type="presOf" srcId="{3966D7C9-C6FC-4DF7-960B-0AA7B510D00F}" destId="{BEC5A3B0-CE2A-4BE3-A5F9-6A75E0AC640C}" srcOrd="0" destOrd="0" presId="urn:microsoft.com/office/officeart/2005/8/layout/default#1"/>
    <dgm:cxn modelId="{B936C238-C032-499B-9783-BC1603AA84F4}" type="presOf" srcId="{91273F12-DB17-4A02-9A5A-79C7A2E5A5BA}" destId="{5B03949B-96F2-4F0D-91D3-3441054890BA}" srcOrd="0" destOrd="0" presId="urn:microsoft.com/office/officeart/2005/8/layout/default#1"/>
    <dgm:cxn modelId="{29A91753-FB06-4777-8E31-5CA21EE51B86}" type="presOf" srcId="{E2FE4EBE-8CB2-40D3-B916-48F5DA92DE81}" destId="{ACAB4892-5205-4883-BE12-D6187AB3D2C4}" srcOrd="0" destOrd="0" presId="urn:microsoft.com/office/officeart/2005/8/layout/default#1"/>
    <dgm:cxn modelId="{A905BC76-CB72-44AE-94C6-171F341ACFCB}" type="presParOf" srcId="{8A92FBA5-3DFE-4677-8BBF-068FABDBE3F0}" destId="{BA328B86-DDF2-4B53-89F8-338910B779C4}" srcOrd="0" destOrd="0" presId="urn:microsoft.com/office/officeart/2005/8/layout/default#1"/>
    <dgm:cxn modelId="{4B57D03A-52E4-4515-B6BF-AFCD4330620A}" type="presParOf" srcId="{8A92FBA5-3DFE-4677-8BBF-068FABDBE3F0}" destId="{EC542711-0274-44A4-BA86-B8835F43A775}" srcOrd="1" destOrd="0" presId="urn:microsoft.com/office/officeart/2005/8/layout/default#1"/>
    <dgm:cxn modelId="{44B12EFA-1B70-48E7-A8F4-AD5675BE569A}" type="presParOf" srcId="{8A92FBA5-3DFE-4677-8BBF-068FABDBE3F0}" destId="{8DD556D9-2568-4F10-A50E-A50A2DBE552E}" srcOrd="2" destOrd="0" presId="urn:microsoft.com/office/officeart/2005/8/layout/default#1"/>
    <dgm:cxn modelId="{EEB47B3F-6366-4F8C-8BB2-A6DA7D6899B2}" type="presParOf" srcId="{8A92FBA5-3DFE-4677-8BBF-068FABDBE3F0}" destId="{76D8F483-A632-4998-9F54-46F120835802}" srcOrd="3" destOrd="0" presId="urn:microsoft.com/office/officeart/2005/8/layout/default#1"/>
    <dgm:cxn modelId="{5C4072C8-20DC-48DC-857E-AA5D9D9A9435}" type="presParOf" srcId="{8A92FBA5-3DFE-4677-8BBF-068FABDBE3F0}" destId="{BEC5A3B0-CE2A-4BE3-A5F9-6A75E0AC640C}" srcOrd="4" destOrd="0" presId="urn:microsoft.com/office/officeart/2005/8/layout/default#1"/>
    <dgm:cxn modelId="{D003B62D-5C2D-4E68-8DAA-9BAC666F59BE}" type="presParOf" srcId="{8A92FBA5-3DFE-4677-8BBF-068FABDBE3F0}" destId="{1FED5E00-29DC-4E8A-9515-E889589E6CA5}" srcOrd="5" destOrd="0" presId="urn:microsoft.com/office/officeart/2005/8/layout/default#1"/>
    <dgm:cxn modelId="{A2E97449-3581-40B4-8592-283DF1521E70}" type="presParOf" srcId="{8A92FBA5-3DFE-4677-8BBF-068FABDBE3F0}" destId="{ACAB4892-5205-4883-BE12-D6187AB3D2C4}" srcOrd="6" destOrd="0" presId="urn:microsoft.com/office/officeart/2005/8/layout/default#1"/>
    <dgm:cxn modelId="{FE299F39-4736-4AA9-8E3E-45D82224285E}" type="presParOf" srcId="{8A92FBA5-3DFE-4677-8BBF-068FABDBE3F0}" destId="{67B8F3BD-A516-424F-B45F-0F1ECC15893E}" srcOrd="7" destOrd="0" presId="urn:microsoft.com/office/officeart/2005/8/layout/default#1"/>
    <dgm:cxn modelId="{3ECE0F78-A12B-42FA-8EF4-5D079C71C50D}" type="presParOf" srcId="{8A92FBA5-3DFE-4677-8BBF-068FABDBE3F0}" destId="{CC4DED78-0E95-4555-8C4C-45581B0F524D}" srcOrd="8" destOrd="0" presId="urn:microsoft.com/office/officeart/2005/8/layout/default#1"/>
    <dgm:cxn modelId="{30DC84C2-FA6C-461F-97E0-DEC9302DDACB}" type="presParOf" srcId="{8A92FBA5-3DFE-4677-8BBF-068FABDBE3F0}" destId="{C5F1F0D2-0111-4C14-B382-09E224930BAE}" srcOrd="9" destOrd="0" presId="urn:microsoft.com/office/officeart/2005/8/layout/default#1"/>
    <dgm:cxn modelId="{48494A08-EF7F-43D1-97F5-08EC7715E9C6}" type="presParOf" srcId="{8A92FBA5-3DFE-4677-8BBF-068FABDBE3F0}" destId="{03F579F5-F998-40FA-976F-921D30978D4B}" srcOrd="10" destOrd="0" presId="urn:microsoft.com/office/officeart/2005/8/layout/default#1"/>
    <dgm:cxn modelId="{E2533AFB-E006-4D14-8A15-484DB5A67673}" type="presParOf" srcId="{8A92FBA5-3DFE-4677-8BBF-068FABDBE3F0}" destId="{38D7EACE-CF25-4EC0-9198-3D6863521761}" srcOrd="11" destOrd="0" presId="urn:microsoft.com/office/officeart/2005/8/layout/default#1"/>
    <dgm:cxn modelId="{E9095D5C-810D-498A-BDC4-426E99CF5838}" type="presParOf" srcId="{8A92FBA5-3DFE-4677-8BBF-068FABDBE3F0}" destId="{5B03949B-96F2-4F0D-91D3-3441054890BA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28B86-DDF2-4B53-89F8-338910B779C4}">
      <dsp:nvSpPr>
        <dsp:cNvPr id="0" name=""/>
        <dsp:cNvSpPr/>
      </dsp:nvSpPr>
      <dsp:spPr>
        <a:xfrm>
          <a:off x="690239" y="175642"/>
          <a:ext cx="2054596" cy="1083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2">
                  <a:lumMod val="10000"/>
                </a:schemeClr>
              </a:solidFill>
            </a:rPr>
            <a:t>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2">
                  <a:lumMod val="10000"/>
                </a:schemeClr>
              </a:solidFill>
            </a:rPr>
            <a:t>Родительский комитет группы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690239" y="175642"/>
        <a:ext cx="2054596" cy="1083550"/>
      </dsp:txXfrm>
    </dsp:sp>
    <dsp:sp modelId="{8DD556D9-2568-4F10-A50E-A50A2DBE552E}">
      <dsp:nvSpPr>
        <dsp:cNvPr id="0" name=""/>
        <dsp:cNvSpPr/>
      </dsp:nvSpPr>
      <dsp:spPr>
        <a:xfrm>
          <a:off x="2841302" y="171675"/>
          <a:ext cx="1286228" cy="1099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10000"/>
                </a:schemeClr>
              </a:solidFill>
            </a:rPr>
            <a:t>Презентация группы</a:t>
          </a:r>
          <a:endParaRPr lang="ru-RU" sz="20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841302" y="171675"/>
        <a:ext cx="1286228" cy="1099139"/>
      </dsp:txXfrm>
    </dsp:sp>
    <dsp:sp modelId="{BEC5A3B0-CE2A-4BE3-A5F9-6A75E0AC640C}">
      <dsp:nvSpPr>
        <dsp:cNvPr id="0" name=""/>
        <dsp:cNvSpPr/>
      </dsp:nvSpPr>
      <dsp:spPr>
        <a:xfrm>
          <a:off x="189175" y="1366684"/>
          <a:ext cx="1541390" cy="771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10000"/>
                </a:schemeClr>
              </a:solidFill>
            </a:rPr>
            <a:t>Информационные стенды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189175" y="1366684"/>
        <a:ext cx="1541390" cy="771737"/>
      </dsp:txXfrm>
    </dsp:sp>
    <dsp:sp modelId="{ACAB4892-5205-4883-BE12-D6187AB3D2C4}">
      <dsp:nvSpPr>
        <dsp:cNvPr id="0" name=""/>
        <dsp:cNvSpPr/>
      </dsp:nvSpPr>
      <dsp:spPr>
        <a:xfrm>
          <a:off x="2016225" y="1368151"/>
          <a:ext cx="1286228" cy="771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2">
                  <a:lumMod val="10000"/>
                </a:schemeClr>
              </a:solidFill>
            </a:rPr>
            <a:t>Информационные папки</a:t>
          </a:r>
          <a:endParaRPr lang="ru-RU" sz="10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016225" y="1368151"/>
        <a:ext cx="1286228" cy="771737"/>
      </dsp:txXfrm>
    </dsp:sp>
    <dsp:sp modelId="{CC4DED78-0E95-4555-8C4C-45581B0F524D}">
      <dsp:nvSpPr>
        <dsp:cNvPr id="0" name=""/>
        <dsp:cNvSpPr/>
      </dsp:nvSpPr>
      <dsp:spPr>
        <a:xfrm>
          <a:off x="3347292" y="1408474"/>
          <a:ext cx="1286228" cy="771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2">
                  <a:lumMod val="10000"/>
                </a:schemeClr>
              </a:solidFill>
            </a:rPr>
            <a:t>Печатная продукция(газеты, буклеты, листовки) </a:t>
          </a:r>
          <a:endParaRPr lang="ru-RU" sz="10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3347292" y="1408474"/>
        <a:ext cx="1286228" cy="771737"/>
      </dsp:txXfrm>
    </dsp:sp>
    <dsp:sp modelId="{03F579F5-F998-40FA-976F-921D30978D4B}">
      <dsp:nvSpPr>
        <dsp:cNvPr id="0" name=""/>
        <dsp:cNvSpPr/>
      </dsp:nvSpPr>
      <dsp:spPr>
        <a:xfrm>
          <a:off x="954970" y="2267045"/>
          <a:ext cx="1355440" cy="771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2">
                  <a:lumMod val="10000"/>
                </a:schemeClr>
              </a:solidFill>
            </a:rPr>
            <a:t>Портфолио группы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954970" y="2267045"/>
        <a:ext cx="1355440" cy="771737"/>
      </dsp:txXfrm>
    </dsp:sp>
    <dsp:sp modelId="{5B03949B-96F2-4F0D-91D3-3441054890BA}">
      <dsp:nvSpPr>
        <dsp:cNvPr id="0" name=""/>
        <dsp:cNvSpPr/>
      </dsp:nvSpPr>
      <dsp:spPr>
        <a:xfrm>
          <a:off x="2439034" y="2295248"/>
          <a:ext cx="1355440" cy="715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2">
                  <a:lumMod val="10000"/>
                </a:schemeClr>
              </a:solidFill>
            </a:rPr>
            <a:t>Интернет (сайт учреждения, страничка группы «В Контакте») и другие</a:t>
          </a:r>
          <a:endParaRPr lang="ru-RU" sz="10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439034" y="2295248"/>
        <a:ext cx="1355440" cy="715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0A399-C28A-42F8-A0CF-282B9D8D5D99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66096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B1131-D34F-4B87-8B49-A2CE82E7BBE9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72485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F5B2A-4298-4A67-AC73-FFDB056FDC77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33146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0A399-C28A-42F8-A0CF-282B9D8D5D99}" type="slidenum">
              <a:rPr lang="es-ES" altLang="ru-RU" smtClean="0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1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FEA1-159B-4F98-BEEA-00ACFB7A13FE}" type="slidenum">
              <a:rPr lang="es-ES" altLang="ru-RU" smtClean="0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2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BC2AF-2BDD-44BE-B33E-D74EF0B8D7E9}" type="slidenum">
              <a:rPr lang="es-ES" altLang="ru-RU" smtClean="0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6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5F3B8-834A-4D36-827F-0AF5DE02269C}" type="slidenum">
              <a:rPr lang="es-ES" altLang="ru-RU" smtClean="0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5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FA38A-3A32-4A03-A6D8-EC1BFE069C4A}" type="slidenum">
              <a:rPr lang="es-ES" altLang="ru-RU" smtClean="0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6A6FC-B0D7-4CC5-903F-F8E6D9F7F742}" type="slidenum">
              <a:rPr lang="es-ES" altLang="ru-RU" smtClean="0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1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ADBF0-C2C6-4E91-AFB3-D67381F5372E}" type="slidenum">
              <a:rPr lang="es-ES" altLang="ru-RU" smtClean="0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8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2BD6E-DF73-4C5E-A055-C5728C9594B0}" type="slidenum">
              <a:rPr lang="es-ES" altLang="ru-RU" smtClean="0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3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FEA1-159B-4F98-BEEA-00ACFB7A13FE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37877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CDE5C-5FFD-4CAF-AC93-E1EF091B7147}" type="slidenum">
              <a:rPr lang="es-ES" altLang="ru-RU" smtClean="0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3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B1131-D34F-4B87-8B49-A2CE82E7BBE9}" type="slidenum">
              <a:rPr lang="es-ES" altLang="ru-RU" smtClean="0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F5B2A-4298-4A67-AC73-FFDB056FDC77}" type="slidenum">
              <a:rPr lang="es-ES" altLang="ru-RU" smtClean="0">
                <a:solidFill>
                  <a:srgbClr val="000000"/>
                </a:solidFill>
              </a:rPr>
              <a:pPr/>
              <a:t>‹#›</a:t>
            </a:fld>
            <a:endParaRPr lang="es-E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4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BC2AF-2BDD-44BE-B33E-D74EF0B8D7E9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6249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5F3B8-834A-4D36-827F-0AF5DE02269C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3148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FA38A-3A32-4A03-A6D8-EC1BFE069C4A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76939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6A6FC-B0D7-4CC5-903F-F8E6D9F7F742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83486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ADBF0-C2C6-4E91-AFB3-D67381F5372E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14394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2BD6E-DF73-4C5E-A055-C5728C9594B0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22776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CDE5C-5FFD-4CAF-AC93-E1EF091B7147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9302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>
                <a:solidFill>
                  <a:srgbClr val="000000"/>
                </a:solidFill>
              </a:rPr>
              <a:pPr/>
              <a:t>23.04.2014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429000"/>
            <a:ext cx="7772400" cy="1656184"/>
          </a:xfrm>
        </p:spPr>
        <p:txBody>
          <a:bodyPr>
            <a:noAutofit/>
          </a:bodyPr>
          <a:lstStyle/>
          <a:p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dirty="0" smtClean="0"/>
              <a:t>Обеспечение информационной открытости деятельности учреждения в условиях группы  </a:t>
            </a:r>
            <a:br>
              <a:rPr lang="ru-RU" sz="4000" dirty="0" smtClean="0"/>
            </a:br>
            <a:r>
              <a:rPr lang="ru-RU" dirty="0" smtClean="0"/>
              <a:t>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 </a:t>
            </a:r>
            <a:r>
              <a:rPr lang="ru-RU" dirty="0" smtClean="0"/>
              <a:t>           </a:t>
            </a:r>
            <a:r>
              <a:rPr lang="ru-RU" sz="2400" dirty="0" smtClean="0"/>
              <a:t>Воспитатель: </a:t>
            </a:r>
            <a:r>
              <a:rPr lang="ru-RU" sz="2400" dirty="0" err="1" smtClean="0"/>
              <a:t>Налетова</a:t>
            </a:r>
            <a:r>
              <a:rPr lang="ru-RU" sz="2400" dirty="0" smtClean="0"/>
              <a:t> С. В.  </a:t>
            </a:r>
            <a:br>
              <a:rPr lang="ru-RU" sz="24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8496944" cy="504056"/>
          </a:xfrm>
        </p:spPr>
        <p:txBody>
          <a:bodyPr/>
          <a:lstStyle/>
          <a:p>
            <a:r>
              <a:rPr lang="ru-RU" sz="1400" dirty="0" smtClean="0"/>
              <a:t>МУНИЦИПАЛЬНОЕ АВТОНОМНОЕ ДОШКОЛЬНОЕ ОБРАЗОВАТЕЛЬНОЕ УЧРЕЖДЕНИЕ</a:t>
            </a:r>
          </a:p>
          <a:p>
            <a:r>
              <a:rPr lang="ru-RU" sz="1400" dirty="0" smtClean="0"/>
              <a:t>ЦЕНТР РАЗВИТИЯ РЕБЕНКА – «ДЕТСКИЙ САД №88 «АНТОШКА»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1398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Стенд «Вот мы какие!»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72816"/>
            <a:ext cx="3482049" cy="2376263"/>
          </a:xfrm>
        </p:spPr>
      </p:pic>
    </p:spTree>
    <p:extLst>
      <p:ext uri="{BB962C8B-B14F-4D97-AF65-F5344CB8AC3E}">
        <p14:creationId xmlns:p14="http://schemas.microsoft.com/office/powerpoint/2010/main" val="167804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3200" dirty="0" smtClean="0"/>
              <a:t>Стенд «Рассуждают дети обо всем на свете».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Ирине Валентиновне\новые стенды\0_XPnUksiw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39244"/>
            <a:ext cx="297633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Ирине Валентиновне\новые стенды\h4GpsP0ks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67361"/>
            <a:ext cx="270085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48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для рассуждений: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1"/>
            <a:ext cx="8291264" cy="4205064"/>
          </a:xfrm>
        </p:spPr>
        <p:txBody>
          <a:bodyPr/>
          <a:lstStyle/>
          <a:p>
            <a:r>
              <a:rPr lang="ru-RU" sz="2400" dirty="0" smtClean="0"/>
              <a:t>Кто такой настоящий друг; </a:t>
            </a:r>
          </a:p>
          <a:p>
            <a:r>
              <a:rPr lang="ru-RU" sz="2400" dirty="0" smtClean="0"/>
              <a:t>Что ты думаешь о школе; </a:t>
            </a:r>
          </a:p>
          <a:p>
            <a:r>
              <a:rPr lang="ru-RU" sz="2400" dirty="0" smtClean="0"/>
              <a:t>Кем ты хочешь стать, когда вырастешь?  </a:t>
            </a:r>
          </a:p>
          <a:p>
            <a:r>
              <a:rPr lang="ru-RU" sz="2400" dirty="0" smtClean="0"/>
              <a:t> Кто такой здоровый человек?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Дети инвалиды имеют право на… </a:t>
            </a:r>
          </a:p>
          <a:p>
            <a:r>
              <a:rPr lang="ru-RU" sz="2400" dirty="0" smtClean="0"/>
              <a:t>Овощи и фрукты – полезные продукты и др.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64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r>
              <a:rPr lang="ru-RU" sz="3600" dirty="0" smtClean="0"/>
              <a:t>Наши достижения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F:\Ирине Валентиновне\новые стенды\nNLLkd_yGok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62671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Ирине Валентиновне\новые стенды\rCbotCO5k6Y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66252"/>
            <a:ext cx="2988147" cy="224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24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Вариант оформления стенда по теме недели.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2276872"/>
            <a:ext cx="516427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35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4000" dirty="0" smtClean="0"/>
              <a:t>Информационные стенды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Требования к оформлению: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Стенд должен располагаться на уровне глаз</a:t>
            </a:r>
          </a:p>
          <a:p>
            <a:r>
              <a:rPr lang="ru-RU" sz="2400" dirty="0" smtClean="0"/>
              <a:t>Шрифт должен легко читаться </a:t>
            </a:r>
          </a:p>
          <a:p>
            <a:r>
              <a:rPr lang="ru-RU" sz="2400" dirty="0" smtClean="0"/>
              <a:t>Соотношение </a:t>
            </a:r>
            <a:r>
              <a:rPr lang="ru-RU" sz="2400" dirty="0"/>
              <a:t>текста и фотоматериалов </a:t>
            </a:r>
            <a:r>
              <a:rPr lang="ru-RU" sz="2400" dirty="0" smtClean="0"/>
              <a:t> должно составлять 1 </a:t>
            </a:r>
            <a:r>
              <a:rPr lang="ru-RU" sz="2400" dirty="0"/>
              <a:t>:</a:t>
            </a:r>
            <a:r>
              <a:rPr lang="ru-RU" sz="2400" dirty="0" smtClean="0"/>
              <a:t> 3  </a:t>
            </a:r>
          </a:p>
          <a:p>
            <a:r>
              <a:rPr lang="ru-RU" sz="2400" dirty="0" smtClean="0"/>
              <a:t>Язык изложения должен быть доступным  </a:t>
            </a:r>
          </a:p>
          <a:p>
            <a:r>
              <a:rPr lang="ru-RU" sz="2400" dirty="0" smtClean="0"/>
              <a:t>Информация </a:t>
            </a:r>
            <a:r>
              <a:rPr lang="ru-RU" sz="2400" dirty="0"/>
              <a:t>должна быть </a:t>
            </a:r>
            <a:r>
              <a:rPr lang="ru-RU" sz="2400" dirty="0" smtClean="0"/>
              <a:t>краткой и актуальной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43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Портфолио группы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57121"/>
            <a:ext cx="1766313" cy="264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2367"/>
            <a:ext cx="1857244" cy="262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57121"/>
            <a:ext cx="1737940" cy="260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12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Газета для родителей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74" y="1484785"/>
            <a:ext cx="287941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98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Информационные папки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59228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s://pp.vk.me/c619916/v619916117/2b43/BTyG-MLw4y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10136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pp.vk.me/c619916/v619916117/2841/jKYGcpuxkH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10136"/>
            <a:ext cx="2318860" cy="191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DCIM\101MSDCF\DSC027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150" y="3861048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12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4000" dirty="0" smtClean="0"/>
              <a:t>Интернет ресурсы</a:t>
            </a: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Сайт учреждения </a:t>
            </a:r>
          </a:p>
          <a:p>
            <a:r>
              <a:rPr lang="ru-RU" dirty="0" smtClean="0"/>
              <a:t>Страничка группы «</a:t>
            </a:r>
            <a:r>
              <a:rPr lang="ru-RU" smtClean="0"/>
              <a:t>ВКонтакте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27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r>
              <a:rPr lang="ru-RU" dirty="0" smtClean="0"/>
              <a:t>Нормативное обеспечение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Закон «Об образовании в РФ» - ст.29 </a:t>
            </a:r>
          </a:p>
          <a:p>
            <a:r>
              <a:rPr lang="ru-RU" sz="3600" dirty="0" smtClean="0"/>
              <a:t>ФГОС ДО –  часть «Требования </a:t>
            </a:r>
            <a:r>
              <a:rPr lang="ru-RU" sz="3600" dirty="0"/>
              <a:t>к условиям реализации основной образовательной программы дошкольного </a:t>
            </a:r>
            <a:r>
              <a:rPr lang="ru-RU" sz="3600" dirty="0" smtClean="0"/>
              <a:t>образования»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05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Рубрики: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2400" dirty="0" smtClean="0"/>
              <a:t>Информация </a:t>
            </a:r>
            <a:r>
              <a:rPr lang="ru-RU" sz="2400" dirty="0"/>
              <a:t>о нас </a:t>
            </a:r>
          </a:p>
          <a:p>
            <a:pPr>
              <a:spcAft>
                <a:spcPts val="1000"/>
              </a:spcAft>
            </a:pPr>
            <a:r>
              <a:rPr lang="ru-RU" sz="2400" dirty="0" smtClean="0"/>
              <a:t>Наши </a:t>
            </a:r>
            <a:r>
              <a:rPr lang="ru-RU" sz="2400" dirty="0"/>
              <a:t>новости </a:t>
            </a:r>
            <a:r>
              <a:rPr lang="ru-RU" sz="2400" dirty="0" smtClean="0"/>
              <a:t> </a:t>
            </a:r>
          </a:p>
          <a:p>
            <a:pPr>
              <a:spcAft>
                <a:spcPts val="1000"/>
              </a:spcAft>
            </a:pPr>
            <a:r>
              <a:rPr lang="ru-RU" sz="2400" dirty="0" smtClean="0"/>
              <a:t>Объявления</a:t>
            </a:r>
            <a:endParaRPr lang="ru-RU" sz="2400" dirty="0"/>
          </a:p>
          <a:p>
            <a:pPr>
              <a:spcAft>
                <a:spcPts val="1000"/>
              </a:spcAft>
            </a:pPr>
            <a:r>
              <a:rPr lang="ru-RU" sz="2400" dirty="0" smtClean="0"/>
              <a:t>В </a:t>
            </a:r>
            <a:r>
              <a:rPr lang="ru-RU" sz="2400" dirty="0"/>
              <a:t>садике </a:t>
            </a:r>
            <a:r>
              <a:rPr lang="ru-RU" sz="2400" dirty="0" smtClean="0"/>
              <a:t>своем  </a:t>
            </a:r>
            <a:r>
              <a:rPr lang="ru-RU" sz="2400" dirty="0"/>
              <a:t>весело  живем  </a:t>
            </a:r>
            <a:endParaRPr lang="ru-RU" sz="2400" dirty="0" smtClean="0"/>
          </a:p>
          <a:p>
            <a:pPr>
              <a:spcAft>
                <a:spcPts val="1000"/>
              </a:spcAft>
            </a:pPr>
            <a:r>
              <a:rPr lang="ru-RU" sz="2400" dirty="0" smtClean="0"/>
              <a:t>Советуют </a:t>
            </a:r>
            <a:r>
              <a:rPr lang="ru-RU" sz="2400" dirty="0"/>
              <a:t>специалисты </a:t>
            </a:r>
            <a:r>
              <a:rPr lang="ru-RU" sz="2400" dirty="0" smtClean="0"/>
              <a:t> </a:t>
            </a:r>
          </a:p>
          <a:p>
            <a:pPr>
              <a:spcAft>
                <a:spcPts val="1000"/>
              </a:spcAft>
            </a:pPr>
            <a:r>
              <a:rPr lang="ru-RU" sz="2400" dirty="0" smtClean="0"/>
              <a:t>Мы </a:t>
            </a:r>
            <a:r>
              <a:rPr lang="ru-RU" sz="2400" dirty="0"/>
              <a:t>познаем </a:t>
            </a:r>
            <a:r>
              <a:rPr lang="ru-RU" sz="2400" dirty="0" smtClean="0"/>
              <a:t>мир</a:t>
            </a:r>
            <a:endParaRPr lang="ru-RU" sz="2400" dirty="0"/>
          </a:p>
          <a:p>
            <a:pPr>
              <a:spcAft>
                <a:spcPts val="1000"/>
              </a:spcAft>
            </a:pPr>
            <a:r>
              <a:rPr lang="ru-RU" sz="2400" dirty="0" smtClean="0"/>
              <a:t>Стенка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2404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dirty="0" smtClean="0"/>
              <a:t>Спасибо за внимание!</a:t>
            </a:r>
            <a:endParaRPr lang="ru-RU" sz="6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05064"/>
            <a:ext cx="1728192" cy="1728192"/>
          </a:xfrm>
        </p:spPr>
      </p:pic>
    </p:spTree>
    <p:extLst>
      <p:ext uri="{BB962C8B-B14F-4D97-AF65-F5344CB8AC3E}">
        <p14:creationId xmlns:p14="http://schemas.microsoft.com/office/powerpoint/2010/main" val="340746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24136"/>
          </a:xfrm>
        </p:spPr>
        <p:txBody>
          <a:bodyPr>
            <a:normAutofit/>
          </a:bodyPr>
          <a:lstStyle/>
          <a:p>
            <a:r>
              <a:rPr lang="ru-RU" dirty="0" smtClean="0"/>
              <a:t>Информационная открытость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8229600" cy="4425355"/>
          </a:xfrm>
        </p:spPr>
        <p:txBody>
          <a:bodyPr>
            <a:normAutofit/>
          </a:bodyPr>
          <a:lstStyle/>
          <a:p>
            <a:r>
              <a:rPr lang="ru-RU" sz="2400" b="0" dirty="0" smtClean="0"/>
              <a:t>это </a:t>
            </a:r>
            <a:r>
              <a:rPr lang="ru-RU" sz="2400" b="0" dirty="0"/>
              <a:t>организационно-правовой режим </a:t>
            </a:r>
            <a:r>
              <a:rPr lang="ru-RU" sz="2400" b="0" dirty="0" smtClean="0"/>
              <a:t>деятельности учреждения, </a:t>
            </a:r>
            <a:r>
              <a:rPr lang="ru-RU" sz="2400" b="0" dirty="0"/>
              <a:t>обеспечивающий </a:t>
            </a:r>
            <a:r>
              <a:rPr lang="ru-RU" sz="2400" b="0" dirty="0" smtClean="0"/>
              <a:t>возможность </a:t>
            </a:r>
            <a:r>
              <a:rPr lang="ru-RU" sz="2400" b="0" dirty="0"/>
              <a:t>получать необходимый и достаточный объем </a:t>
            </a:r>
            <a:r>
              <a:rPr lang="ru-RU" sz="2400" b="0" dirty="0" smtClean="0"/>
              <a:t>информации всем участникам социального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4270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Информационная доступность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ru-RU" sz="2800" dirty="0" smtClean="0"/>
              <a:t>это возможность за приемлемое время получить требуемую информационную услугу.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Информационное  взаимодействие включает в себя: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ru-RU" dirty="0" smtClean="0"/>
              <a:t>изучение запросов родителей (через анкетирование и интервьюирование);</a:t>
            </a:r>
          </a:p>
          <a:p>
            <a:r>
              <a:rPr lang="ru-RU" dirty="0" smtClean="0"/>
              <a:t>формирование системы информирования;</a:t>
            </a:r>
          </a:p>
          <a:p>
            <a:r>
              <a:rPr lang="ru-RU" dirty="0" smtClean="0"/>
              <a:t>расширение форм и методов информационного взаимодействия.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282154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prstClr val="white"/>
                </a:solidFill>
              </a:rPr>
              <a:t>. </a:t>
            </a:r>
            <a:br>
              <a:rPr lang="ru-RU" dirty="0" smtClean="0">
                <a:solidFill>
                  <a:prstClr val="white"/>
                </a:solidFill>
              </a:rPr>
            </a:br>
            <a:r>
              <a:rPr lang="ru-RU" dirty="0" smtClean="0">
                <a:solidFill>
                  <a:prstClr val="white"/>
                </a:solidFill>
              </a:rPr>
              <a:t/>
            </a:r>
            <a:br>
              <a:rPr lang="ru-RU" dirty="0" smtClean="0">
                <a:solidFill>
                  <a:prstClr val="white"/>
                </a:solidFill>
              </a:rPr>
            </a:br>
            <a:r>
              <a:rPr lang="ru-RU" dirty="0" smtClean="0">
                <a:solidFill>
                  <a:prstClr val="white"/>
                </a:solidFill>
              </a:rPr>
              <a:t> </a:t>
            </a:r>
            <a:r>
              <a:rPr lang="ru-RU" dirty="0" smtClean="0"/>
              <a:t> Содержание запросов родителей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844825"/>
            <a:ext cx="7283152" cy="3168352"/>
          </a:xfrm>
        </p:spPr>
        <p:txBody>
          <a:bodyPr>
            <a:normAutofit fontScale="85000" lnSpcReduction="20000"/>
          </a:bodyPr>
          <a:lstStyle/>
          <a:p>
            <a:endParaRPr lang="ru-RU" sz="2400" dirty="0" smtClean="0"/>
          </a:p>
          <a:p>
            <a:r>
              <a:rPr lang="ru-RU" dirty="0" smtClean="0"/>
              <a:t>Любопытные, неординарные проявления ребенка</a:t>
            </a:r>
          </a:p>
          <a:p>
            <a:r>
              <a:rPr lang="ru-RU" dirty="0" smtClean="0"/>
              <a:t> Любимые занятия   детей  в детском саду </a:t>
            </a:r>
          </a:p>
          <a:p>
            <a:r>
              <a:rPr lang="ru-RU" dirty="0" smtClean="0"/>
              <a:t>Успехи  </a:t>
            </a:r>
            <a:r>
              <a:rPr lang="ru-RU" dirty="0"/>
              <a:t>в образовательной </a:t>
            </a:r>
            <a:r>
              <a:rPr lang="ru-RU" dirty="0" smtClean="0"/>
              <a:t>деятельности </a:t>
            </a:r>
          </a:p>
          <a:p>
            <a:r>
              <a:rPr lang="ru-RU" dirty="0" smtClean="0"/>
              <a:t>Взаимоотношения со взрослыми и сверстниками </a:t>
            </a:r>
          </a:p>
          <a:p>
            <a:pPr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2346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Формы организации информационного взаимодействия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36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758992"/>
              </p:ext>
            </p:extLst>
          </p:nvPr>
        </p:nvGraphicFramePr>
        <p:xfrm>
          <a:off x="2123728" y="1988840"/>
          <a:ext cx="482453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547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3600" dirty="0" smtClean="0"/>
              <a:t>Содержание информационных стендов: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Реализуемая программа </a:t>
            </a:r>
          </a:p>
          <a:p>
            <a:r>
              <a:rPr lang="ru-RU" sz="2800" dirty="0" smtClean="0"/>
              <a:t>Режим дня </a:t>
            </a:r>
          </a:p>
          <a:p>
            <a:r>
              <a:rPr lang="ru-RU" sz="2800" dirty="0" smtClean="0"/>
              <a:t>Режим образовательной деятельности </a:t>
            </a:r>
          </a:p>
          <a:p>
            <a:r>
              <a:rPr lang="ru-RU" sz="2800" dirty="0" smtClean="0"/>
              <a:t>Педагогический состав группы </a:t>
            </a:r>
          </a:p>
          <a:p>
            <a:r>
              <a:rPr lang="ru-RU" sz="2800" dirty="0" smtClean="0"/>
              <a:t>Сотрудники организации </a:t>
            </a:r>
          </a:p>
          <a:p>
            <a:r>
              <a:rPr lang="ru-RU" sz="2800" dirty="0" smtClean="0"/>
              <a:t>Новости </a:t>
            </a:r>
          </a:p>
          <a:p>
            <a:r>
              <a:rPr lang="ru-RU" sz="2800" dirty="0" smtClean="0"/>
              <a:t>Успехи и достижения детей  </a:t>
            </a:r>
          </a:p>
          <a:p>
            <a:r>
              <a:rPr lang="ru-RU" sz="2800" dirty="0" smtClean="0"/>
              <a:t>Содержание образовательной деятельности и т. 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70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Стенд «Наши первые шаги»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59533"/>
            <a:ext cx="2520280" cy="2308852"/>
          </a:xfrm>
        </p:spPr>
      </p:pic>
    </p:spTree>
    <p:extLst>
      <p:ext uri="{BB962C8B-B14F-4D97-AF65-F5344CB8AC3E}">
        <p14:creationId xmlns:p14="http://schemas.microsoft.com/office/powerpoint/2010/main" val="150752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1262</TotalTime>
  <Words>328</Words>
  <Application>Microsoft Office PowerPoint</Application>
  <PresentationFormat>Экран (4:3)</PresentationFormat>
  <Paragraphs>72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Тема1</vt:lpstr>
      <vt:lpstr>1_Тема1</vt:lpstr>
      <vt:lpstr>    Обеспечение информационной открытости деятельности учреждения в условиях группы                                 Воспитатель: Налетова С. В.    </vt:lpstr>
      <vt:lpstr>Нормативное обеспечение</vt:lpstr>
      <vt:lpstr>Информационная открытость</vt:lpstr>
      <vt:lpstr>Информационная доступность</vt:lpstr>
      <vt:lpstr>Информационное  взаимодействие включает в себя: </vt:lpstr>
      <vt:lpstr>   .     Содержание запросов родителей         </vt:lpstr>
      <vt:lpstr>        Формы организации информационного взаимодействия         </vt:lpstr>
      <vt:lpstr>Содержание информационных стендов:</vt:lpstr>
      <vt:lpstr>Стенд «Наши первые шаги»</vt:lpstr>
      <vt:lpstr>Стенд «Вот мы какие!»</vt:lpstr>
      <vt:lpstr>Стенд «Рассуждают дети обо всем на свете».</vt:lpstr>
      <vt:lpstr>Темы для рассуждений:</vt:lpstr>
      <vt:lpstr>Наши достижения</vt:lpstr>
      <vt:lpstr>Вариант оформления стенда по теме недели.</vt:lpstr>
      <vt:lpstr> Информационные стенды   Требования к оформлению:    </vt:lpstr>
      <vt:lpstr>Портфолио группы</vt:lpstr>
      <vt:lpstr>Газета для родителей</vt:lpstr>
      <vt:lpstr>Информационные папки</vt:lpstr>
      <vt:lpstr>Интернет ресурсы</vt:lpstr>
      <vt:lpstr>Рубрики:</vt:lpstr>
      <vt:lpstr>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информационной открытости учреждения через информирование родителей группы</dc:title>
  <dc:creator>Dredlog</dc:creator>
  <cp:lastModifiedBy>Dredlog</cp:lastModifiedBy>
  <cp:revision>98</cp:revision>
  <dcterms:created xsi:type="dcterms:W3CDTF">2013-11-14T11:52:19Z</dcterms:created>
  <dcterms:modified xsi:type="dcterms:W3CDTF">2014-04-23T17:38:18Z</dcterms:modified>
</cp:coreProperties>
</file>