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57" r:id="rId8"/>
    <p:sldId id="260" r:id="rId9"/>
    <p:sldId id="26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7ABF8-F43C-4C0F-9E1F-1F2D160279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4EAB-1E3A-4DBC-9EC8-2732B8019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Приготовление блюд из свежих и вареных овощей. Салаты.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000636"/>
            <a:ext cx="3429024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Учитель технологии МБОУ СОШ №1  г. Шарыпово Красноярского края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Травкина Наталья Викторовна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W7\Desktop\рецеп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4095752" cy="3071814"/>
          </a:xfrm>
          <a:prstGeom prst="rect">
            <a:avLst/>
          </a:prstGeom>
          <a:noFill/>
        </p:spPr>
      </p:pic>
      <p:pic>
        <p:nvPicPr>
          <p:cNvPr id="3075" name="Picture 3" descr="C:\Users\UserW7\Desktop\839d5caf8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4000528" cy="283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Технологическая последовательность приготовления винегрета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50099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Свеклу нарезать кубиками размером 5 на 5 мм переложить в салатник, добавить ложку подсолнечного масла и перемешать, чтобы другие овощи не приобрели цвет свеклы.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Картофель, морковь, огурцы, нарезать кубиками 5 на 5 мм, переложить в салатник.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Лук нарезать мелкими кубиками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Добавить квашеную капусту, фасоль.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Посолить по вкусу, добавить подсолнечное масло, все ингредиенты перемешать.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Оформить готовое блюдо, выложить в салатник.</a:t>
            </a:r>
          </a:p>
          <a:p>
            <a:endParaRPr lang="ru-RU" sz="2000" dirty="0"/>
          </a:p>
        </p:txBody>
      </p:sp>
      <p:pic>
        <p:nvPicPr>
          <p:cNvPr id="8195" name="Picture 3" descr="C:\Users\UserW7\Desktop\1bd2fd39d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857760"/>
            <a:ext cx="2476485" cy="1857364"/>
          </a:xfrm>
          <a:prstGeom prst="rect">
            <a:avLst/>
          </a:prstGeom>
          <a:noFill/>
        </p:spPr>
      </p:pic>
      <p:pic>
        <p:nvPicPr>
          <p:cNvPr id="1026" name="Picture 2" descr="C:\Users\UserW7\Desktop\0b1914fcedc15bc2fecbbcf2408cc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857760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Салат </a:t>
            </a:r>
            <a:r>
              <a:rPr lang="ru-RU" b="1" dirty="0" smtClean="0">
                <a:latin typeface="Monotype Corsiva" pitchFamily="66" charset="0"/>
              </a:rPr>
              <a:t>– это холодное блюдо, состоящее из одного или нескольких овощей, а также в сочетание с мясом, рыбой, яйцами.</a:t>
            </a:r>
          </a:p>
          <a:p>
            <a:endParaRPr lang="ru-RU" dirty="0"/>
          </a:p>
        </p:txBody>
      </p:sp>
      <p:pic>
        <p:nvPicPr>
          <p:cNvPr id="4098" name="Picture 2" descr="C:\Users\UserW7\Desktop\f1df9eeb4b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5857916" cy="439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Входящие в состав салата продукты могут быть сырыми (редис, зеленый салат, огурцы, помидоры, лук), вареными (свекла, картофель, морковь), маринованными, солеными (огурец, капуста), и продуктами, прошедшими сложную и длительную обработку (колбасы, копченая рыба, консервы).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UserW7\Desktop\3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636"/>
            <a:ext cx="1939261" cy="1501764"/>
          </a:xfrm>
          <a:prstGeom prst="rect">
            <a:avLst/>
          </a:prstGeom>
          <a:noFill/>
        </p:spPr>
      </p:pic>
      <p:pic>
        <p:nvPicPr>
          <p:cNvPr id="2051" name="Picture 3" descr="C:\Users\UserW7\Desktop\varenye-yayca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786322"/>
            <a:ext cx="1595432" cy="1595432"/>
          </a:xfrm>
          <a:prstGeom prst="rect">
            <a:avLst/>
          </a:prstGeom>
          <a:noFill/>
        </p:spPr>
      </p:pic>
      <p:pic>
        <p:nvPicPr>
          <p:cNvPr id="2053" name="Picture 5" descr="C:\Users\UserW7\Desktop\777237e3d9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286388"/>
            <a:ext cx="1951803" cy="1316332"/>
          </a:xfrm>
          <a:prstGeom prst="rect">
            <a:avLst/>
          </a:prstGeom>
          <a:noFill/>
        </p:spPr>
      </p:pic>
      <p:pic>
        <p:nvPicPr>
          <p:cNvPr id="2055" name="Picture 7" descr="C:\Users\UserW7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1714504" cy="1071565"/>
          </a:xfrm>
          <a:prstGeom prst="rect">
            <a:avLst/>
          </a:prstGeom>
          <a:noFill/>
        </p:spPr>
      </p:pic>
      <p:pic>
        <p:nvPicPr>
          <p:cNvPr id="2056" name="Picture 8" descr="C:\Users\UserW7\Desktop\index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143380"/>
            <a:ext cx="2157411" cy="161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Технологическая последовательность приготовления салатов из свежих овощей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Первичная обработка овощей</a:t>
            </a:r>
          </a:p>
          <a:p>
            <a:r>
              <a:rPr lang="ru-RU" dirty="0" smtClean="0">
                <a:latin typeface="Monotype Corsiva" pitchFamily="66" charset="0"/>
              </a:rPr>
              <a:t>Нарезка овощей. Овощи для салата должны быть нарезаны одинаково.</a:t>
            </a:r>
          </a:p>
          <a:p>
            <a:r>
              <a:rPr lang="ru-RU" dirty="0" smtClean="0">
                <a:latin typeface="Monotype Corsiva" pitchFamily="66" charset="0"/>
              </a:rPr>
              <a:t>Заправка салата. Перемешивать продукты надо осторожно, чтобы они не мялись.</a:t>
            </a:r>
          </a:p>
          <a:p>
            <a:r>
              <a:rPr lang="ru-RU" dirty="0" smtClean="0">
                <a:latin typeface="Monotype Corsiva" pitchFamily="66" charset="0"/>
              </a:rPr>
              <a:t>Выкладывание в салатницу и украшение.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Users\UserW7\Desktop\514700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143512"/>
            <a:ext cx="12858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Нарезка овощей для украшения блюд.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W7\Desktop\Krasivaja-narezka-ogurcov-i-pomidor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2286016" cy="1524010"/>
          </a:xfrm>
          <a:prstGeom prst="rect">
            <a:avLst/>
          </a:prstGeom>
          <a:noFill/>
        </p:spPr>
      </p:pic>
      <p:pic>
        <p:nvPicPr>
          <p:cNvPr id="1027" name="Picture 3" descr="C:\Users\UserW7\Desktop\Krasivaja-narezka-ogurcov-i-pomidor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357454" cy="1571636"/>
          </a:xfrm>
          <a:prstGeom prst="rect">
            <a:avLst/>
          </a:prstGeom>
          <a:noFill/>
        </p:spPr>
      </p:pic>
      <p:pic>
        <p:nvPicPr>
          <p:cNvPr id="1028" name="Picture 4" descr="C:\Users\UserW7\Desktop\Krasivaja-narezka-ogurcov-i-pomidoro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2321715" cy="1547810"/>
          </a:xfrm>
          <a:prstGeom prst="rect">
            <a:avLst/>
          </a:prstGeom>
          <a:noFill/>
        </p:spPr>
      </p:pic>
      <p:pic>
        <p:nvPicPr>
          <p:cNvPr id="1030" name="Picture 6" descr="C:\Users\UserW7\Desktop\Krasivaja-narezka-ogurcov-i-pomidorov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071810"/>
            <a:ext cx="2214578" cy="1476385"/>
          </a:xfrm>
          <a:prstGeom prst="rect">
            <a:avLst/>
          </a:prstGeom>
          <a:noFill/>
        </p:spPr>
      </p:pic>
      <p:pic>
        <p:nvPicPr>
          <p:cNvPr id="1031" name="Picture 7" descr="C:\Users\UserW7\Desktop\227585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929198"/>
            <a:ext cx="2286016" cy="1714513"/>
          </a:xfrm>
          <a:prstGeom prst="rect">
            <a:avLst/>
          </a:prstGeom>
          <a:noFill/>
        </p:spPr>
      </p:pic>
      <p:pic>
        <p:nvPicPr>
          <p:cNvPr id="1032" name="Picture 8" descr="C:\Users\UserW7\Desktop\228019_3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929198"/>
            <a:ext cx="2286016" cy="1714512"/>
          </a:xfrm>
          <a:prstGeom prst="rect">
            <a:avLst/>
          </a:prstGeom>
          <a:noFill/>
        </p:spPr>
      </p:pic>
      <p:pic>
        <p:nvPicPr>
          <p:cNvPr id="1033" name="Picture 9" descr="C:\Users\UserW7\Desktop\Krasivaja-narezka-ogurcov-i-pomidorov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1571612"/>
            <a:ext cx="3286148" cy="2190765"/>
          </a:xfrm>
          <a:prstGeom prst="rect">
            <a:avLst/>
          </a:prstGeom>
          <a:noFill/>
        </p:spPr>
      </p:pic>
      <p:pic>
        <p:nvPicPr>
          <p:cNvPr id="1034" name="Picture 10" descr="C:\Users\UserW7\Desktop\DSCN0158.JPG  12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4071942"/>
            <a:ext cx="3315131" cy="208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Правила приготовления салатов из овощей.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Салат из свежих овощей надо готовить непосредственно перед подачей к столу.</a:t>
            </a:r>
          </a:p>
          <a:p>
            <a:r>
              <a:rPr lang="ru-RU" sz="2400" b="1" dirty="0" smtClean="0">
                <a:latin typeface="Monotype Corsiva" pitchFamily="66" charset="0"/>
              </a:rPr>
              <a:t>Все продукты должны пройти первичную обработку, а часть из них - первичную и тепловую.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Нельзя соединять тёплые и холодные овощи-салат быстро испортится.</a:t>
            </a:r>
          </a:p>
          <a:p>
            <a:r>
              <a:rPr lang="ru-RU" sz="2400" b="1" dirty="0" smtClean="0">
                <a:latin typeface="Monotype Corsiva" pitchFamily="66" charset="0"/>
              </a:rPr>
              <a:t>Овощи для салатов можно готовить заранее (за 1-2 часа до подачи к столу).</a:t>
            </a:r>
          </a:p>
          <a:p>
            <a:r>
              <a:rPr lang="ru-RU" sz="2400" b="1" dirty="0" smtClean="0">
                <a:latin typeface="Monotype Corsiva" pitchFamily="66" charset="0"/>
              </a:rPr>
              <a:t>Заправлять и украшать салаты надо непосредственно перед подачей к столу.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Нельзя готовить и хранить салаты в металлической посуде.</a:t>
            </a:r>
          </a:p>
          <a:p>
            <a:r>
              <a:rPr lang="ru-RU" sz="2400" b="1" dirty="0" smtClean="0">
                <a:latin typeface="Monotype Corsiva" pitchFamily="66" charset="0"/>
              </a:rPr>
              <a:t>Соблюдать сроки хранения салатов в холодильнике; для </a:t>
            </a:r>
            <a:r>
              <a:rPr lang="ru-RU" sz="2400" b="1" dirty="0" err="1" smtClean="0">
                <a:latin typeface="Monotype Corsiva" pitchFamily="66" charset="0"/>
              </a:rPr>
              <a:t>незаправленных</a:t>
            </a:r>
            <a:r>
              <a:rPr lang="ru-RU" sz="2400" b="1" dirty="0" smtClean="0">
                <a:latin typeface="Monotype Corsiva" pitchFamily="66" charset="0"/>
              </a:rPr>
              <a:t> салатов – не более 12 часов, для заправленных – 6 часов.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098" name="Picture 2" descr="C:\Users\UserW7\Desktop\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857892"/>
            <a:ext cx="704850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равила техники безопасности при выполнении кулинарных работ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Monotype Corsiva" pitchFamily="66" charset="0"/>
              </a:rPr>
              <a:t>ТБ </a:t>
            </a:r>
            <a:r>
              <a:rPr lang="ru-RU" sz="2000" b="1" i="1" u="sng" dirty="0">
                <a:solidFill>
                  <a:srgbClr val="FF0000"/>
                </a:solidFill>
                <a:latin typeface="Monotype Corsiva" pitchFamily="66" charset="0"/>
              </a:rPr>
              <a:t>при пользовании электрической плиткой</a:t>
            </a:r>
            <a:r>
              <a:rPr lang="ru-RU" sz="2000" b="1" i="1" u="sng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 </a:t>
            </a:r>
          </a:p>
          <a:p>
            <a:r>
              <a:rPr lang="ru-RU" sz="2000" dirty="0">
                <a:latin typeface="Monotype Corsiva" pitchFamily="66" charset="0"/>
              </a:rPr>
              <a:t>1. Перед включением проверьте исправность шнура питания.</a:t>
            </a:r>
          </a:p>
          <a:p>
            <a:r>
              <a:rPr lang="ru-RU" sz="2000" dirty="0">
                <a:latin typeface="Monotype Corsiva" pitchFamily="66" charset="0"/>
              </a:rPr>
              <a:t>2. При включении плитки штепсельную вилку вводите в гнёзда штепсельной розетки до отказа. Не допускайте выключения вилки дёрганием за шнур.</a:t>
            </a:r>
          </a:p>
          <a:p>
            <a:r>
              <a:rPr lang="ru-RU" sz="2000" dirty="0">
                <a:latin typeface="Monotype Corsiva" pitchFamily="66" charset="0"/>
              </a:rPr>
              <a:t>3. Для приготовления пищи на электроплитке пользуйся только эмалированной </a:t>
            </a:r>
            <a:r>
              <a:rPr lang="ru-RU" sz="2000" dirty="0" smtClean="0">
                <a:latin typeface="Monotype Corsiva" pitchFamily="66" charset="0"/>
              </a:rPr>
              <a:t>посудой.</a:t>
            </a: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Monotype Corsiva" pitchFamily="66" charset="0"/>
              </a:rPr>
              <a:t>ТБ </a:t>
            </a:r>
            <a:r>
              <a:rPr lang="ru-RU" sz="2000" b="1" i="1" u="sng" dirty="0">
                <a:solidFill>
                  <a:srgbClr val="FF0000"/>
                </a:solidFill>
                <a:latin typeface="Monotype Corsiva" pitchFamily="66" charset="0"/>
              </a:rPr>
              <a:t>при работе с горячими жидкостями.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2000" dirty="0">
                <a:latin typeface="Monotype Corsiva" pitchFamily="66" charset="0"/>
              </a:rPr>
              <a:t>1. Следите, чтобы при закипании содержимое посуды не выливалось через край. При сильном кипении сокращайте огонь или выключайте плиту.</a:t>
            </a:r>
          </a:p>
          <a:p>
            <a:r>
              <a:rPr lang="ru-RU" sz="2000" dirty="0">
                <a:latin typeface="Monotype Corsiva" pitchFamily="66" charset="0"/>
              </a:rPr>
              <a:t>2. Крышки горячей посуды берите полотенцем и открывайте от себя.</a:t>
            </a:r>
          </a:p>
          <a:p>
            <a:r>
              <a:rPr lang="ru-RU" sz="2000" dirty="0">
                <a:latin typeface="Monotype Corsiva" pitchFamily="66" charset="0"/>
              </a:rPr>
              <a:t>3. Сковородку ставьте и снимайте сковородником с деревянной ручкой.</a:t>
            </a:r>
          </a:p>
          <a:p>
            <a:endParaRPr lang="ru-RU" sz="1600" dirty="0"/>
          </a:p>
        </p:txBody>
      </p:sp>
      <p:pic>
        <p:nvPicPr>
          <p:cNvPr id="2052" name="Picture 4" descr="C:\Users\UserW7\Desktop\oven_burning_food_h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285860"/>
            <a:ext cx="1309685" cy="1309685"/>
          </a:xfrm>
          <a:prstGeom prst="rect">
            <a:avLst/>
          </a:prstGeom>
          <a:noFill/>
        </p:spPr>
      </p:pic>
      <p:pic>
        <p:nvPicPr>
          <p:cNvPr id="2053" name="Picture 5" descr="C:\Users\UserW7\Desktop\58680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1277918" cy="95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Виды тепловой обработки овощей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Варка</a:t>
            </a: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-  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это нагревание продукта в воде, бульоне, молоке или на пару.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Жаренье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это нагревание продукта на горячей сковороде с жиром.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Запекания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жаренье продукта в духовке.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Тушение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продукт сначала обжаривают, а затем заливают соусом и доводят до готовности.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Припускание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–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варят в небольшом количестве сока или жидкости.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Пассерование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продукт слегка обжаривают с жиром и без него.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Блаширование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Monotype Corsiva" pitchFamily="66" charset="0"/>
                <a:cs typeface="Times New Roman" pitchFamily="18" charset="0"/>
              </a:rPr>
              <a:t>– быстрое обваривание или ошпаривание.</a:t>
            </a:r>
          </a:p>
          <a:p>
            <a:endParaRPr lang="ru-RU" dirty="0"/>
          </a:p>
        </p:txBody>
      </p:sp>
      <p:pic>
        <p:nvPicPr>
          <p:cNvPr id="5122" name="Picture 2" descr="C:\Users\UserW7\Desktop\652003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953000"/>
            <a:ext cx="95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Правила тепловой обработки овощей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продукты не пережаривать и не переваривать.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Жарить или варить овощи надо сначала на сильном огне, а затем на слабом.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Овощи следует опускать в кипящую подсоленную воду и варить при слабом кипении, закрыв крышкой, так лучше сохраняются питательные вещества.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варке вода должна только покрывать овощи, так как ее большое количество приведет к потере питательных веществ.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Свеклу и морковь варят без соли, если овощи посолить они приобретают неприятный вкус и дольше варятся.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Овощи для салатов варят в кожуре.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W7\Desktop\776937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286388"/>
            <a:ext cx="95250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515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Приготовление блюд из свежих и вареных овощей. Салаты.</vt:lpstr>
      <vt:lpstr>Слайд 2</vt:lpstr>
      <vt:lpstr>Слайд 3</vt:lpstr>
      <vt:lpstr>Технологическая последовательность приготовления салатов из свежих овощей</vt:lpstr>
      <vt:lpstr>Нарезка овощей для украшения блюд.</vt:lpstr>
      <vt:lpstr>Правила приготовления салатов из овощей.</vt:lpstr>
      <vt:lpstr>Правила техники безопасности при выполнении кулинарных работ</vt:lpstr>
      <vt:lpstr>Виды тепловой обработки овощей </vt:lpstr>
      <vt:lpstr>Правила тепловой обработки овощей </vt:lpstr>
      <vt:lpstr>Технологическая последовательность приготовления винегрета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блюд и вареных овощей</dc:title>
  <dc:creator>UserW7</dc:creator>
  <cp:lastModifiedBy>UserW7</cp:lastModifiedBy>
  <cp:revision>20</cp:revision>
  <dcterms:created xsi:type="dcterms:W3CDTF">2015-03-17T11:54:07Z</dcterms:created>
  <dcterms:modified xsi:type="dcterms:W3CDTF">2015-03-18T10:30:27Z</dcterms:modified>
</cp:coreProperties>
</file>