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3"/>
  </p:notesMasterIdLst>
  <p:sldIdLst>
    <p:sldId id="306" r:id="rId2"/>
    <p:sldId id="295" r:id="rId3"/>
    <p:sldId id="284" r:id="rId4"/>
    <p:sldId id="285" r:id="rId5"/>
    <p:sldId id="296" r:id="rId6"/>
    <p:sldId id="309" r:id="rId7"/>
    <p:sldId id="325" r:id="rId8"/>
    <p:sldId id="310" r:id="rId9"/>
    <p:sldId id="311" r:id="rId10"/>
    <p:sldId id="313" r:id="rId11"/>
    <p:sldId id="315" r:id="rId12"/>
    <p:sldId id="316" r:id="rId13"/>
    <p:sldId id="324" r:id="rId14"/>
    <p:sldId id="314" r:id="rId15"/>
    <p:sldId id="320" r:id="rId16"/>
    <p:sldId id="321" r:id="rId17"/>
    <p:sldId id="317" r:id="rId18"/>
    <p:sldId id="318" r:id="rId19"/>
    <p:sldId id="319" r:id="rId20"/>
    <p:sldId id="323" r:id="rId21"/>
    <p:sldId id="30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0000"/>
    <a:srgbClr val="FFCC66"/>
    <a:srgbClr val="FF6600"/>
    <a:srgbClr val="FF0066"/>
    <a:srgbClr val="EAEAEA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31" autoAdjust="0"/>
    <p:restoredTop sz="89976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F691C9C-451E-47D0-9A84-D0D7E9F99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98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1D240F8-F032-4106-B3DE-6AF2208F10E5}" type="slidenum">
              <a:rPr lang="ru-RU" sz="1200">
                <a:latin typeface="+mn-lt"/>
              </a:rPr>
              <a:pPr algn="r">
                <a:defRPr/>
              </a:pPr>
              <a:t>1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9021BEA-38F3-4448-83E6-D5F8B9A38C0E}" type="slidenum">
              <a:rPr lang="ru-RU" sz="1200">
                <a:latin typeface="+mn-lt"/>
              </a:rPr>
              <a:pPr algn="r">
                <a:defRPr/>
              </a:pPr>
              <a:t>3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4CE52-7DAE-4A07-8F2F-C49DFB1C78BE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79078-7DAF-4FCA-9956-DA6F2F9FB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82DEC-A5DF-4FC1-89D3-1DDAAC9E54D5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39BC7-8228-4C86-9455-FDDBB9CBF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3D33-7F7A-46C3-8B10-C99194404345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74608-9E38-4357-B898-1757A7D18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14E1-5B55-486B-A115-D0C075959E58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958A0-1EE5-49EB-80B2-DA3BAA7A0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B0FA-B11D-46B4-961B-99B82E590EEC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81D48-CEB1-421E-9003-614D1EAA6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3950-9DCB-4823-8A53-0C36364DF076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6CA8-AA05-4671-8EB1-E98927BF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5E796-9996-48EE-A68C-FF67FC165278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42A0-75EB-4955-B6D5-78820BBF0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C3EA-8D1D-4380-A0C6-BE888D9FB35B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9682C-7FF4-4878-9D1B-ABD1A54CF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21E86-683C-42EE-9410-D565550F6E13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F1B9-E6D4-4152-B90B-3E1C8C364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5E188-3D09-4146-AF2B-B57CDDD98B5D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99D00-00E0-4E1E-9A0E-394D7EE68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1201F-3703-463E-B62E-9E76961B5306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67BA-640A-4CAD-9F85-1C14B3F64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7ED5F-1892-4787-A212-5EA1722A7AF9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CCD10-5942-4C99-BBE4-A17A45757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627721-CA3D-40AA-A5B7-1E7FAB1E37FA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794D4-35D0-4D38-9BF0-1C8067684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&#1055;&#1056;&#1048;&#1051;&#1054;&#1046;&#1045;&#1053;&#1048;&#1045;%201%20(%20&#1040;&#1053;&#1050;&#1045;&#1058;&#1040;-&#1042;&#1089;&#1090;&#1088;&#1077;&#1095;&#1072;%20&#1089;%20&#1089;&#1072;&#1084;&#1080;&#1084;%20&#1089;&#1086;&#1073;&#1086;&#1081;).do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99%20-&#1073;&#1091;&#1082;&#1083;&#1077;&#1090;%20&#1088;&#1077;&#1082;&#1086;&#1084;&#1077;&#1085;&#1076;&#1072;&#1094;&#1080;&#1103;.doc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5" Type="http://schemas.openxmlformats.org/officeDocument/2006/relationships/hyperlink" Target="&#1054;&#1083;&#1077;&#1075;%20&#1052;&#1080;&#1090;&#1103;&#1077;&#1074;%20-%20&#1050;&#1072;&#1082;%20&#1079;&#1076;&#1086;&#1088;&#1086;&#1074;&#1086;%20(&#1048;&#1079;&#1075;&#1080;&#1073;%20&#1075;&#1080;&#1090;&#1072;&#1088;&#1099;%20&#1078;&#1077;&#1083;&#1090;&#1086;&#1081;...).mp4" TargetMode="Externa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5;&#1056;&#1048;&#1051;&#1054;&#1046;&#1045;&#1053;&#1048;&#1045;%202%20(&#1057;&#1077;&#1084;&#1077;&#1081;&#1085;&#1086;&#1077;%20&#1076;&#1077;&#1088;&#1077;&#1074;&#1086;).do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http://www.adm-gavrilovposad.ru/img/230413/002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09600" y="2590800"/>
            <a:ext cx="3067050" cy="40101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100" name="Text Box 14"/>
          <p:cNvSpPr txBox="1">
            <a:spLocks noChangeArrowheads="1"/>
          </p:cNvSpPr>
          <p:nvPr/>
        </p:nvSpPr>
        <p:spPr bwMode="auto">
          <a:xfrm>
            <a:off x="1143000" y="1981200"/>
            <a:ext cx="7086600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Университет семейного воспитания (для родителей)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 rot="10800000" flipV="1">
            <a:off x="5105400" y="5510426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</a:rPr>
              <a:t>Подготовила социальный педагог </a:t>
            </a:r>
          </a:p>
          <a:p>
            <a:pPr algn="ctr"/>
            <a:r>
              <a:rPr lang="ru-RU" sz="1200" dirty="0">
                <a:latin typeface="Times New Roman" pitchFamily="18" charset="0"/>
              </a:rPr>
              <a:t>МБОУ «Средняя школа №6»</a:t>
            </a:r>
          </a:p>
          <a:p>
            <a:pPr algn="ctr"/>
            <a:r>
              <a:rPr lang="ru-RU" sz="1200" dirty="0" err="1">
                <a:latin typeface="Times New Roman" pitchFamily="18" charset="0"/>
              </a:rPr>
              <a:t>Парулина</a:t>
            </a:r>
            <a:r>
              <a:rPr lang="ru-RU" sz="1200" dirty="0">
                <a:latin typeface="Times New Roman" pitchFamily="18" charset="0"/>
              </a:rPr>
              <a:t> В.Ю.</a:t>
            </a:r>
          </a:p>
          <a:p>
            <a:pPr algn="ctr"/>
            <a:r>
              <a:rPr lang="ru-RU" sz="1200" dirty="0">
                <a:latin typeface="Times New Roman" pitchFamily="18" charset="0"/>
              </a:rPr>
              <a:t>г. Когалым, 2014г.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457201"/>
            <a:ext cx="8686800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kern="0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ТЕМА: </a:t>
            </a:r>
            <a:r>
              <a:rPr lang="ru-RU" sz="4000" b="1" kern="0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«ДЕРЕВО МОЕЙ СЕМЬИ»</a:t>
            </a:r>
            <a:endParaRPr lang="ru-RU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66800" y="304800"/>
            <a:ext cx="7537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Arial" charset="0"/>
              </a:rPr>
              <a:t>Вивальди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Arial" charset="0"/>
              </a:rPr>
              <a:t> «Времена года»</a:t>
            </a:r>
          </a:p>
        </p:txBody>
      </p:sp>
      <p:pic>
        <p:nvPicPr>
          <p:cNvPr id="7170" name="Picture 2" descr="http://lib2.podelise.ru/tw_files2/urls_8/224/d-223981/223981_html_m389a9e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32242"/>
            <a:ext cx="3124200" cy="2592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lib2.podelise.ru/tw_files2/urls_8/224/d-223981/223981_html_mcee00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16" y="812187"/>
            <a:ext cx="2957384" cy="24321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2801" y="3244334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Весна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43800" y="3244333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Осень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4" name="Picture 6" descr="http://lib2.podelise.ru/tw_files2/urls_8/224/d-223981/223981_html_7724d3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635709"/>
            <a:ext cx="3124200" cy="27964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lib2.podelise.ru/tw_files2/urls_8/224/d-223981/223981_html_m19a112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08" y="3613665"/>
            <a:ext cx="3124200" cy="27707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3733800" y="5136294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Лето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08208" y="5282530"/>
            <a:ext cx="983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Зима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6687445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6725" y="1882775"/>
            <a:ext cx="3529013" cy="2576513"/>
          </a:xfrm>
          <a:noFill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16013" y="5013325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дельфин</a:t>
            </a:r>
          </a:p>
        </p:txBody>
      </p:sp>
      <p:pic>
        <p:nvPicPr>
          <p:cNvPr id="2" name="Picture 5" descr="668750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844675"/>
            <a:ext cx="3455988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932363" y="5013325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слон</a:t>
            </a:r>
            <a:endParaRPr lang="ru-RU" sz="2000" b="1" dirty="0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609600"/>
            <a:ext cx="7086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Воде показали фотографии животных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6687582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447800"/>
            <a:ext cx="3124200" cy="2832100"/>
          </a:xfrm>
          <a:noFill/>
        </p:spPr>
      </p:pic>
      <p:pic>
        <p:nvPicPr>
          <p:cNvPr id="53252" name="Picture 4" descr="668758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8725" y="1600200"/>
            <a:ext cx="33766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09600" y="4419600"/>
            <a:ext cx="2743200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лотос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638800" y="4495800"/>
            <a:ext cx="2743200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вишня</a:t>
            </a:r>
          </a:p>
        </p:txBody>
      </p:sp>
      <p:pic>
        <p:nvPicPr>
          <p:cNvPr id="53258" name="Picture 10" descr="http://japan-his.ru/wp-content/uploads/2012/05/Sakura1-400x300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638800" y="4953000"/>
            <a:ext cx="2514600" cy="150843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3260" name="Picture 12" descr="http://babiki.ru/uploads/images/00/71/14/2013/02/24/15c28f.jp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533400" y="4876800"/>
            <a:ext cx="2682240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1066800" y="457200"/>
            <a:ext cx="6934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Воде показали фотографии животных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6B7B0-D4E9-4420-8E97-EC067BB14E0E}" type="datetime1">
              <a:rPr lang="ru-RU" smtClean="0"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99D00-00E0-4E1E-9A0E-394D7EE68C9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3074" name="Picture 2" descr="http://900igr.net/datas/khimija/Svojstva-veschestv-voda/0016-016-Kristall-vody-proslushavshij-Pastoral-Betkhov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-98300"/>
            <a:ext cx="9172575" cy="709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3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discovery_masaru_emoto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730250"/>
            <a:ext cx="38957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724400" y="4797425"/>
            <a:ext cx="3808413" cy="78483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После песни  «Любовь» </a:t>
            </a:r>
          </a:p>
          <a:p>
            <a:pPr eaLnBrk="1" hangingPunct="1">
              <a:spcBef>
                <a:spcPct val="50000"/>
              </a:spcBef>
              <a:defRPr/>
            </a:pPr>
            <a:endParaRPr lang="ru-RU" dirty="0" smtClean="0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3400" y="533400"/>
            <a:ext cx="3886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cap="all" dirty="0">
                <a:ln w="9000" cmpd="sng">
                  <a:solidFill>
                    <a:srgbClr val="6C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C0000">
                        <a:shade val="20000"/>
                        <a:satMod val="245000"/>
                      </a:srgbClr>
                    </a:gs>
                    <a:gs pos="43000">
                      <a:srgbClr val="6C0000">
                        <a:satMod val="255000"/>
                      </a:srgbClr>
                    </a:gs>
                    <a:gs pos="48000">
                      <a:srgbClr val="6C0000">
                        <a:shade val="85000"/>
                        <a:satMod val="255000"/>
                      </a:srgbClr>
                    </a:gs>
                    <a:gs pos="100000">
                      <a:srgbClr val="6C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песни  в стиле </a:t>
            </a:r>
            <a:r>
              <a:rPr lang="ru-RU" b="1" cap="all" dirty="0" err="1">
                <a:ln w="9000" cmpd="sng">
                  <a:solidFill>
                    <a:srgbClr val="6C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C0000">
                        <a:shade val="20000"/>
                        <a:satMod val="245000"/>
                      </a:srgbClr>
                    </a:gs>
                    <a:gs pos="43000">
                      <a:srgbClr val="6C0000">
                        <a:satMod val="255000"/>
                      </a:srgbClr>
                    </a:gs>
                    <a:gs pos="48000">
                      <a:srgbClr val="6C0000">
                        <a:shade val="85000"/>
                        <a:satMod val="255000"/>
                      </a:srgbClr>
                    </a:gs>
                    <a:gs pos="100000">
                      <a:srgbClr val="6C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хэви</a:t>
            </a:r>
            <a:r>
              <a:rPr lang="ru-RU" b="1" cap="all" dirty="0">
                <a:ln w="9000" cmpd="sng">
                  <a:solidFill>
                    <a:srgbClr val="6C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C0000">
                        <a:shade val="20000"/>
                        <a:satMod val="245000"/>
                      </a:srgbClr>
                    </a:gs>
                    <a:gs pos="43000">
                      <a:srgbClr val="6C0000">
                        <a:satMod val="255000"/>
                      </a:srgbClr>
                    </a:gs>
                    <a:gs pos="48000">
                      <a:srgbClr val="6C0000">
                        <a:shade val="85000"/>
                        <a:satMod val="255000"/>
                      </a:srgbClr>
                    </a:gs>
                    <a:gs pos="100000">
                      <a:srgbClr val="6C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-металл</a:t>
            </a:r>
          </a:p>
        </p:txBody>
      </p:sp>
      <p:pic>
        <p:nvPicPr>
          <p:cNvPr id="8194" name="Picture 2" descr="http://lib2.podelise.ru/tw_files2/urls_8/224/d-223981/223981_html_m71ca55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931307"/>
            <a:ext cx="3686175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iscovery_masaru_emoto1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57200" y="986631"/>
            <a:ext cx="3887788" cy="424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347" name="Picture 3" descr="image009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694692" y="383042"/>
            <a:ext cx="3960812" cy="4211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755650" y="5516563"/>
            <a:ext cx="2303463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Ты меня достал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019800" y="5013325"/>
            <a:ext cx="1600200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Ты дурак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mage01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679950" y="981075"/>
            <a:ext cx="3816350" cy="316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8371" name="Picture 3" descr="image015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09600" y="981075"/>
            <a:ext cx="3673475" cy="32400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00113" y="4581525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 flipH="1">
            <a:off x="4648198" y="4724400"/>
            <a:ext cx="3657601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Давай сделаем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 flipH="1">
            <a:off x="900114" y="4437063"/>
            <a:ext cx="2808286" cy="3667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Делай это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6687445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447800"/>
            <a:ext cx="2514600" cy="2379663"/>
          </a:xfrm>
          <a:noFill/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 rot="10800000" flipV="1">
            <a:off x="3059113" y="3646489"/>
            <a:ext cx="1741487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Истина</a:t>
            </a:r>
          </a:p>
        </p:txBody>
      </p:sp>
      <p:pic>
        <p:nvPicPr>
          <p:cNvPr id="54277" name="Picture 5" descr="668750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8550" y="1341438"/>
            <a:ext cx="25209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086599" y="3716338"/>
            <a:ext cx="1717675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Любовь</a:t>
            </a:r>
            <a:r>
              <a:rPr lang="ru-RU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54279" name="Picture 7" descr="image0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292600"/>
            <a:ext cx="219868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2627313" y="6021388"/>
            <a:ext cx="1296987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Arial" charset="0"/>
              </a:rPr>
              <a:t>Извини</a:t>
            </a:r>
          </a:p>
        </p:txBody>
      </p:sp>
      <p:pic>
        <p:nvPicPr>
          <p:cNvPr id="54281" name="Picture 9" descr="image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038600"/>
            <a:ext cx="23050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7138307" y="5867627"/>
            <a:ext cx="1777093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Arial" charset="0"/>
              </a:rPr>
              <a:t>Ты хороший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09800" y="457200"/>
            <a:ext cx="5105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Слова в  виде кристаллов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спасибо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139825"/>
            <a:ext cx="2305050" cy="2019300"/>
          </a:xfrm>
          <a:noFill/>
        </p:spPr>
      </p:pic>
      <p:pic>
        <p:nvPicPr>
          <p:cNvPr id="55300" name="Picture 4" descr="image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196975"/>
            <a:ext cx="23622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image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125538"/>
            <a:ext cx="23431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image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716338"/>
            <a:ext cx="21986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68313" y="3284538"/>
            <a:ext cx="2303462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японское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3708400" y="3357563"/>
            <a:ext cx="20066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английское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940425" y="3284538"/>
            <a:ext cx="2305050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китайское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95288" y="5876925"/>
            <a:ext cx="2305050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немецкое</a:t>
            </a:r>
          </a:p>
        </p:txBody>
      </p:sp>
      <p:pic>
        <p:nvPicPr>
          <p:cNvPr id="55307" name="Picture 11" descr="спасиб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830638"/>
            <a:ext cx="23241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8" name="Picture 12" descr="спасиб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3860800"/>
            <a:ext cx="22082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3203575" y="5876925"/>
            <a:ext cx="2089150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французское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6084888" y="6021388"/>
            <a:ext cx="2305050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итальянское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71600" y="304800"/>
            <a:ext cx="6324599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Слово «спасибо» на разных языках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Мудрость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711325"/>
            <a:ext cx="2495550" cy="2327275"/>
          </a:xfrm>
          <a:noFill/>
        </p:spPr>
      </p:pic>
      <p:pic>
        <p:nvPicPr>
          <p:cNvPr id="56324" name="Picture 4" descr="Мудрос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676400"/>
            <a:ext cx="24860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95288" y="4076700"/>
            <a:ext cx="2376487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японская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419475" y="4221163"/>
            <a:ext cx="2303463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английская</a:t>
            </a:r>
          </a:p>
        </p:txBody>
      </p:sp>
      <p:pic>
        <p:nvPicPr>
          <p:cNvPr id="56327" name="Picture 7" descr="Мудрост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676400"/>
            <a:ext cx="25923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372225" y="4221163"/>
            <a:ext cx="2016125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немецкая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43200" y="609600"/>
            <a:ext cx="4267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Мудрость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066800" y="609600"/>
            <a:ext cx="731520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А н к е т и р о в а н и е</a:t>
            </a:r>
            <a:b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«Встреча с самим собой»</a:t>
            </a:r>
          </a:p>
        </p:txBody>
      </p:sp>
      <p:pic>
        <p:nvPicPr>
          <p:cNvPr id="5123" name="Picture 16" descr="http://cs11404.userapi.com/u130548798/149791532/x_94025f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0"/>
            <a:ext cx="3465513" cy="37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18" descr="http://goldstarteachers.com/wp-content/uploads/2011/09/wall-street-english-apply-n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0275" y="1844675"/>
            <a:ext cx="3660775" cy="2422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право 4">
            <a:hlinkClick r:id="rId4" action="ppaction://hlinkfile"/>
          </p:cNvPr>
          <p:cNvSpPr/>
          <p:nvPr/>
        </p:nvSpPr>
        <p:spPr>
          <a:xfrm>
            <a:off x="7620000" y="45720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http://www.realove.ru/upload/UserFiles/semy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22860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743200" y="1371600"/>
            <a:ext cx="6096000" cy="44781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bIns="0" anchor="ctr">
            <a:spAutoFit/>
          </a:bodyPr>
          <a:lstStyle/>
          <a:p>
            <a:pPr algn="just" eaLnBrk="0" hangingPunct="0">
              <a:defRPr/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Когда мы выражаем ребенку нашу любовь, мы даем ему поддержку и чувство близости с нами, необходимые для его полного самораскрытия, реализации. Сказать: «Я тебя люблю» это только одна из возможностей. Есть много других слов и безмолвных жестов, которые более подходят к конкретной ситуации и подкрепляют в ребенке чувство уверенности в себе, принятие мира и любви. Мы предлагаем некоторые из возможных фраз как идеи, примеры. </a:t>
            </a:r>
          </a:p>
          <a:p>
            <a:pPr algn="just" eaLnBrk="0" hangingPunct="0">
              <a:defRPr/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Самое главное – руководствоваться собственным чувством, прислушиваться к себе, чтобы найти свои личные слова и не оставить их про себя, а обязательно сказать ребенку, вложив в них всю силу своей любви.</a:t>
            </a:r>
          </a:p>
          <a:p>
            <a:pPr eaLnBrk="0" hangingPunct="0">
              <a:defRPr/>
            </a:pPr>
            <a:endParaRPr lang="ru-RU" dirty="0"/>
          </a:p>
        </p:txBody>
      </p:sp>
      <p:pic>
        <p:nvPicPr>
          <p:cNvPr id="60421" name="Picture 7" descr="4"/>
          <p:cNvPicPr>
            <a:picLocks noChangeAspect="1" noChangeArrowheads="1"/>
          </p:cNvPicPr>
          <p:nvPr/>
        </p:nvPicPr>
        <p:blipFill>
          <a:blip r:embed="rId3">
            <a:lum contrast="12000"/>
            <a:extLst/>
          </a:blip>
          <a:srcRect/>
          <a:stretch>
            <a:fillRect/>
          </a:stretch>
        </p:blipFill>
        <p:spPr bwMode="auto">
          <a:xfrm>
            <a:off x="228600" y="3823834"/>
            <a:ext cx="2063750" cy="269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381001"/>
            <a:ext cx="6400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99 возможностей сказать ребенку: </a:t>
            </a:r>
            <a:b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</a:b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«Я тебя люблю!»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7" name="Стрелка вправо 6">
            <a:hlinkClick r:id="rId4" action="ppaction://hlinkfile"/>
          </p:cNvPr>
          <p:cNvSpPr/>
          <p:nvPr/>
        </p:nvSpPr>
        <p:spPr>
          <a:xfrm>
            <a:off x="7467600" y="5715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4262735"/>
            <a:ext cx="789030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23555" name="Рисунок 3" descr="17bbf138aa3cf86a3dcc93d0b975cbfc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28600"/>
            <a:ext cx="27432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E:\презентации\Анимационные картинки для презентаций. Часть 1\Анимационные картинки для презентаций. Часть 2\Сказочные герои\0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22098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 rot="10800000" flipV="1">
            <a:off x="1674813" y="4462463"/>
            <a:ext cx="5792787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ЖЕЛАЮ 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УСПЕХОВ!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3105834"/>
            <a:ext cx="81534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«Как здорово, что все мы здесь сегодня собрались!»</a:t>
            </a:r>
          </a:p>
        </p:txBody>
      </p:sp>
      <p:pic>
        <p:nvPicPr>
          <p:cNvPr id="23563" name="Picture 11" descr="http://pages.marsu.ru/iac/educat/palag/foto/pstrun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200400" y="762000"/>
            <a:ext cx="2922459" cy="23304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Стрелка вправо 3">
            <a:hlinkClick r:id="rId5" action="ppaction://hlinkfile"/>
          </p:cNvPr>
          <p:cNvSpPr/>
          <p:nvPr/>
        </p:nvSpPr>
        <p:spPr>
          <a:xfrm>
            <a:off x="5715000" y="5943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 descr="http://im5-tub-ru.yandex.net/i?id=282812462-5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"/>
            <a:ext cx="1706880" cy="15952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6" descr="Дуб &quot;Ангел&quot; (4 фото)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0" y="1447800"/>
            <a:ext cx="4343400" cy="37338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219200" y="381000"/>
            <a:ext cx="77724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kern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endParaRPr lang="ru-RU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0"/>
            <a:ext cx="3886200" cy="1447800"/>
          </a:xfrm>
        </p:spPr>
        <p:txBody>
          <a:bodyPr/>
          <a:lstStyle/>
          <a:p>
            <a:r>
              <a:rPr lang="ru-RU" sz="240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ДЕРЕВО </a:t>
            </a:r>
            <a:r>
              <a:rPr lang="ru-RU" sz="24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МОЕЙ  </a:t>
            </a:r>
            <a:r>
              <a:rPr lang="ru-RU" sz="240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СЕМЬИ</a:t>
            </a:r>
            <a:r>
              <a:rPr lang="ru-RU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7"/>
          <p:cNvSpPr>
            <a:spLocks/>
          </p:cNvSpPr>
          <p:nvPr/>
        </p:nvSpPr>
        <p:spPr bwMode="auto">
          <a:xfrm>
            <a:off x="1143000" y="5029200"/>
            <a:ext cx="2438400" cy="1828800"/>
          </a:xfrm>
          <a:custGeom>
            <a:avLst/>
            <a:gdLst>
              <a:gd name="T0" fmla="*/ 3580 w 8360"/>
              <a:gd name="T1" fmla="*/ 520 h 9820"/>
              <a:gd name="T2" fmla="*/ 3460 w 8360"/>
              <a:gd name="T3" fmla="*/ 3160 h 9820"/>
              <a:gd name="T4" fmla="*/ 3220 w 8360"/>
              <a:gd name="T5" fmla="*/ 5680 h 9820"/>
              <a:gd name="T6" fmla="*/ 2980 w 8360"/>
              <a:gd name="T7" fmla="*/ 7000 h 9820"/>
              <a:gd name="T8" fmla="*/ 2620 w 8360"/>
              <a:gd name="T9" fmla="*/ 7960 h 9820"/>
              <a:gd name="T10" fmla="*/ 1900 w 8360"/>
              <a:gd name="T11" fmla="*/ 8440 h 9820"/>
              <a:gd name="T12" fmla="*/ 1060 w 8360"/>
              <a:gd name="T13" fmla="*/ 8680 h 9820"/>
              <a:gd name="T14" fmla="*/ 340 w 8360"/>
              <a:gd name="T15" fmla="*/ 9040 h 9820"/>
              <a:gd name="T16" fmla="*/ 220 w 8360"/>
              <a:gd name="T17" fmla="*/ 9520 h 9820"/>
              <a:gd name="T18" fmla="*/ 100 w 8360"/>
              <a:gd name="T19" fmla="*/ 9760 h 9820"/>
              <a:gd name="T20" fmla="*/ 820 w 8360"/>
              <a:gd name="T21" fmla="*/ 9160 h 9820"/>
              <a:gd name="T22" fmla="*/ 1660 w 8360"/>
              <a:gd name="T23" fmla="*/ 8920 h 9820"/>
              <a:gd name="T24" fmla="*/ 2980 w 8360"/>
              <a:gd name="T25" fmla="*/ 8680 h 9820"/>
              <a:gd name="T26" fmla="*/ 3340 w 8360"/>
              <a:gd name="T27" fmla="*/ 9160 h 9820"/>
              <a:gd name="T28" fmla="*/ 3940 w 8360"/>
              <a:gd name="T29" fmla="*/ 9520 h 9820"/>
              <a:gd name="T30" fmla="*/ 3940 w 8360"/>
              <a:gd name="T31" fmla="*/ 9160 h 9820"/>
              <a:gd name="T32" fmla="*/ 4060 w 8360"/>
              <a:gd name="T33" fmla="*/ 8680 h 9820"/>
              <a:gd name="T34" fmla="*/ 5020 w 8360"/>
              <a:gd name="T35" fmla="*/ 8800 h 9820"/>
              <a:gd name="T36" fmla="*/ 6940 w 8360"/>
              <a:gd name="T37" fmla="*/ 9040 h 9820"/>
              <a:gd name="T38" fmla="*/ 8260 w 8360"/>
              <a:gd name="T39" fmla="*/ 9040 h 9820"/>
              <a:gd name="T40" fmla="*/ 7540 w 8360"/>
              <a:gd name="T41" fmla="*/ 8800 h 9820"/>
              <a:gd name="T42" fmla="*/ 6460 w 8360"/>
              <a:gd name="T43" fmla="*/ 8560 h 9820"/>
              <a:gd name="T44" fmla="*/ 5380 w 8360"/>
              <a:gd name="T45" fmla="*/ 8200 h 9820"/>
              <a:gd name="T46" fmla="*/ 4420 w 8360"/>
              <a:gd name="T47" fmla="*/ 7840 h 9820"/>
              <a:gd name="T48" fmla="*/ 4060 w 8360"/>
              <a:gd name="T49" fmla="*/ 7120 h 9820"/>
              <a:gd name="T50" fmla="*/ 3940 w 8360"/>
              <a:gd name="T51" fmla="*/ 5920 h 9820"/>
              <a:gd name="T52" fmla="*/ 3940 w 8360"/>
              <a:gd name="T53" fmla="*/ 4240 h 9820"/>
              <a:gd name="T54" fmla="*/ 3820 w 8360"/>
              <a:gd name="T55" fmla="*/ 2440 h 9820"/>
              <a:gd name="T56" fmla="*/ 3820 w 8360"/>
              <a:gd name="T57" fmla="*/ 640 h 9820"/>
              <a:gd name="T58" fmla="*/ 3580 w 8360"/>
              <a:gd name="T59" fmla="*/ 40 h 9820"/>
              <a:gd name="T60" fmla="*/ 3580 w 8360"/>
              <a:gd name="T61" fmla="*/ 520 h 982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360"/>
              <a:gd name="T94" fmla="*/ 0 h 9820"/>
              <a:gd name="T95" fmla="*/ 8360 w 8360"/>
              <a:gd name="T96" fmla="*/ 9820 h 982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360" h="9820">
                <a:moveTo>
                  <a:pt x="3580" y="520"/>
                </a:moveTo>
                <a:cubicBezTo>
                  <a:pt x="3560" y="1040"/>
                  <a:pt x="3520" y="2300"/>
                  <a:pt x="3460" y="3160"/>
                </a:cubicBezTo>
                <a:cubicBezTo>
                  <a:pt x="3400" y="4020"/>
                  <a:pt x="3300" y="5040"/>
                  <a:pt x="3220" y="5680"/>
                </a:cubicBezTo>
                <a:cubicBezTo>
                  <a:pt x="3140" y="6320"/>
                  <a:pt x="3080" y="6620"/>
                  <a:pt x="2980" y="7000"/>
                </a:cubicBezTo>
                <a:cubicBezTo>
                  <a:pt x="2880" y="7380"/>
                  <a:pt x="2800" y="7720"/>
                  <a:pt x="2620" y="7960"/>
                </a:cubicBezTo>
                <a:cubicBezTo>
                  <a:pt x="2440" y="8200"/>
                  <a:pt x="2160" y="8320"/>
                  <a:pt x="1900" y="8440"/>
                </a:cubicBezTo>
                <a:cubicBezTo>
                  <a:pt x="1640" y="8560"/>
                  <a:pt x="1320" y="8580"/>
                  <a:pt x="1060" y="8680"/>
                </a:cubicBezTo>
                <a:cubicBezTo>
                  <a:pt x="800" y="8780"/>
                  <a:pt x="480" y="8900"/>
                  <a:pt x="340" y="9040"/>
                </a:cubicBezTo>
                <a:cubicBezTo>
                  <a:pt x="200" y="9180"/>
                  <a:pt x="260" y="9400"/>
                  <a:pt x="220" y="9520"/>
                </a:cubicBezTo>
                <a:cubicBezTo>
                  <a:pt x="180" y="9640"/>
                  <a:pt x="0" y="9820"/>
                  <a:pt x="100" y="9760"/>
                </a:cubicBezTo>
                <a:cubicBezTo>
                  <a:pt x="200" y="9700"/>
                  <a:pt x="560" y="9300"/>
                  <a:pt x="820" y="9160"/>
                </a:cubicBezTo>
                <a:cubicBezTo>
                  <a:pt x="1080" y="9020"/>
                  <a:pt x="1300" y="9000"/>
                  <a:pt x="1660" y="8920"/>
                </a:cubicBezTo>
                <a:cubicBezTo>
                  <a:pt x="2020" y="8840"/>
                  <a:pt x="2700" y="8640"/>
                  <a:pt x="2980" y="8680"/>
                </a:cubicBezTo>
                <a:cubicBezTo>
                  <a:pt x="3260" y="8720"/>
                  <a:pt x="3180" y="9020"/>
                  <a:pt x="3340" y="9160"/>
                </a:cubicBezTo>
                <a:cubicBezTo>
                  <a:pt x="3500" y="9300"/>
                  <a:pt x="3840" y="9520"/>
                  <a:pt x="3940" y="9520"/>
                </a:cubicBezTo>
                <a:cubicBezTo>
                  <a:pt x="4040" y="9520"/>
                  <a:pt x="3920" y="9300"/>
                  <a:pt x="3940" y="9160"/>
                </a:cubicBezTo>
                <a:cubicBezTo>
                  <a:pt x="3960" y="9020"/>
                  <a:pt x="3880" y="8740"/>
                  <a:pt x="4060" y="8680"/>
                </a:cubicBezTo>
                <a:cubicBezTo>
                  <a:pt x="4240" y="8620"/>
                  <a:pt x="4540" y="8740"/>
                  <a:pt x="5020" y="8800"/>
                </a:cubicBezTo>
                <a:cubicBezTo>
                  <a:pt x="5500" y="8860"/>
                  <a:pt x="6400" y="9000"/>
                  <a:pt x="6940" y="9040"/>
                </a:cubicBezTo>
                <a:cubicBezTo>
                  <a:pt x="7480" y="9080"/>
                  <a:pt x="8160" y="9080"/>
                  <a:pt x="8260" y="9040"/>
                </a:cubicBezTo>
                <a:cubicBezTo>
                  <a:pt x="8360" y="9000"/>
                  <a:pt x="7840" y="8880"/>
                  <a:pt x="7540" y="8800"/>
                </a:cubicBezTo>
                <a:cubicBezTo>
                  <a:pt x="7240" y="8720"/>
                  <a:pt x="6820" y="8660"/>
                  <a:pt x="6460" y="8560"/>
                </a:cubicBezTo>
                <a:cubicBezTo>
                  <a:pt x="6100" y="8460"/>
                  <a:pt x="5720" y="8320"/>
                  <a:pt x="5380" y="8200"/>
                </a:cubicBezTo>
                <a:cubicBezTo>
                  <a:pt x="5040" y="8080"/>
                  <a:pt x="4640" y="8020"/>
                  <a:pt x="4420" y="7840"/>
                </a:cubicBezTo>
                <a:cubicBezTo>
                  <a:pt x="4200" y="7660"/>
                  <a:pt x="4140" y="7440"/>
                  <a:pt x="4060" y="7120"/>
                </a:cubicBezTo>
                <a:cubicBezTo>
                  <a:pt x="3980" y="6800"/>
                  <a:pt x="3960" y="6400"/>
                  <a:pt x="3940" y="5920"/>
                </a:cubicBezTo>
                <a:cubicBezTo>
                  <a:pt x="3920" y="5440"/>
                  <a:pt x="3960" y="4820"/>
                  <a:pt x="3940" y="4240"/>
                </a:cubicBezTo>
                <a:cubicBezTo>
                  <a:pt x="3920" y="3660"/>
                  <a:pt x="3840" y="3040"/>
                  <a:pt x="3820" y="2440"/>
                </a:cubicBezTo>
                <a:cubicBezTo>
                  <a:pt x="3800" y="1840"/>
                  <a:pt x="3860" y="1040"/>
                  <a:pt x="3820" y="640"/>
                </a:cubicBezTo>
                <a:cubicBezTo>
                  <a:pt x="3780" y="240"/>
                  <a:pt x="3620" y="60"/>
                  <a:pt x="3580" y="40"/>
                </a:cubicBezTo>
                <a:cubicBezTo>
                  <a:pt x="3540" y="20"/>
                  <a:pt x="3600" y="0"/>
                  <a:pt x="3580" y="52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3366"/>
                </a:solidFill>
              </a:rPr>
              <a:t/>
            </a:r>
            <a:br>
              <a:rPr lang="ru-RU" sz="2800" b="1" i="1" smtClean="0">
                <a:solidFill>
                  <a:srgbClr val="003366"/>
                </a:solidFill>
              </a:rPr>
            </a:br>
            <a:r>
              <a:rPr lang="ru-RU" sz="2800" b="1" i="1" smtClean="0">
                <a:solidFill>
                  <a:srgbClr val="003366"/>
                </a:solidFill>
              </a:rPr>
              <a:t/>
            </a:r>
            <a:br>
              <a:rPr lang="ru-RU" sz="2800" b="1" i="1" smtClean="0">
                <a:solidFill>
                  <a:srgbClr val="003366"/>
                </a:solidFill>
              </a:rPr>
            </a:br>
            <a:r>
              <a:rPr lang="ru-RU" sz="2800" b="1" i="1" smtClean="0">
                <a:solidFill>
                  <a:srgbClr val="003366"/>
                </a:solidFill>
              </a:rPr>
              <a:t/>
            </a:r>
            <a:br>
              <a:rPr lang="ru-RU" sz="2800" b="1" i="1" smtClean="0">
                <a:solidFill>
                  <a:srgbClr val="003366"/>
                </a:solidFill>
              </a:rPr>
            </a:br>
            <a:r>
              <a:rPr lang="ru-RU" sz="2800" b="1" i="1" smtClean="0">
                <a:solidFill>
                  <a:srgbClr val="003366"/>
                </a:solidFill>
              </a:rPr>
              <a:t/>
            </a:r>
            <a:br>
              <a:rPr lang="ru-RU" sz="2800" b="1" i="1" smtClean="0">
                <a:solidFill>
                  <a:srgbClr val="003366"/>
                </a:solidFill>
              </a:rPr>
            </a:br>
            <a:r>
              <a:rPr lang="ru-RU" sz="2800" b="1" i="1" smtClean="0">
                <a:solidFill>
                  <a:srgbClr val="003366"/>
                </a:solidFill>
              </a:rPr>
              <a:t/>
            </a:r>
            <a:br>
              <a:rPr lang="ru-RU" sz="2800" b="1" i="1" smtClean="0">
                <a:solidFill>
                  <a:srgbClr val="003366"/>
                </a:solidFill>
              </a:rPr>
            </a:br>
            <a:r>
              <a:rPr lang="ru-RU" sz="2800" b="1" i="1" smtClean="0">
                <a:solidFill>
                  <a:srgbClr val="003366"/>
                </a:solidFill>
              </a:rPr>
              <a:t/>
            </a:r>
            <a:br>
              <a:rPr lang="ru-RU" sz="2800" b="1" i="1" smtClean="0">
                <a:solidFill>
                  <a:srgbClr val="003366"/>
                </a:solidFill>
              </a:rPr>
            </a:br>
            <a:r>
              <a:rPr lang="ru-RU" sz="2800" b="1" i="1" smtClean="0">
                <a:solidFill>
                  <a:srgbClr val="003366"/>
                </a:solidFill>
              </a:rPr>
              <a:t/>
            </a:r>
            <a:br>
              <a:rPr lang="ru-RU" sz="2800" b="1" i="1" smtClean="0">
                <a:solidFill>
                  <a:srgbClr val="003366"/>
                </a:solidFill>
              </a:rPr>
            </a:br>
            <a:r>
              <a:rPr lang="ru-RU" sz="2800" b="1" i="1" smtClean="0">
                <a:solidFill>
                  <a:srgbClr val="003366"/>
                </a:solidFill>
              </a:rPr>
              <a:t/>
            </a:r>
            <a:br>
              <a:rPr lang="ru-RU" sz="2800" b="1" i="1" smtClean="0">
                <a:solidFill>
                  <a:srgbClr val="003366"/>
                </a:solidFill>
              </a:rPr>
            </a:br>
            <a:endParaRPr lang="ru-RU" sz="4000" b="1" i="1" smtClean="0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3EA63A-CB4E-49C5-9F7E-BA24C80A0A0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457200" y="457200"/>
            <a:ext cx="815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3366"/>
                </a:solidFill>
                <a:latin typeface="Cambria" pitchFamily="18" charset="0"/>
              </a:rPr>
              <a:t>Уважаемые родители, нарисуйте, пожалуйста, «ДЕРЕВО ВАШЕЙ СЕМЬИ», образно укажите:</a:t>
            </a:r>
            <a:br>
              <a:rPr lang="ru-RU" sz="2400" b="1" i="1">
                <a:solidFill>
                  <a:srgbClr val="003366"/>
                </a:solidFill>
                <a:latin typeface="Cambria" pitchFamily="18" charset="0"/>
              </a:rPr>
            </a:br>
            <a:r>
              <a:rPr lang="ru-RU" sz="2400" b="1">
                <a:solidFill>
                  <a:srgbClr val="003366"/>
                </a:solidFill>
                <a:latin typeface="Cambria" pitchFamily="18" charset="0"/>
              </a:rPr>
              <a:t>-         </a:t>
            </a:r>
            <a:r>
              <a:rPr lang="ru-RU" sz="2400" b="1" i="1">
                <a:solidFill>
                  <a:srgbClr val="003366"/>
                </a:solidFill>
                <a:latin typeface="Cambria" pitchFamily="18" charset="0"/>
              </a:rPr>
              <a:t>на что оно опирается, что является корнями  </a:t>
            </a:r>
          </a:p>
          <a:p>
            <a:r>
              <a:rPr lang="ru-RU" sz="2400" b="1" i="1">
                <a:solidFill>
                  <a:srgbClr val="003366"/>
                </a:solidFill>
                <a:latin typeface="Cambria" pitchFamily="18" charset="0"/>
              </a:rPr>
              <a:t>          Вашей семьи?</a:t>
            </a:r>
            <a:br>
              <a:rPr lang="ru-RU" sz="2400" b="1" i="1">
                <a:solidFill>
                  <a:srgbClr val="003366"/>
                </a:solidFill>
                <a:latin typeface="Cambria" pitchFamily="18" charset="0"/>
              </a:rPr>
            </a:br>
            <a:r>
              <a:rPr lang="ru-RU" sz="2400" b="1">
                <a:solidFill>
                  <a:srgbClr val="003366"/>
                </a:solidFill>
                <a:latin typeface="Cambria" pitchFamily="18" charset="0"/>
              </a:rPr>
              <a:t>-         </a:t>
            </a:r>
            <a:r>
              <a:rPr lang="ru-RU" sz="2400" b="1" i="1">
                <a:solidFill>
                  <a:srgbClr val="003366"/>
                </a:solidFill>
                <a:latin typeface="Cambria" pitchFamily="18" charset="0"/>
              </a:rPr>
              <a:t>на чем оно держится в своем основании?</a:t>
            </a:r>
            <a:br>
              <a:rPr lang="ru-RU" sz="2400" b="1" i="1">
                <a:solidFill>
                  <a:srgbClr val="003366"/>
                </a:solidFill>
                <a:latin typeface="Cambria" pitchFamily="18" charset="0"/>
              </a:rPr>
            </a:br>
            <a:r>
              <a:rPr lang="ru-RU" sz="2400" b="1">
                <a:solidFill>
                  <a:srgbClr val="003366"/>
                </a:solidFill>
                <a:latin typeface="Cambria" pitchFamily="18" charset="0"/>
              </a:rPr>
              <a:t>-         </a:t>
            </a:r>
            <a:r>
              <a:rPr lang="ru-RU" sz="2400" b="1" i="1">
                <a:solidFill>
                  <a:srgbClr val="003366"/>
                </a:solidFill>
                <a:latin typeface="Cambria" pitchFamily="18" charset="0"/>
              </a:rPr>
              <a:t>Кто или что является  ветвями Вашей семьи?</a:t>
            </a:r>
            <a:br>
              <a:rPr lang="ru-RU" sz="2400" b="1" i="1">
                <a:solidFill>
                  <a:srgbClr val="003366"/>
                </a:solidFill>
                <a:latin typeface="Cambria" pitchFamily="18" charset="0"/>
              </a:rPr>
            </a:br>
            <a:r>
              <a:rPr lang="ru-RU" sz="2400" b="1">
                <a:solidFill>
                  <a:srgbClr val="003366"/>
                </a:solidFill>
                <a:latin typeface="Cambria" pitchFamily="18" charset="0"/>
              </a:rPr>
              <a:t>-         </a:t>
            </a:r>
            <a:r>
              <a:rPr lang="ru-RU" sz="2400" b="1" i="1">
                <a:solidFill>
                  <a:srgbClr val="003366"/>
                </a:solidFill>
                <a:latin typeface="Cambria" pitchFamily="18" charset="0"/>
              </a:rPr>
              <a:t>Какие плоды радуют Вас?</a:t>
            </a:r>
            <a:br>
              <a:rPr lang="ru-RU" sz="2400" b="1" i="1">
                <a:solidFill>
                  <a:srgbClr val="003366"/>
                </a:solidFill>
                <a:latin typeface="Cambria" pitchFamily="18" charset="0"/>
              </a:rPr>
            </a:br>
            <a:r>
              <a:rPr lang="ru-RU" sz="2400" b="1">
                <a:solidFill>
                  <a:srgbClr val="003366"/>
                </a:solidFill>
                <a:latin typeface="Cambria" pitchFamily="18" charset="0"/>
              </a:rPr>
              <a:t>-         </a:t>
            </a:r>
            <a:r>
              <a:rPr lang="ru-RU" sz="2400" b="1" i="1">
                <a:solidFill>
                  <a:srgbClr val="003366"/>
                </a:solidFill>
                <a:latin typeface="Cambria" pitchFamily="18" charset="0"/>
              </a:rPr>
              <a:t>Какие плоды Вас огорчают?</a:t>
            </a:r>
            <a:br>
              <a:rPr lang="ru-RU" sz="2400" b="1" i="1">
                <a:solidFill>
                  <a:srgbClr val="003366"/>
                </a:solidFill>
                <a:latin typeface="Cambria" pitchFamily="18" charset="0"/>
              </a:rPr>
            </a:br>
            <a:r>
              <a:rPr lang="ru-RU" sz="2400" b="1" i="1">
                <a:solidFill>
                  <a:srgbClr val="003366"/>
                </a:solidFill>
                <a:latin typeface="Cambria" pitchFamily="18" charset="0"/>
              </a:rPr>
              <a:t>-         К чему стремится Ваше дерево? </a:t>
            </a:r>
            <a:br>
              <a:rPr lang="ru-RU" sz="2400" b="1" i="1">
                <a:solidFill>
                  <a:srgbClr val="003366"/>
                </a:solidFill>
                <a:latin typeface="Cambria" pitchFamily="18" charset="0"/>
              </a:rPr>
            </a:br>
            <a:endParaRPr lang="ru-RU" sz="2400" b="1" i="1">
              <a:solidFill>
                <a:srgbClr val="003366"/>
              </a:solidFill>
              <a:latin typeface="Cambria" pitchFamily="18" charset="0"/>
            </a:endParaRPr>
          </a:p>
        </p:txBody>
      </p:sp>
      <p:pic>
        <p:nvPicPr>
          <p:cNvPr id="7175" name="Picture 3" descr="5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172200" y="2971800"/>
            <a:ext cx="2286000" cy="34947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" name="Picture 9" descr="http://s44.radikal.ru/i106/1109/f1/3a6aecef9f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0"/>
            <a:ext cx="381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381000" y="6096000"/>
            <a:ext cx="3683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3200400" y="6019800"/>
            <a:ext cx="5334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2146300" y="6781800"/>
            <a:ext cx="76200" cy="76200"/>
          </a:xfrm>
          <a:custGeom>
            <a:avLst/>
            <a:gdLst>
              <a:gd name="T0" fmla="*/ 20 w 260"/>
              <a:gd name="T1" fmla="*/ 0 h 260"/>
              <a:gd name="T2" fmla="*/ 20 w 260"/>
              <a:gd name="T3" fmla="*/ 240 h 260"/>
              <a:gd name="T4" fmla="*/ 140 w 260"/>
              <a:gd name="T5" fmla="*/ 120 h 260"/>
              <a:gd name="T6" fmla="*/ 260 w 260"/>
              <a:gd name="T7" fmla="*/ 0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260"/>
              <a:gd name="T13" fmla="*/ 0 h 260"/>
              <a:gd name="T14" fmla="*/ 260 w 260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0" h="260">
                <a:moveTo>
                  <a:pt x="20" y="0"/>
                </a:moveTo>
                <a:cubicBezTo>
                  <a:pt x="10" y="110"/>
                  <a:pt x="0" y="220"/>
                  <a:pt x="20" y="240"/>
                </a:cubicBezTo>
                <a:cubicBezTo>
                  <a:pt x="40" y="260"/>
                  <a:pt x="100" y="160"/>
                  <a:pt x="140" y="120"/>
                </a:cubicBezTo>
                <a:cubicBezTo>
                  <a:pt x="180" y="80"/>
                  <a:pt x="260" y="20"/>
                  <a:pt x="26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609600" y="6172200"/>
            <a:ext cx="76200" cy="76200"/>
          </a:xfrm>
          <a:custGeom>
            <a:avLst/>
            <a:gdLst>
              <a:gd name="T0" fmla="*/ 20 w 260"/>
              <a:gd name="T1" fmla="*/ 0 h 260"/>
              <a:gd name="T2" fmla="*/ 20 w 260"/>
              <a:gd name="T3" fmla="*/ 240 h 260"/>
              <a:gd name="T4" fmla="*/ 140 w 260"/>
              <a:gd name="T5" fmla="*/ 120 h 260"/>
              <a:gd name="T6" fmla="*/ 260 w 260"/>
              <a:gd name="T7" fmla="*/ 0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260"/>
              <a:gd name="T13" fmla="*/ 0 h 260"/>
              <a:gd name="T14" fmla="*/ 260 w 260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0" h="260">
                <a:moveTo>
                  <a:pt x="20" y="0"/>
                </a:moveTo>
                <a:cubicBezTo>
                  <a:pt x="10" y="110"/>
                  <a:pt x="0" y="220"/>
                  <a:pt x="20" y="240"/>
                </a:cubicBezTo>
                <a:cubicBezTo>
                  <a:pt x="40" y="260"/>
                  <a:pt x="100" y="160"/>
                  <a:pt x="140" y="120"/>
                </a:cubicBezTo>
                <a:cubicBezTo>
                  <a:pt x="180" y="80"/>
                  <a:pt x="260" y="20"/>
                  <a:pt x="26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0" name="Freeform 12"/>
          <p:cNvSpPr>
            <a:spLocks/>
          </p:cNvSpPr>
          <p:nvPr/>
        </p:nvSpPr>
        <p:spPr bwMode="auto">
          <a:xfrm>
            <a:off x="3505200" y="6324600"/>
            <a:ext cx="152400" cy="76200"/>
          </a:xfrm>
          <a:custGeom>
            <a:avLst/>
            <a:gdLst>
              <a:gd name="T0" fmla="*/ 20 w 260"/>
              <a:gd name="T1" fmla="*/ 0 h 260"/>
              <a:gd name="T2" fmla="*/ 20 w 260"/>
              <a:gd name="T3" fmla="*/ 240 h 260"/>
              <a:gd name="T4" fmla="*/ 140 w 260"/>
              <a:gd name="T5" fmla="*/ 120 h 260"/>
              <a:gd name="T6" fmla="*/ 260 w 260"/>
              <a:gd name="T7" fmla="*/ 0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260"/>
              <a:gd name="T13" fmla="*/ 0 h 260"/>
              <a:gd name="T14" fmla="*/ 260 w 260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0" h="260">
                <a:moveTo>
                  <a:pt x="20" y="0"/>
                </a:moveTo>
                <a:cubicBezTo>
                  <a:pt x="10" y="110"/>
                  <a:pt x="0" y="220"/>
                  <a:pt x="20" y="240"/>
                </a:cubicBezTo>
                <a:cubicBezTo>
                  <a:pt x="40" y="260"/>
                  <a:pt x="100" y="160"/>
                  <a:pt x="140" y="120"/>
                </a:cubicBezTo>
                <a:cubicBezTo>
                  <a:pt x="180" y="80"/>
                  <a:pt x="260" y="20"/>
                  <a:pt x="26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Стрелка вправо 12">
            <a:hlinkClick r:id="rId4" action="ppaction://hlinkfile"/>
          </p:cNvPr>
          <p:cNvSpPr/>
          <p:nvPr/>
        </p:nvSpPr>
        <p:spPr>
          <a:xfrm>
            <a:off x="4191000" y="5943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33400" y="1143000"/>
            <a:ext cx="8153400" cy="48013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Человеческое тело в среднем на 70% состоит из воды.</a:t>
            </a:r>
          </a:p>
          <a:p>
            <a:pPr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рождении вода составляет 90% нашего тела.</a:t>
            </a:r>
          </a:p>
          <a:p>
            <a:pPr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Мы достигаем взрослого возраста, содержание воды снижается до 70%. </a:t>
            </a:r>
          </a:p>
          <a:p>
            <a:pPr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глубокой старости наше тело состоит из воды приблизительно на 50%. 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Вода в реке остается чистой потому, что она движется. </a:t>
            </a:r>
          </a:p>
          <a:p>
            <a:pPr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Когда вода становится застойной, в ней прекращается жизнь.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Когда ваши эмоции протекают через ваше тело, вы испытываете чувство радости и движетесь навстречу физическому здоровью. </a:t>
            </a:r>
          </a:p>
          <a:p>
            <a:pPr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524000" y="457200"/>
            <a:ext cx="685800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Результаты одного исследования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discovery_masaru_emoto16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038600" y="2493963"/>
            <a:ext cx="3384550" cy="3095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81000" y="4800600"/>
            <a:ext cx="3428999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Моцарт, Симфония №40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076825" y="5589588"/>
            <a:ext cx="2951163" cy="641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Песня "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Imagine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" Джона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Ленона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4600" y="381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Музыка</a:t>
            </a:r>
          </a:p>
        </p:txBody>
      </p:sp>
      <p:pic>
        <p:nvPicPr>
          <p:cNvPr id="1026" name="Picture 2" descr="http://img1.liveinternet.ru/images/attach/c/0/35/609/35609183_28b95054af8da9d59a7ed2f3fedebb32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06" y="381000"/>
            <a:ext cx="2286000" cy="23095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6600" y="842664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Кристалл воды, после песни "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Chi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of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Love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",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Mr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.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Funai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. Симфония Моцарта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http://vorgeburtliche-erziehung.de/emoto/bilder/kr_moz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1" y="1573883"/>
            <a:ext cx="3150769" cy="27733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5AEF1C-25E5-4D7F-AD05-B392EAACDD11}" type="datetime1">
              <a:rPr lang="ru-RU" smtClean="0"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99D00-00E0-4E1E-9A0E-394D7EE68C9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146" name="Picture 2" descr="http://lib2.podelise.ru/tw_files2/urls_8/224/d-223981/223981_html_15f8f9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3714750" cy="2533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91000" y="3244334"/>
            <a:ext cx="2514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Шопен,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Этюд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8" name="Picture 4" descr="http://lib2.podelise.ru/tw_files2/urls_8/224/d-223981/223981_html_18ef1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30788"/>
            <a:ext cx="3667125" cy="2505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19600" y="4813994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Шопен,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Прелюдия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9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 rot="10800000" flipV="1">
            <a:off x="457198" y="3785117"/>
            <a:ext cx="3467101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Тирольская колыбельная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562600" y="3276600"/>
            <a:ext cx="289560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Йоделинг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(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Австрия</a:t>
            </a:r>
            <a:r>
              <a:rPr lang="ru-RU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304800"/>
            <a:ext cx="4343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Колыбельные  песни</a:t>
            </a:r>
          </a:p>
        </p:txBody>
      </p:sp>
      <p:pic>
        <p:nvPicPr>
          <p:cNvPr id="2050" name="Picture 2" descr="http://im4-tub-ru.yandex.net/i?id=455344560-4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39180"/>
            <a:ext cx="2819400" cy="1984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457197" y="5280005"/>
            <a:ext cx="83820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(японская колыбельная)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Песня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 "Нашел немного осени" породила маленький кристалл 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 descr="http://im6-tub-ru.yandex.net/i?id=129785564-1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6465"/>
            <a:ext cx="32766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0-tub-ru.yandex.net/i?id=208786032-32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76" y="866775"/>
            <a:ext cx="3196844" cy="2541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b2.podelise.ru/tw_files2/urls_8/224/d-223981/223981_html_m234dcd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492428"/>
            <a:ext cx="2914650" cy="2315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" y="2804132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Бетховен, Симфония № 5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4" name="Picture 4" descr="http://lib2.podelise.ru/tw_files2/urls_8/224/d-223981/223981_html_m49a7d9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0526"/>
            <a:ext cx="3036612" cy="2413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5800" y="27432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Бетховен, Симфония № 6 («Пасторальная»)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4" descr="http://lib2.podelise.ru/tw_files2/urls_8/224/d-223981/223981_html_55dfde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331" y="3634173"/>
            <a:ext cx="3648075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lib2.podelise.ru/tw_files2/urls_8/224/d-223981/223981_html_6c5712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505200"/>
            <a:ext cx="36576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1905000" y="615829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cap="all" dirty="0">
                <a:ln w="9000" cmpd="sng">
                  <a:solidFill>
                    <a:srgbClr val="6C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C0000">
                        <a:shade val="20000"/>
                        <a:satMod val="245000"/>
                      </a:srgbClr>
                    </a:gs>
                    <a:gs pos="43000">
                      <a:srgbClr val="6C0000">
                        <a:satMod val="255000"/>
                      </a:srgbClr>
                    </a:gs>
                    <a:gs pos="48000">
                      <a:srgbClr val="6C0000">
                        <a:shade val="85000"/>
                        <a:satMod val="255000"/>
                      </a:srgbClr>
                    </a:gs>
                    <a:gs pos="100000">
                      <a:srgbClr val="6C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Чайковский, Лебединое озеро</a:t>
            </a:r>
            <a:endParaRPr lang="ru-RU" b="1" cap="all" dirty="0">
              <a:ln w="9000" cmpd="sng">
                <a:solidFill>
                  <a:srgbClr val="6C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C0000">
                      <a:shade val="20000"/>
                      <a:satMod val="245000"/>
                    </a:srgbClr>
                  </a:gs>
                  <a:gs pos="43000">
                    <a:srgbClr val="6C0000">
                      <a:satMod val="255000"/>
                    </a:srgbClr>
                  </a:gs>
                  <a:gs pos="48000">
                    <a:srgbClr val="6C0000">
                      <a:shade val="85000"/>
                      <a:satMod val="255000"/>
                    </a:srgbClr>
                  </a:gs>
                  <a:gs pos="100000">
                    <a:srgbClr val="6C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аздник детский 2">
  <a:themeElements>
    <a:clrScheme name="Праздник детский 2 1">
      <a:dk1>
        <a:srgbClr val="8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6C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Праздник детский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аздник детский 2 1">
        <a:dk1>
          <a:srgbClr val="8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6C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376</Words>
  <Application>Microsoft Office PowerPoint</Application>
  <PresentationFormat>Экран (4:3)</PresentationFormat>
  <Paragraphs>86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Праздник детский 2</vt:lpstr>
      <vt:lpstr>Презентация PowerPoint</vt:lpstr>
      <vt:lpstr>Презентация PowerPoint</vt:lpstr>
      <vt:lpstr> ДЕРЕВО МОЕЙ  СЕМЬИ </vt:lpstr>
      <vt:lpstr>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</dc:creator>
  <cp:lastModifiedBy>никита</cp:lastModifiedBy>
  <cp:revision>85</cp:revision>
  <cp:lastPrinted>1601-01-01T00:00:00Z</cp:lastPrinted>
  <dcterms:created xsi:type="dcterms:W3CDTF">1601-01-01T00:00:00Z</dcterms:created>
  <dcterms:modified xsi:type="dcterms:W3CDTF">2014-02-15T17:48:26Z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