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19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ФЕДЕРАЛЬНЫЙ </a:t>
            </a:r>
            <a:r>
              <a:rPr lang="ru-RU" smtClean="0"/>
              <a:t>ЗАКОН РФ №120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ОБ ОСНОВАХ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60045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1. Основными задачами деятельности по профилактике безнадзорности и правонарушений несовершеннолетних являются: </a:t>
            </a:r>
            <a:endParaRPr lang="ru-RU" dirty="0" smtClean="0"/>
          </a:p>
          <a:p>
            <a:r>
              <a:rPr lang="ru-RU" dirty="0"/>
              <a:t> 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этому; </a:t>
            </a:r>
          </a:p>
          <a:p>
            <a:r>
              <a:rPr lang="ru-RU" dirty="0"/>
              <a:t>    обеспечение защиты прав и законных интересов несовершеннолетних; </a:t>
            </a:r>
          </a:p>
          <a:p>
            <a:r>
              <a:rPr lang="ru-RU" dirty="0"/>
              <a:t>    социально-педагогическая реабилитация несовершеннолетних, находящихся в социально опасном положении; </a:t>
            </a:r>
          </a:p>
          <a:p>
            <a:r>
              <a:rPr lang="ru-RU" dirty="0"/>
              <a:t>    выявление и пресечение случаев вовлечения несовершеннолетних в совершение преступлений и антиобщественных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249745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2. Деятельность по профилактике безнадзорности и правонарушений несовершеннолетних основывается на принципах законности, демократизма, гуманного обращения с несовершеннолетними, поддержки семьи и взаимодействия с ней, индивидуального подхода к несовершеннолетним с соблюдением конфиденциальности полученной информации, государственной поддержки деятельности органов местного самоуправления и общественных объединений по профилактике безнадзорности и правонарушений несовершеннолетних, обеспечения ответственности должностных лиц и граждан за нарушение прав и законных интересов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411350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Законодательство Российской Федерации о профилактике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371034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/>
              <a:t>Статья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r>
              <a:rPr lang="ru-RU" dirty="0"/>
              <a:t> Законодательство Российской Федерации, регулирующее деятельность по профилактике безнадзорности и правонарушений несовершеннолетних, основывается на Конституции Российской Федерации, общепризнанных нормах международного права и состоит из настоящего Федерального закона, других федеральных законов и иных нормативных правовых актов Российской Федерации, законов и нормативных правовых актов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15558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1143000"/>
          </a:xfrm>
        </p:spPr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Органы и учреждения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28841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1. В систему профилактики безнадзорности и правонарушений несовершеннолетних входят комиссии по делам несовершеннолетних и защите их прав, образуемые в порядке, установленном законодательством Российской Федерации и законодательством субъектов Российской Федерации, органы управления социальной защитой населения, органы управления образованием, органы опеки и попечительства, органы по делам молодежи, органы управления здравоохранением, органы службы занятости, органы внутренних дел. </a:t>
            </a:r>
          </a:p>
        </p:txBody>
      </p:sp>
    </p:spTree>
    <p:extLst>
      <p:ext uri="{BB962C8B-B14F-4D97-AF65-F5344CB8AC3E}">
        <p14:creationId xmlns:p14="http://schemas.microsoft.com/office/powerpoint/2010/main" val="11813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2. В органах, указанных в пункте 1 настоящей статьи, в порядке, установленном законодательством Российской Федерации и законодательством субъектов Российской Федерации, могут создаваться учреждения, осуществляющие отдельные функции по профилактике безнадзорности и правонарушений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368414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3. Участие в деятельности по профилактике безнадзорности и правонарушений несовершеннолетних других органов, учреждений и организаций осуществляется в пределах их компетенции в порядке, установленном законодательством Российской Федерации и (или) законодательством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456065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Категории лиц, в отношении которых проводится индивидуальная профилактическая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314651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Органы и учреждения системы профилактики безнадзорности и правонарушений несовершеннолетних проводят индивидуальную профилактическую работу в отношении несовершеннолетних: </a:t>
            </a:r>
          </a:p>
          <a:p>
            <a:r>
              <a:rPr lang="ru-RU" dirty="0"/>
              <a:t>    1) безнадзорных или беспризорных; </a:t>
            </a:r>
          </a:p>
          <a:p>
            <a:r>
              <a:rPr lang="ru-RU" dirty="0"/>
              <a:t>    2) занимающихся бродяжничеством или попрошайничеством; </a:t>
            </a:r>
          </a:p>
          <a:p>
            <a:r>
              <a:rPr lang="ru-RU" dirty="0"/>
              <a:t>    3) содержащихся в социально-реабилитационных центрах для несовершеннолетних, социальных приютах, центрах помощи детям, оставшимся без попечения родителей, специальных учебно-воспитательных и других учреждениях для несовершеннолетних, нуждающихся в социальной помощи и (или) реабилитации; </a:t>
            </a:r>
          </a:p>
          <a:p>
            <a:r>
              <a:rPr lang="ru-RU" dirty="0"/>
              <a:t>    4)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продукцию, пиво и напитки, изготавливаемые на его основе; </a:t>
            </a:r>
          </a:p>
        </p:txBody>
      </p:sp>
    </p:spTree>
    <p:extLst>
      <p:ext uri="{BB962C8B-B14F-4D97-AF65-F5344CB8AC3E}">
        <p14:creationId xmlns:p14="http://schemas.microsoft.com/office/powerpoint/2010/main" val="34372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Презентацию подготовила: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Воспитатель старшей группы СРЦ «Родник» г. Раменское</a:t>
            </a:r>
            <a:endParaRPr lang="ru-RU" dirty="0" smtClean="0"/>
          </a:p>
          <a:p>
            <a:r>
              <a:rPr lang="ru-RU" dirty="0" smtClean="0"/>
              <a:t>Краснова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5) совершивших правонарушение, повлекшее применение меры административного взыскания; </a:t>
            </a:r>
          </a:p>
          <a:p>
            <a:r>
              <a:rPr lang="ru-RU" dirty="0"/>
              <a:t>    6) совершивших правонарушение до достижения возраста, с которого наступает административная ответственность; </a:t>
            </a:r>
          </a:p>
          <a:p>
            <a:r>
              <a:rPr lang="ru-RU" dirty="0"/>
              <a:t>    7) освобожденных от уголовной ответственности вследствие акта об амнистии или в связи с изменением обстановки, а также в случаях, когда признано, что исправление несовершеннолетнего может быть достигнуто путем применения принудительных мер воспитательного воздействия; </a:t>
            </a:r>
          </a:p>
          <a:p>
            <a:r>
              <a:rPr lang="ru-RU" dirty="0"/>
              <a:t>    8) совершивших общественно опасное деяние и не подлежащих уголовной ответственности в связи с </a:t>
            </a:r>
            <a:r>
              <a:rPr lang="ru-RU" dirty="0" err="1"/>
              <a:t>недостижением</a:t>
            </a:r>
            <a:r>
              <a:rPr lang="ru-RU" dirty="0"/>
              <a:t> возраста, с которого наступает уголовная ответственность, или вследствие отставания в психическом развитии, не связанного с психическим расстройством; </a:t>
            </a:r>
          </a:p>
        </p:txBody>
      </p:sp>
    </p:spTree>
    <p:extLst>
      <p:ext uri="{BB962C8B-B14F-4D97-AF65-F5344CB8AC3E}">
        <p14:creationId xmlns:p14="http://schemas.microsoft.com/office/powerpoint/2010/main" val="2012963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9) обвиняемых или подозреваемых в совершении преступлений, в отношении которых избраны меры пресечения, не связанные с заключением под стражу; </a:t>
            </a:r>
          </a:p>
          <a:p>
            <a:r>
              <a:rPr lang="ru-RU" dirty="0"/>
              <a:t>    10) условно-досрочно освобожденных от отбывания наказания, освобожденных от наказания вследствие акта об амнистии или в связи с помилованием; </a:t>
            </a:r>
          </a:p>
          <a:p>
            <a:r>
              <a:rPr lang="ru-RU" dirty="0"/>
              <a:t>    11) получивших отсрочку отбывания наказания или отсрочку исполнения приговора; </a:t>
            </a:r>
          </a:p>
          <a:p>
            <a:r>
              <a:rPr lang="ru-RU" dirty="0"/>
              <a:t>    12) освобожденных из учреждений уголовно-исполнительной системы, вернувшихся из специальных учебно-воспитательных учреждений закрытого типа, если они в период пребывания в указанных учреждениях допускали нарушения режима, совершали противоправные деяния и (или) после освобождения (выпуска) находятся в социально опасном положении и (или) нуждаются в социальной помощи и (или) реабилитации; </a:t>
            </a:r>
          </a:p>
          <a:p>
            <a:r>
              <a:rPr lang="ru-RU" dirty="0"/>
              <a:t>    13) осужденных за совершение преступления небольшой или средней тяжести и освобожденных судом от наказания с применением принудительных мер воспитательного воздействия; </a:t>
            </a:r>
          </a:p>
          <a:p>
            <a:r>
              <a:rPr lang="ru-RU" dirty="0"/>
              <a:t>    14) осужденных условно, осужденных к обязательным работам, исправительным работам или иным мерам наказания, не связанным с лишением свободы. </a:t>
            </a:r>
          </a:p>
        </p:txBody>
      </p:sp>
    </p:spTree>
    <p:extLst>
      <p:ext uri="{BB962C8B-B14F-4D97-AF65-F5344CB8AC3E}">
        <p14:creationId xmlns:p14="http://schemas.microsoft.com/office/powerpoint/2010/main" val="3218018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2. Органы и учреждения системы профилактики безнадзорности и правонарушений несовершеннолетних проводят индивидуальную профилактическую работу в отношении родителей или иных законных представителей несовершеннолетних, если они не исполняют своих обязанностей по их воспитанию, обучению и (или) содержанию и (или) отрицательно влияют на их поведение либо жестоко обращаются с ними.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3. Индивидуальная профилактическая работа с лицами, которые не указаны в пунктах 1 и 2 настоящей статьи, может проводиться в случае необходимости предупреждения правонарушений либо для оказания социальной помощи и (или) реабилитации несовершеннолетних с согласия руководителя органа или учреждения системы профилактики безнадзорности и правонарушений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1396239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6.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Основания </a:t>
            </a:r>
            <a:r>
              <a:rPr lang="ru-RU" dirty="0"/>
              <a:t>проведения индивидуальной профилактической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360092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Основаниями проведения индивидуальной профилактической работы в отношении несовершеннолетних, их родителей или иных законных представителей являются обстоятельства, предусмотренные статьей 5 настоящего Федерального закона, если они зафиксированы в следующих документах: </a:t>
            </a:r>
          </a:p>
          <a:p>
            <a:r>
              <a:rPr lang="ru-RU" sz="2900" dirty="0"/>
              <a:t>    (в ред. Федерального закона от 01.12.2004 N 150-ФЗ)</a:t>
            </a:r>
          </a:p>
          <a:p>
            <a:r>
              <a:rPr lang="ru-RU" sz="2900" dirty="0"/>
              <a:t>    1) заявление несовершеннолетнего либо его родителей или иных законных представителей об оказании им помощи по вопросам, входящим в компетенцию органов и учреждений системы профилактики безнадзорности и правонарушений несовершеннолетних; </a:t>
            </a:r>
          </a:p>
          <a:p>
            <a:r>
              <a:rPr lang="ru-RU" sz="2900" dirty="0"/>
              <a:t>    (в ред. Федерального закона от 01.12.2004 N 150-ФЗ)</a:t>
            </a:r>
          </a:p>
          <a:p>
            <a:r>
              <a:rPr lang="ru-RU" sz="2900" dirty="0"/>
              <a:t>    2) приговор, определение или постановление суда; </a:t>
            </a:r>
          </a:p>
          <a:p>
            <a:r>
              <a:rPr lang="ru-RU" sz="2900" dirty="0"/>
              <a:t>    3) постановление комиссии по делам несовершеннолетних и защите их прав, прокурора, следователя, органа дознания или начальника органа внутренних дел; </a:t>
            </a:r>
          </a:p>
        </p:txBody>
      </p:sp>
    </p:spTree>
    <p:extLst>
      <p:ext uri="{BB962C8B-B14F-4D97-AF65-F5344CB8AC3E}">
        <p14:creationId xmlns:p14="http://schemas.microsoft.com/office/powerpoint/2010/main" val="3942649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4) документы, определенные настоящим Федеральным законом как основания помещения несовершеннолетних в учреждения системы профилактики безнадзорности и правонарушений несовершеннолетних; </a:t>
            </a:r>
          </a:p>
          <a:p>
            <a:r>
              <a:rPr lang="ru-RU" dirty="0"/>
              <a:t>    5) заключение,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47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7.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Сроки проведения индивидуальной профилактической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4015602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7.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Индивидуальная профилактическая работа в отношении несовершеннолетних, их родителей или иных законных представителей проводится в сроки, необходимые для оказания социальной и иной помощи несовершеннолетним, или до устранения причин и условий, способствовавших безнадзорности, беспризорности, правонарушениям или антиобщественным действиям несовершеннолетних, или достижения ими возраста восемнадцати лет, или наступления других обстоятельств, предусмотренных законодательством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692305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8.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Права лиц, в отношении которых проводится индивидуальная профилактическая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1382435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720080"/>
          </a:xfrm>
        </p:spPr>
        <p:txBody>
          <a:bodyPr/>
          <a:lstStyle/>
          <a:p>
            <a:r>
              <a:rPr lang="ru-RU" dirty="0"/>
              <a:t>Статья 8.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Несовершеннолетним, их родителям или иным законным представителям, в отношении которых проводится индивидуальная профилактическая работа, обеспечиваются права и свободы, гарантированные Конституцией Российской Федерации, Конвенцией ООН о правах ребенка, международными договорами Российской Федерации, настоящим Федеральным законом, иными нормативными правовыми актами Российской Федерации, законами и нормативными правовыми актами субъектов Российской Федерации.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2. Несовершеннолетние, находящиеся в учреждениях системы профилактики безнадзорности и правонарушений несовершеннолетних, пользуются правами, указанными в пункте 1 настоящей статьи, а также в установленном порядке имеют право на: </a:t>
            </a:r>
          </a:p>
          <a:p>
            <a:r>
              <a:rPr lang="ru-RU" dirty="0"/>
              <a:t>    (в ред. Федерального закона от 07.07.2003 N 111-ФЗ) </a:t>
            </a:r>
          </a:p>
        </p:txBody>
      </p:sp>
    </p:spTree>
    <p:extLst>
      <p:ext uri="{BB962C8B-B14F-4D97-AF65-F5344CB8AC3E}">
        <p14:creationId xmlns:p14="http://schemas.microsoft.com/office/powerpoint/2010/main" val="335262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ГЛАВА I. ОБЩИЕ ПОЛОЖЕНИЯ 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Статья 1. Основные понятия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безнадзорный -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лиц; </a:t>
            </a:r>
            <a:endParaRPr lang="ru-RU" dirty="0" smtClean="0"/>
          </a:p>
          <a:p>
            <a:pPr algn="just"/>
            <a:r>
              <a:rPr lang="ru-RU" dirty="0"/>
              <a:t> беспризорный - безнадзорный, не имеющий места жительства и (или) места пребывания;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76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уведомление родителей или иных законных представителей о помещении несовершеннолетнего в учреждение системы профилактики безнадзорности и правонарушений несовершеннолетних. При наличии сведений о месте жительства или месте пребывания родителей или иных законных представителей информация о помещении несовершеннолетнего в указанное учреждение должна быть направлена им в течение 12 часов с момента его помещения, а при отсутствии сведений о родителях или иных законных представителях указанное уведомление в течение трех суток с момента помещения несовершеннолетнего направляется в орган опеки и попечительства по его последнему месту жительства; </a:t>
            </a:r>
          </a:p>
        </p:txBody>
      </p:sp>
    </p:spTree>
    <p:extLst>
      <p:ext uri="{BB962C8B-B14F-4D97-AF65-F5344CB8AC3E}">
        <p14:creationId xmlns:p14="http://schemas.microsoft.com/office/powerpoint/2010/main" val="761449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получение информации о целях своего пребывания в учреждении системы профилактики безнадзорности и правонарушений несовершеннолетних, правах и об обязанностях, основных правилах, регулирующих внутренний распорядок в данном учреждении;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обжалование решений, принятых работниками органов и учреждений системы профилактики безнадзорности и правонарушений несовершеннолетних, в вышестоящие органы указанной системы, органы прокуратуры и суд;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гуманное, не унижающее человеческого достоинства обращение; </a:t>
            </a:r>
          </a:p>
          <a:p>
            <a:r>
              <a:rPr lang="ru-RU" dirty="0"/>
              <a:t>    поддержание связи с семьей путем телефонных переговоров и свиданий без ограничения их количества; </a:t>
            </a:r>
          </a:p>
          <a:p>
            <a:r>
              <a:rPr lang="ru-RU" dirty="0"/>
              <a:t>    получение посылок, бандеролей, передач, получение и отправление писем и телеграмм без ограничения их количества; </a:t>
            </a:r>
          </a:p>
        </p:txBody>
      </p:sp>
    </p:spTree>
    <p:extLst>
      <p:ext uri="{BB962C8B-B14F-4D97-AF65-F5344CB8AC3E}">
        <p14:creationId xmlns:p14="http://schemas.microsoft.com/office/powerpoint/2010/main" val="3202665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обеспечение на безвозмездной основе питанием, одеждой, обувью и другими предметами вещевого довольствия по установленным нормам, необходимым для сохранения здоровья и обеспечения жизнедеятельности несовершеннолетних. Для учреждений, обеспечение деятельности которых является расходным обязательством Российской Федерации, указанные нормы утверждаются уполномоченным Правительством Российской Федерации федеральным органом исполнительной власти;</a:t>
            </a:r>
          </a:p>
          <a:p>
            <a:r>
              <a:rPr lang="ru-RU" dirty="0"/>
              <a:t>    (в ред. Федеральных законов от 22.08.2004 N 122-ФЗ (ред. от 31.12.2005), от 23.07.2008 N 160-ФЗ)</a:t>
            </a:r>
          </a:p>
          <a:p>
            <a:r>
              <a:rPr lang="ru-RU" dirty="0"/>
              <a:t>    обеспечение бесплатной юридической помощью с участием адвокатов, а также иных лиц, имеющих право на оказание юридической помощи в соответствии с законом.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3. Права несовершеннолетних, содержащихся в учреждениях уголовно-исполнительной системы, а также организация работы по их исправлению регламентируются Уголовно-исполнительным кодексом Российской Федерации и другими федеральными законами. </a:t>
            </a:r>
          </a:p>
          <a:p>
            <a:r>
              <a:rPr lang="ru-RU" dirty="0"/>
              <a:t>    4. Перечисление прав, указанных в пунктах 2 и 3 настоящей статьи, не должно толковаться как отрицание или умаление других прав несовершеннолетних.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9310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8.1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/>
              <a:t>мер взыскания в учреждениях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282582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1. За нарушения установленного порядка содержания в специализированных учреждениях для несовершеннолетних, нуждающихся в социальной реабилитации, в специальных учебно-воспитательных учреждениях открытого и закрытого типа органов управления образованием и центрах временного содержания для несовершеннолетних правонарушителей органов внутренних дел к несовершеннолетним могут применяться следующие меры взыскания: </a:t>
            </a:r>
          </a:p>
          <a:p>
            <a:r>
              <a:rPr lang="ru-RU" dirty="0"/>
              <a:t>    предупреждение; </a:t>
            </a:r>
          </a:p>
          <a:p>
            <a:r>
              <a:rPr lang="ru-RU" dirty="0"/>
              <a:t>    выговор; </a:t>
            </a:r>
          </a:p>
          <a:p>
            <a:r>
              <a:rPr lang="ru-RU" dirty="0"/>
              <a:t>    строгий выговор. </a:t>
            </a:r>
          </a:p>
        </p:txBody>
      </p:sp>
    </p:spTree>
    <p:extLst>
      <p:ext uri="{BB962C8B-B14F-4D97-AF65-F5344CB8AC3E}">
        <p14:creationId xmlns:p14="http://schemas.microsoft.com/office/powerpoint/2010/main" val="1960091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2. К несовершеннолетним, находящимся в специальных учебно-воспитательных учреждениях открытого и закрытого типа органов управления образованием могут также применяться следующие меры взыскания: </a:t>
            </a:r>
          </a:p>
          <a:p>
            <a:r>
              <a:rPr lang="ru-RU" dirty="0"/>
              <a:t>    сообщение родителям или иным законным представителям;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исключение из специального учебно-воспитательного учреждения открытого типа органа управления образованием на основании постановления комиссии по делам несовершеннолетних и защите их прав по месту нахождения указанного учреждения. </a:t>
            </a:r>
          </a:p>
          <a:p>
            <a:r>
              <a:rPr lang="ru-RU" dirty="0"/>
              <a:t>    (в ред. Федерального закона от 22.08.2004 N 122-ФЗ (ред. от 31.12.2005)) </a:t>
            </a:r>
          </a:p>
          <a:p>
            <a:r>
              <a:rPr lang="ru-RU" dirty="0"/>
              <a:t>    3. Порядок применения мер взыскания к несовершеннолетним определяется соответствующими нормативными правовыми документами, регламентирующими деятельность учреждений системы профилактики безнадзорности и правонарушений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3806306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4. По отношению к несовершеннолетним не допускаются: </a:t>
            </a:r>
          </a:p>
          <a:p>
            <a:r>
              <a:rPr lang="ru-RU" dirty="0"/>
              <a:t>    применение физического и психического насилия; </a:t>
            </a:r>
          </a:p>
          <a:p>
            <a:r>
              <a:rPr lang="ru-RU" dirty="0"/>
              <a:t>    применение мер воздействия без учета возраста несовершеннолетних; </a:t>
            </a:r>
          </a:p>
          <a:p>
            <a:r>
              <a:rPr lang="ru-RU" dirty="0"/>
              <a:t>    применение мер, носящих антипедагогический характер, унижающих человеческое достоинство; </a:t>
            </a:r>
          </a:p>
          <a:p>
            <a:r>
              <a:rPr lang="ru-RU" dirty="0"/>
              <a:t>    ограничение контактов несовершеннолетних с родителями или иными законными представителями либо лишение несовершеннолетних контактов с родителями или иными законными представителями;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уменьшение норм питания; </a:t>
            </a:r>
          </a:p>
          <a:p>
            <a:r>
              <a:rPr lang="ru-RU" dirty="0"/>
              <a:t>    лишение прогулок. </a:t>
            </a:r>
          </a:p>
        </p:txBody>
      </p:sp>
    </p:spTree>
    <p:extLst>
      <p:ext uri="{BB962C8B-B14F-4D97-AF65-F5344CB8AC3E}">
        <p14:creationId xmlns:p14="http://schemas.microsoft.com/office/powerpoint/2010/main" val="1269635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Гарантии исполнения настоящего Федерального закона </a:t>
            </a:r>
          </a:p>
        </p:txBody>
      </p:sp>
    </p:spTree>
    <p:extLst>
      <p:ext uri="{BB962C8B-B14F-4D97-AF65-F5344CB8AC3E}">
        <p14:creationId xmlns:p14="http://schemas.microsoft.com/office/powerpoint/2010/main" val="1573890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    1. Органы и учреждения системы профилактики безнадзорности и правонарушений несовершеннолетних, а также несовершеннолетние, их родители или иные законные представители вправе обратиться в установленном законодательством Российской Федерации порядке в суд с иском о возмещении вреда, причиненного здоровью несовершеннолетнего, его имуществу, и (или) морального вреда.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508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/>
          </a:bodyPr>
          <a:lstStyle/>
          <a:p>
            <a:r>
              <a:rPr lang="ru-RU" dirty="0"/>
              <a:t> 2. Органы и учреждения системы профилактики безнадзорности и правонарушений несовершеннолетних в пределах своей компетенции обязаны обеспечивать соблюдение прав и законных интересов несовершеннолетних, осуществлять их защиту от всех форм дискриминации, физического или психического насилия, оскорбления, грубого обращения, сексуальной и иной эксплуатации, выявлять несовершеннолетних и семьи, находящиеся в социально опасном положении, а также незамедлительно информировать: </a:t>
            </a:r>
          </a:p>
        </p:txBody>
      </p:sp>
    </p:spTree>
    <p:extLst>
      <p:ext uri="{BB962C8B-B14F-4D97-AF65-F5344CB8AC3E}">
        <p14:creationId xmlns:p14="http://schemas.microsoft.com/office/powerpoint/2010/main" val="307996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несовершеннолетний, находящийся в социально опасном положении, - 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действия; </a:t>
            </a:r>
          </a:p>
        </p:txBody>
      </p:sp>
    </p:spTree>
    <p:extLst>
      <p:ext uri="{BB962C8B-B14F-4D97-AF65-F5344CB8AC3E}">
        <p14:creationId xmlns:p14="http://schemas.microsoft.com/office/powerpoint/2010/main" val="17355214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1) орган прокуратуры - о нарушении прав и свобод несовершеннолетних; </a:t>
            </a:r>
          </a:p>
          <a:p>
            <a:r>
              <a:rPr lang="ru-RU" dirty="0"/>
              <a:t>    2) комиссию по делам несовершеннолетних и защите их прав - о выявленных случаях нарушения прав несовершеннолетних на образование, труд, отдых, жилище и других прав, а также о недостатках в деятельности органов и учреждений, препятствующих предупреждению безнадзорности и правонарушений несовершеннолетних; </a:t>
            </a:r>
          </a:p>
          <a:p>
            <a:r>
              <a:rPr lang="ru-RU" dirty="0"/>
              <a:t>    (в ред. Федерального закона от 22.08.2004 N 122-ФЗ (ред. от 31.12.2005)) </a:t>
            </a:r>
          </a:p>
          <a:p>
            <a:r>
              <a:rPr lang="ru-RU" dirty="0"/>
              <a:t>    3) орган опеки и попечительства - о выявлении несовершеннолетних, оставшихся без попечения родителей или иных законных представителей либо находящихся в обстановке, представляющей угрозу их жизни, здоровью или препятствующей их воспитанию;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4) орган управления социальной защитой населения - о выявлении несовершеннолетних, нуждающихся в помощи государства в связи с безнадзорностью или беспризорностью, а также о выявлении семей, находящихся в социально опасном положении; </a:t>
            </a:r>
          </a:p>
          <a:p>
            <a:r>
              <a:rPr lang="ru-RU" dirty="0"/>
              <a:t>    5) орган внутренних дел - о выявлении родителей несовершеннолетних или иных их законных представителей и иных лиц, жестоко обращающихся с несовершеннолетними и (или) вовлекающих их в совершение преступления или антиобщественных действий или совершающих по отношению к ним другие противоправные деяния, а также о несовершеннолетних, совершивших правонарушение или антиобщественные действия;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6) орган управления здравоохранением - о выявлении несовершеннолетних, нуждающихся в обследовании, наблюдении или лечении в связи с употреблением алкогольной и спиртосодержащей продукции, пива и напитков, изготавливаемых на его основе, наркотических средств, психотропных или одурманивающих веществ; </a:t>
            </a:r>
          </a:p>
        </p:txBody>
      </p:sp>
    </p:spTree>
    <p:extLst>
      <p:ext uri="{BB962C8B-B14F-4D97-AF65-F5344CB8AC3E}">
        <p14:creationId xmlns:p14="http://schemas.microsoft.com/office/powerpoint/2010/main" val="1615911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7) орган управления образованием - о выявлении несовершеннолетних, нуждающихся в помощи государства в связи с самовольным уходом из детских домов, школ-интернатов и других детских учреждений либо в связи с прекращением по неуважительным причинам занятий в образовательных учреждениях; </a:t>
            </a:r>
          </a:p>
          <a:p>
            <a:r>
              <a:rPr lang="ru-RU" dirty="0"/>
              <a:t>    8) орган по делам молодежи - о выявлении несовершеннолетних, находящихся в социально опасном положении и нуждающихся в этой связи в оказании помощи в организации отдыха, досуга, занятости. </a:t>
            </a:r>
          </a:p>
          <a:p>
            <a:r>
              <a:rPr lang="ru-RU" dirty="0"/>
              <a:t>    3. Информация, указанная в пункте 2 настоящей статьи, подлежит хранению и использованию в порядке, обеспечивающем ее конфиденциальность. </a:t>
            </a:r>
          </a:p>
          <a:p>
            <a:r>
              <a:rPr lang="ru-RU" dirty="0"/>
              <a:t>    4. Должностные лица, родители несовершеннолетних или иные их законные представители и иные лица несут ответственность за нарушение прав несовершеннолетних, а также за неисполнение или ненадлежащее исполнение обязанностей по их воспитанию, обучению и (или) содержанию в порядке, установленном законодательством Российской Федерации и законодательством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0854266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Контроль и надзор за деятельностью органов и учреждений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216090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1. Федеральные органы государственной власти, органы государственной власти субъектов Российской Федерации в пределах своей компетенции осуществляют в установленном порядке контроль за деятельностью органов и учреждений системы профилактики безнадзорности и правонарушений несовершеннолетних. </a:t>
            </a:r>
          </a:p>
          <a:p>
            <a:r>
              <a:rPr lang="ru-RU" dirty="0"/>
              <a:t>    2. Ведомственный контроль за деятельностью органов и учреждений системы профилактики безнадзорности и правонарушений несовершеннолетних осуществляется вышестоящими органами и их должностными лицами. Порядок осуществления ведомственного контроля определяется соответствующими нормативными правовыми актами. </a:t>
            </a:r>
          </a:p>
          <a:p>
            <a:r>
              <a:rPr lang="ru-RU" dirty="0"/>
              <a:t>    3. Прокурорский надзор за соблюдением законов органами и учреждениями системы профилактики безнадзорности и правонарушений несовершеннолетних осуществляется Генеральным прокурором Российской Федерации и подчиненными ему прокурорами в соответствии с Федеральным законом "О прокуратуре Российской Федерации". </a:t>
            </a:r>
          </a:p>
        </p:txBody>
      </p:sp>
    </p:spTree>
    <p:extLst>
      <p:ext uri="{BB962C8B-B14F-4D97-AF65-F5344CB8AC3E}">
        <p14:creationId xmlns:p14="http://schemas.microsoft.com/office/powerpoint/2010/main" val="1720442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Статья 11. Комиссии по делам несовершеннолетних и защите их прав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ГЛАВА II. ОСНОВНЫЕ НАПРАВЛЕНИЯ ДЕЯТЕЛЬНОСТИ ОРГАНОВ И УЧРЕЖДЕНИЙ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3617056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Статья 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1. Комиссии по делам несовершеннолетних и защите их прав в пределах своей компетенции обеспечивают: </a:t>
            </a:r>
          </a:p>
          <a:p>
            <a:r>
              <a:rPr lang="ru-RU" sz="2900" dirty="0"/>
              <a:t>    (в ред. Федерального закона от 22.08.2004 N 122-ФЗ (ред. от 31.12.2005)) </a:t>
            </a:r>
          </a:p>
          <a:p>
            <a:r>
              <a:rPr lang="ru-RU" sz="2900" dirty="0"/>
              <a:t>    1) осуществление мер по защите и восстановлению прав и законных интересов несовершеннолетних, выявлению и устранению причин и условий, способствующих безнадзорности, беспризорности, правонарушениям и антиобщественным действиям несовершеннолетних; </a:t>
            </a:r>
          </a:p>
          <a:p>
            <a:r>
              <a:rPr lang="ru-RU" sz="2900" dirty="0"/>
              <a:t>    2) осуществление мер, предусмотренных законодательством Российской Федерации и законодательством субъектов Российской Федерации, по координации вопросов, связанных с соблюдением условий воспитания, обучения, содержания несовершеннолетних, а также с обращением с несовершеннолетними в учреждениях системы профилактики безнадзорности и правонарушений несовершеннолетних;</a:t>
            </a:r>
          </a:p>
          <a:p>
            <a:r>
              <a:rPr lang="ru-RU" sz="2900" dirty="0"/>
              <a:t>    (в ред. Федерального закона от 22.08.2004 N 122-ФЗ (ред. от 31.12.2005)) </a:t>
            </a:r>
          </a:p>
          <a:p>
            <a:r>
              <a:rPr lang="ru-RU" sz="2900" dirty="0"/>
              <a:t>    3) осуществление мер, предусмотренных законодательством Российской Федерации и законодательством субъектов Российской Федерации, по координации деятельности органов и учреждений системы профилактики безнадзорности и правонарушений несовершеннолетних; </a:t>
            </a:r>
          </a:p>
        </p:txBody>
      </p:sp>
    </p:spTree>
    <p:extLst>
      <p:ext uri="{BB962C8B-B14F-4D97-AF65-F5344CB8AC3E}">
        <p14:creationId xmlns:p14="http://schemas.microsoft.com/office/powerpoint/2010/main" val="42067431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Статья 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4) подготовку совместно с соответствующими органами или учреждениями материалов, представляемых в суд, по вопросам, связанным с содержанием несовершеннолетних в специальных учебно-воспитательных учреждениях закрытого типа, а также по иным вопросам, предусмотренным законодательством Российской Федерации; </a:t>
            </a:r>
          </a:p>
          <a:p>
            <a:r>
              <a:rPr lang="ru-RU" dirty="0"/>
              <a:t>    5) рассмотрение представлений органа управления образовательного учреждения об исключении несовершеннолетних, не получивших общего образования, из образовательного учреждения и по другим вопросам их обучения в случаях, предусмотренных Законом Российской Федерации "Об образовании"; </a:t>
            </a:r>
          </a:p>
          <a:p>
            <a:r>
              <a:rPr lang="ru-RU" dirty="0"/>
              <a:t>    (в ред. Федерального закона от 21.07.2007 N 194-ФЗ)</a:t>
            </a:r>
          </a:p>
          <a:p>
            <a:r>
              <a:rPr lang="ru-RU" dirty="0"/>
              <a:t>    6) оказание помощи в трудовом и бытовом устройстве несовершеннолетних, освобожденных из учреждений уголовно-исполнительной системы либо вернувшихся из специальных учебно-воспитательных учреждений, содействие в определении форм устройства других несовершеннолетних, нуждающихся в помощи государства, а также осуществление иных функций по социальной реабилитации несовершеннолетних, которые предусмотрены законодательством Российской Федерации и законодательством субъектов Российской Федерации; </a:t>
            </a:r>
          </a:p>
          <a:p>
            <a:r>
              <a:rPr lang="ru-RU" dirty="0"/>
              <a:t>    7) применение мер воздействия в отношении несовершеннолетних, их родителей или иных законных представителей в случаях и порядке, которые предусмотрены законодательством Российской Федерации и законодательством субъектов Российской Федерации.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2. Порядок образования комиссий по делам несовершеннолетних и защите их прав и осуществления ими отдельных государственных полномочий определяется законодательством Российской Федерации и законодательством субъектов Российской Федерации.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9037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12.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Органы </a:t>
            </a:r>
            <a:r>
              <a:rPr lang="ru-RU" dirty="0"/>
              <a:t>управления социальной защитой населения и учреждения социального обслуживания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28571976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/>
              <a:t>Статья 12.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Органы управления социальной защитой населения в пределах своей компетенции: </a:t>
            </a:r>
          </a:p>
          <a:p>
            <a:r>
              <a:rPr lang="ru-RU" dirty="0"/>
              <a:t>    1) осуществляют меры по профилактике безнадзорности несовершеннолетних и организуют индивидуальную профилактическую работу в отношении безнадзорных и беспризорных несовершеннолетних, их родителей или иных законных представителей, не исполняющих своих обязанностей по воспитанию, содержанию несовершеннолетних и (или) отрицательно влияющих на их поведение либо жестоко обращающихся с ними;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контролируют деятельность специализированных учреждений для несовершеннолетних, нуждающихся в социальной реабилитации, иных учреждений и служб, предоставляющих социальные услуги несовершеннолетним и их семьям, а также осуществляют меры по развитию сети указанных учреждений;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8119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3) внедряют в деятельность учреждений и служб, предоставляющих социальные услуги несовершеннолетним и их семьям, современные методики и технологии социальной реабилитации. </a:t>
            </a:r>
          </a:p>
          <a:p>
            <a:r>
              <a:rPr lang="ru-RU" dirty="0"/>
              <a:t>    2. Учреждения социального обслуживания, к которым относятся территориальные центры социальной помощи семье и детям, центры </a:t>
            </a:r>
            <a:r>
              <a:rPr lang="ru-RU" dirty="0" err="1"/>
              <a:t>психологопедагогической</a:t>
            </a:r>
            <a:r>
              <a:rPr lang="ru-RU" dirty="0"/>
              <a:t> помощи населению, центры экстренной психологической помощи и иные учреждения социального обслуживания, в соответствии с уставами указанных учреждений или положениями о них: </a:t>
            </a:r>
          </a:p>
        </p:txBody>
      </p:sp>
    </p:spTree>
    <p:extLst>
      <p:ext uri="{BB962C8B-B14F-4D97-AF65-F5344CB8AC3E}">
        <p14:creationId xmlns:p14="http://schemas.microsoft.com/office/powerpoint/2010/main" val="338805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антиобщественные действия - действия несовершеннолетнего, выражающиеся в систематическом употреблении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занятии проституцией, бродяжничеством или попрошайничеством, а также иные действия, нарушающие права и законные интересы других лиц; </a:t>
            </a:r>
          </a:p>
        </p:txBody>
      </p:sp>
    </p:spTree>
    <p:extLst>
      <p:ext uri="{BB962C8B-B14F-4D97-AF65-F5344CB8AC3E}">
        <p14:creationId xmlns:p14="http://schemas.microsoft.com/office/powerpoint/2010/main" val="27607446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48072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1) предоставляют социальные услуги несовершеннолетним, находящимся в социально опасном положении или иной трудной жизненной ситуации, на основании просьб несовершеннолетних, их родителей или иных законных представителей либо по инициативе должностных лиц органов и учреждений системы профилактики безнадзорности и правонарушений несовершеннолетних в порядке, установленном законодательством субъекта Российской Федерации; </a:t>
            </a:r>
          </a:p>
          <a:p>
            <a:r>
              <a:rPr lang="ru-RU" dirty="0"/>
              <a:t>    (в ред. Федеральных законов от 22.08.2004 N 122-ФЗ (ред. от 31.12.2005),от 01.12.2004 N 150-ФЗ) </a:t>
            </a:r>
          </a:p>
          <a:p>
            <a:r>
              <a:rPr lang="ru-RU" dirty="0"/>
              <a:t>    2) выявляют несовершеннолетних, находящихся в социально опасном положении, а также семьи, несовершеннолетние члены которых нуждаются в социальных услугах, осуществляют социальную реабилитацию этих лиц, оказывают им необходимую помощь в соответствии с индивидуальными программами социальной реабилитации; </a:t>
            </a:r>
          </a:p>
          <a:p>
            <a:r>
              <a:rPr lang="ru-RU" dirty="0"/>
              <a:t>    3) принимают участие в пределах своей компетенции в индивидуальной профилактической работе с безнадзорными несовершеннолетними, в том числе путем организации их досуга, развития творческих способностей несовершеннолетних в кружках, клубах по интересам, созданных в учреждениях социального обслуживания, а также оказывают содействие в организации оздоровления и отдыха несовершеннолетних, нуждающихся в помощи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1862488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3. Должностные лица органов управления социальной защитой населения и учреждений социального обслуживания имеют право: </a:t>
            </a:r>
          </a:p>
          <a:p>
            <a:r>
              <a:rPr lang="ru-RU" dirty="0"/>
              <a:t>    1) в установленном порядке посещать несовершеннолетних, проводить беседы с ними, их родителями или иными законными представителями и иными лицами;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запрашивать информацию у государственных органов и иных учреждений по вопросам, входящим в их компетенцию, приглашать для выяснения указанных вопросов несовершеннолетних, их родителей или иных законных представителей и иных лиц.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332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Специализированные учреждения для несовершеннолетних, нуждающихся в социальной реабилитации </a:t>
            </a:r>
          </a:p>
        </p:txBody>
      </p:sp>
    </p:spTree>
    <p:extLst>
      <p:ext uri="{BB962C8B-B14F-4D97-AF65-F5344CB8AC3E}">
        <p14:creationId xmlns:p14="http://schemas.microsoft.com/office/powerpoint/2010/main" val="12171505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К специализированным учреждениям для несовершеннолетних, нуждающихся в социальной реабилитации, органов управления социальной защитой населения относятся: </a:t>
            </a:r>
          </a:p>
          <a:p>
            <a:r>
              <a:rPr lang="ru-RU" dirty="0"/>
              <a:t>    1) социально-реабилитационные центры для несовершеннолетних, осуществляющие профилактику безнадзорности и социальную реабилитацию несовершеннолетних, оказавшихся в трудной жизненной ситуации; </a:t>
            </a:r>
          </a:p>
          <a:p>
            <a:r>
              <a:rPr lang="ru-RU" dirty="0"/>
              <a:t>    2) социальные приюты для детей, обеспечивающие временное проживание и социальную реабилитацию несовершеннолетних, оказавшихся в трудной жизненной ситуации и нуждающихся в экстренной социальной помощи государства; </a:t>
            </a:r>
          </a:p>
          <a:p>
            <a:r>
              <a:rPr lang="ru-RU" dirty="0"/>
              <a:t>    3) центры помощи детям, оставшимся без попечения родителей, предназначенные для временного содержания несовершеннолетних, оставшихся без попечения родителей или иных законных представителей, и оказания им содействия в дальнейшем устройстве. </a:t>
            </a:r>
          </a:p>
        </p:txBody>
      </p:sp>
    </p:spTree>
    <p:extLst>
      <p:ext uri="{BB962C8B-B14F-4D97-AF65-F5344CB8AC3E}">
        <p14:creationId xmlns:p14="http://schemas.microsoft.com/office/powerpoint/2010/main" val="10878527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2. В специализированные учреждения для несовершеннолетних, нуждающихся в социальной реабилитации, круглосуточно принимаются в установленном порядке несовершеннолетние: </a:t>
            </a:r>
          </a:p>
          <a:p>
            <a:r>
              <a:rPr lang="ru-RU" dirty="0"/>
              <a:t>    1) оставшиеся без попечения родителей или иных законных представителей;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проживающие в семьях, находящихся в социально опасном положении; </a:t>
            </a:r>
          </a:p>
          <a:p>
            <a:r>
              <a:rPr lang="ru-RU" dirty="0"/>
              <a:t>    3) заблудившиеся или подкинутые; </a:t>
            </a:r>
          </a:p>
          <a:p>
            <a:r>
              <a:rPr lang="ru-RU" dirty="0"/>
              <a:t>    4) самовольно оставившие семью, самовольно ушедшие из образовательных учреждений для детей-сирот и детей, оставшихся без попечения родителей, или других детских учреждений, за исключением лиц, самовольно ушедших из специальных учебно-воспитательных учреждений закрытого типа; </a:t>
            </a:r>
          </a:p>
          <a:p>
            <a:r>
              <a:rPr lang="ru-RU" dirty="0"/>
              <a:t>    5) не имеющие места жительства, места пребывания и (или) средств к существованию; </a:t>
            </a:r>
          </a:p>
          <a:p>
            <a:r>
              <a:rPr lang="ru-RU" dirty="0"/>
              <a:t>    6) оказавшиеся в иной трудной жизненной ситуации и нуждающиеся в социальной помощи и (или) реабилитации. </a:t>
            </a:r>
          </a:p>
        </p:txBody>
      </p:sp>
    </p:spTree>
    <p:extLst>
      <p:ext uri="{BB962C8B-B14F-4D97-AF65-F5344CB8AC3E}">
        <p14:creationId xmlns:p14="http://schemas.microsoft.com/office/powerpoint/2010/main" val="1283504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 3. Основаниями приема в специализированные учреждения для несовершеннолетних, нуждающихся в социальной реабилитации, являются: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1) личное обращение несовершеннолетнего; </a:t>
            </a:r>
          </a:p>
          <a:p>
            <a:r>
              <a:rPr lang="ru-RU" dirty="0"/>
              <a:t>    2) заявление родителей несовершеннолетнего или иных его законных представителей с учетом мнения несовершеннолетнего, достигшего возраста десяти лет, за исключением случаев, когда учет мнения несовершеннолетнего противоречит его интересам;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3) направление органа управления социальной защитой населения или согласованное с этим органом ходатайство должностного лица органа или учреждения системы профилактики безнадзорности и правонарушений несовершеннолетних; </a:t>
            </a:r>
          </a:p>
          <a:p>
            <a:r>
              <a:rPr lang="ru-RU" dirty="0"/>
              <a:t>    4) постановление лица, производящего дознание, следователя или судьи в случаях задержания, административного ареста, заключения под стражу, осуждения к аресту, ограничению свободы, лишению свободы родителей или иных законных представителей несовершеннолетнего; </a:t>
            </a:r>
          </a:p>
          <a:p>
            <a:r>
              <a:rPr lang="ru-RU" dirty="0"/>
              <a:t>    (в ред. Федеральных законов от 07.07.2003 N 111-ФЗ, от 01.12.2004 N 150-ФЗ, от 24.07.2007 N 214-ФЗ)</a:t>
            </a:r>
          </a:p>
          <a:p>
            <a:r>
              <a:rPr lang="ru-RU" dirty="0"/>
              <a:t>    5) акт оперативного дежурного районного, городского отдела (управления) внутренних дел, отдела (управления) внутренних дел иного муниципального образования, отдела (управления) внутренних дел закрытого административно-территориального образования, отдела (управления) внутренних дел на транспорте о необходимости приема несовершеннолетнего в специализированное учреждение для несовершеннолетних, нуждающихся в социальной реабилитации. Копия указанного акта в течение пяти суток направляется в орган управления социальной защитой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427329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В специализированные учреждения для несовершеннолетних, нуждающихся в социальной реабилитации, не могут быть приняты лица, находящиеся в состоянии алкогольного или наркотического опьянения, а также с явными признаками обострения психического заболевания;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6) направление администрации специализированного учреждения для несовершеннолетних, нуждающихся в социальной реабилитации, в котором находится несовершеннолетний, самовольно ушедший из семьи, детского дома, школы-интерната, специального учебно-воспитательного учреждения открытого типа или иного детского учреждения, в случаях, предусмотренных пунктом 5 статьи 25.1 настоящего Федерального закона. </a:t>
            </a:r>
          </a:p>
          <a:p>
            <a:r>
              <a:rPr lang="ru-RU" dirty="0"/>
              <a:t>    (в ред. Федерального закона от 13.10.2009 N 233-ФЗ)</a:t>
            </a:r>
          </a:p>
          <a:p>
            <a:r>
              <a:rPr lang="ru-RU" dirty="0"/>
              <a:t>    4. Несовершеннолетние, указанные в пункте 2 настоящей статьи, обслуживаются в специализированных учреждениях для несовершеннолетних, нуждающихся в социальной реабилитации, в порядке, установленном законодательством Российской Федерации и законодательством субъектов Российской Федерации, в течение времени, необходимого для оказания им социальной помощи и (или) их социальной реабилитации. </a:t>
            </a:r>
          </a:p>
        </p:txBody>
      </p:sp>
    </p:spTree>
    <p:extLst>
      <p:ext uri="{BB962C8B-B14F-4D97-AF65-F5344CB8AC3E}">
        <p14:creationId xmlns:p14="http://schemas.microsoft.com/office/powerpoint/2010/main" val="343110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Семья, находящаяся в социально опасном положении: семья, имеющая детей, находящихся в социально опасном положении. А также семья, где родители или иные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ними. </a:t>
            </a:r>
          </a:p>
        </p:txBody>
      </p:sp>
    </p:spTree>
    <p:extLst>
      <p:ext uri="{BB962C8B-B14F-4D97-AF65-F5344CB8AC3E}">
        <p14:creationId xmlns:p14="http://schemas.microsoft.com/office/powerpoint/2010/main" val="282874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Индивидуальная профилактическая работа - деятельность по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действий; </a:t>
            </a:r>
          </a:p>
        </p:txBody>
      </p:sp>
    </p:spTree>
    <p:extLst>
      <p:ext uri="{BB962C8B-B14F-4D97-AF65-F5344CB8AC3E}">
        <p14:creationId xmlns:p14="http://schemas.microsoft.com/office/powerpoint/2010/main" val="152437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профилактика безнадзорности и правонарушений несовершеннолетних -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несовершеннолетних, осуществляемых в совокупности с индивидуальной профилактической работой с несовершеннолетними и семьями, находящимися в социально опасном положении; </a:t>
            </a:r>
          </a:p>
        </p:txBody>
      </p:sp>
    </p:spTree>
    <p:extLst>
      <p:ext uri="{BB962C8B-B14F-4D97-AF65-F5344CB8AC3E}">
        <p14:creationId xmlns:p14="http://schemas.microsoft.com/office/powerpoint/2010/main" val="424631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2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548680"/>
            <a:ext cx="6255488" cy="2099827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Основные задачи и принципы деятельности по профилактике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485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4611</Words>
  <Application>Microsoft Office PowerPoint</Application>
  <PresentationFormat>Экран (4:3)</PresentationFormat>
  <Paragraphs>228</Paragraphs>
  <Slides>56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0" baseType="lpstr">
      <vt:lpstr>Trebuchet MS</vt:lpstr>
      <vt:lpstr>Wingdings</vt:lpstr>
      <vt:lpstr>Wingdings 2</vt:lpstr>
      <vt:lpstr>Изящная</vt:lpstr>
      <vt:lpstr>ФЕДЕРАЛЬНЫЙ ЗАКОН РФ №120 </vt:lpstr>
      <vt:lpstr>Презентацию подготовила:</vt:lpstr>
      <vt:lpstr>ГЛАВА I. ОБЩИЕ ПОЛОЖЕНИЯ     Статья 1. Основные понятия  </vt:lpstr>
      <vt:lpstr>Статья 1. Основные понятия </vt:lpstr>
      <vt:lpstr>Статья 1. Основные понятия </vt:lpstr>
      <vt:lpstr>Статья 1. Основные понятия </vt:lpstr>
      <vt:lpstr>Статья 1. Основные понятия </vt:lpstr>
      <vt:lpstr>Статья 1. Основные понятия </vt:lpstr>
      <vt:lpstr>Статья 2</vt:lpstr>
      <vt:lpstr>Презентация PowerPoint</vt:lpstr>
      <vt:lpstr>Презентация PowerPoint</vt:lpstr>
      <vt:lpstr>Статья 3</vt:lpstr>
      <vt:lpstr>Статья 3</vt:lpstr>
      <vt:lpstr>Статья 4.</vt:lpstr>
      <vt:lpstr>Статья 4.</vt:lpstr>
      <vt:lpstr>Статья 4.</vt:lpstr>
      <vt:lpstr>Статья 4.</vt:lpstr>
      <vt:lpstr>Статья 5.</vt:lpstr>
      <vt:lpstr>Статья 5.</vt:lpstr>
      <vt:lpstr>Статья 5.</vt:lpstr>
      <vt:lpstr>Статья 5.</vt:lpstr>
      <vt:lpstr>Статья 5.</vt:lpstr>
      <vt:lpstr>Статья 6.</vt:lpstr>
      <vt:lpstr>Статья 6.</vt:lpstr>
      <vt:lpstr>Статья 6.</vt:lpstr>
      <vt:lpstr>Статья 7.</vt:lpstr>
      <vt:lpstr>Статья 7.</vt:lpstr>
      <vt:lpstr>Статья 8. </vt:lpstr>
      <vt:lpstr>Статья 8.</vt:lpstr>
      <vt:lpstr>Статья 8.</vt:lpstr>
      <vt:lpstr>Статья 8.</vt:lpstr>
      <vt:lpstr>Статья 8.</vt:lpstr>
      <vt:lpstr>Статья 8.1.</vt:lpstr>
      <vt:lpstr>Статья 8.1</vt:lpstr>
      <vt:lpstr>Статья 8.1</vt:lpstr>
      <vt:lpstr>Статья 8.1</vt:lpstr>
      <vt:lpstr>Статья 9.</vt:lpstr>
      <vt:lpstr>Статья 9.</vt:lpstr>
      <vt:lpstr>Статья 9.</vt:lpstr>
      <vt:lpstr>Статья 9.</vt:lpstr>
      <vt:lpstr>Статья 9.</vt:lpstr>
      <vt:lpstr>Статья 10.</vt:lpstr>
      <vt:lpstr>Статья 10.</vt:lpstr>
      <vt:lpstr>Статья 11. Комиссии по делам несовершеннолетних и защите их прав </vt:lpstr>
      <vt:lpstr>Статья 11.</vt:lpstr>
      <vt:lpstr>Статья 11.</vt:lpstr>
      <vt:lpstr>Статья 12. </vt:lpstr>
      <vt:lpstr>Статья 12. </vt:lpstr>
      <vt:lpstr>Статья 12.</vt:lpstr>
      <vt:lpstr>Статья 12.</vt:lpstr>
      <vt:lpstr>Статья 12.</vt:lpstr>
      <vt:lpstr>Статья 13.</vt:lpstr>
      <vt:lpstr>Статья 13.</vt:lpstr>
      <vt:lpstr>Статья 13.</vt:lpstr>
      <vt:lpstr>Статья 13.</vt:lpstr>
      <vt:lpstr>Статья 13.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Елена Краснова</cp:lastModifiedBy>
  <cp:revision>20</cp:revision>
  <dcterms:created xsi:type="dcterms:W3CDTF">2011-10-28T18:19:35Z</dcterms:created>
  <dcterms:modified xsi:type="dcterms:W3CDTF">2014-03-26T11:22:11Z</dcterms:modified>
</cp:coreProperties>
</file>