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80" r:id="rId6"/>
    <p:sldId id="282" r:id="rId7"/>
    <p:sldId id="266" r:id="rId8"/>
    <p:sldId id="272" r:id="rId9"/>
    <p:sldId id="259" r:id="rId10"/>
    <p:sldId id="264" r:id="rId11"/>
    <p:sldId id="281" r:id="rId12"/>
    <p:sldId id="283" r:id="rId13"/>
    <p:sldId id="271" r:id="rId14"/>
    <p:sldId id="278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50" d="100"/>
          <a:sy n="50" d="100"/>
        </p:scale>
        <p:origin x="-192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ED83EA-97EC-43EB-8E35-17BC718CEFE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CD08A6-4E60-46F8-89E4-E2294ABD1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497452"/>
            <a:ext cx="4716016" cy="32403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Дмитриева Юлия Ивановна</a:t>
            </a:r>
          </a:p>
          <a:p>
            <a:pPr algn="ctr"/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учитель технологии</a:t>
            </a:r>
            <a:endParaRPr lang="ru-RU" dirty="0"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 «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Обряды и традиции русского народа»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6708" y="980728"/>
            <a:ext cx="878729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1"/>
                </a:solidFill>
              </a:rPr>
              <a:t>«Обрядовая кукла». </a:t>
            </a:r>
            <a:endParaRPr lang="ru-RU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ULIA\Documents\фото кукол\IMGP62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180860"/>
            <a:ext cx="3312368" cy="4416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4005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841" y="116632"/>
            <a:ext cx="7416607" cy="1143000"/>
          </a:xfrm>
        </p:spPr>
        <p:txBody>
          <a:bodyPr/>
          <a:lstStyle/>
          <a:p>
            <a:pPr algn="l"/>
            <a:r>
              <a:rPr lang="ru-RU" dirty="0" smtClean="0"/>
              <a:t>Кукла «На здоровье»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30925" y="4653136"/>
            <a:ext cx="8712968" cy="22048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Целительная кукла "Здоровье" делается только из льняных ниток, так как считается, что лён своими природными свойствами очень </a:t>
            </a:r>
            <a:r>
              <a:rPr lang="ru-RU" dirty="0" err="1" smtClean="0"/>
              <a:t>экологичен</a:t>
            </a:r>
            <a:r>
              <a:rPr lang="ru-RU" dirty="0" smtClean="0"/>
              <a:t> и, забирая болезнь на себя, помогает человеку поправиться. Эта кукла ничем не украшается и не терпит суеты. Когда эту куклу делают,  читают молитву. Заболевшему  ребёнку кукла кладётся в кроватку, он может с ней играться, а как только болезнь уйдёт, кукла сжигается.</a:t>
            </a:r>
          </a:p>
          <a:p>
            <a:endParaRPr lang="ru-RU" dirty="0"/>
          </a:p>
        </p:txBody>
      </p:sp>
      <p:pic>
        <p:nvPicPr>
          <p:cNvPr id="3074" name="Picture 2" descr="F:\научное\фото\IMGP82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536504" cy="34023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27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68752" cy="1143000"/>
          </a:xfrm>
        </p:spPr>
        <p:txBody>
          <a:bodyPr/>
          <a:lstStyle/>
          <a:p>
            <a:r>
              <a:rPr lang="ru-RU" dirty="0" smtClean="0"/>
              <a:t>Кукла «Филипповка»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467260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Её дарили хозяйке для помощи во всех делах. Делали её и дарили на Филиппов день, 27 ноября, отдавая дань непростому женскому труду.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Кукла Филипповка - </a:t>
            </a:r>
            <a:r>
              <a:rPr lang="ru-RU" dirty="0" err="1" smtClean="0"/>
              <a:t>шестирукий</a:t>
            </a:r>
            <a:r>
              <a:rPr lang="ru-RU" dirty="0" smtClean="0"/>
              <a:t> оберег, кукла рукодельниц. Считалось, что он оберегает женские руки от усталости, травм, а также облегчает и скрашивает женский труд и превращает его в удовольствие.</a:t>
            </a:r>
          </a:p>
          <a:p>
            <a:r>
              <a:rPr lang="ru-RU" dirty="0" smtClean="0"/>
              <a:t>А чтобы мастерство её было прибыльным, на пояс ей вешают мешочек, в который кладут зерно, семечку и монетку.</a:t>
            </a:r>
          </a:p>
          <a:p>
            <a:endParaRPr lang="ru-RU" dirty="0"/>
          </a:p>
        </p:txBody>
      </p:sp>
      <p:pic>
        <p:nvPicPr>
          <p:cNvPr id="1026" name="Picture 2" descr="K:\научное\фото\IMGP82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700808"/>
            <a:ext cx="3600400" cy="42855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57150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347864" y="548680"/>
            <a:ext cx="5104656" cy="554461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Мо́кошь</a:t>
            </a:r>
            <a:r>
              <a:rPr lang="ru-RU" sz="2400" dirty="0" smtClean="0"/>
              <a:t> (</a:t>
            </a:r>
            <a:r>
              <a:rPr lang="ru-RU" sz="2400" b="1" dirty="0" err="1" smtClean="0"/>
              <a:t>Ма́кошь</a:t>
            </a:r>
            <a:r>
              <a:rPr lang="ru-RU" sz="2400" dirty="0" smtClean="0"/>
              <a:t>) — богиня в славянской мифологии, единственное женское божество.</a:t>
            </a:r>
          </a:p>
          <a:p>
            <a:r>
              <a:rPr lang="ru-RU" sz="2400" dirty="0" smtClean="0"/>
              <a:t>В ведении </a:t>
            </a:r>
            <a:r>
              <a:rPr lang="ru-RU" sz="2400" dirty="0" err="1" smtClean="0"/>
              <a:t>Макоши</a:t>
            </a:r>
            <a:r>
              <a:rPr lang="ru-RU" sz="2400" dirty="0" smtClean="0"/>
              <a:t> также находится покровительство женскому плодородию и материнству, урожайности, достатку в доме, и всяческим женским работам – особенно прядению, рукоделию, ведь она – защитница и покровительница хозяек и жен.</a:t>
            </a:r>
            <a:endParaRPr lang="ru-RU" sz="2400" dirty="0"/>
          </a:p>
        </p:txBody>
      </p:sp>
      <p:pic>
        <p:nvPicPr>
          <p:cNvPr id="1026" name="Picture 2" descr="C:\Users\JULIA\Pictures\p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2997074" cy="3999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352928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процессе выполнения проекта достигнуто следующее: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была изучена история традиционной русской народной куклы и ее виды;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освоена технология выполнения;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изготовлены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куклы;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F:\научное\фото\IMGP82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2999317" cy="2249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научное\фото\IMGP82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05" y="2537390"/>
            <a:ext cx="3481403" cy="2611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F:\научное\фото\IMGP824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208" y="4154742"/>
            <a:ext cx="2748619" cy="2702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959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486" y="1268760"/>
            <a:ext cx="614463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</a:t>
            </a:r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</a:p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внимание!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100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64896" cy="1143000"/>
          </a:xfrm>
        </p:spPr>
        <p:txBody>
          <a:bodyPr/>
          <a:lstStyle/>
          <a:p>
            <a:r>
              <a:rPr lang="ru-RU" dirty="0"/>
              <a:t>Литература и источники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640960" cy="4842872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1.Богуславская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И. Я.. "Проблемы традиций в искусстве современных народных художественных промыслов. "Творческие проблемы современных народных художественных промыслов". Сборник статей. Издательство "Художник РСФСР",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Ленинград, 1981г.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2.Горожанина С.В., Зайцева Л.М. Русский народный свадебный костюм. – изд.: «Культура и традиции», 2003. – 128 с.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3.Дайн Г.Л. Лоскутные мячики из Хотькова – Сергиев Посад: Весь Сергиев Посад, 2008. – 96с.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4.Дайн Г.Л., Дайн М.Б. Русская тряпичная кукла. Культура, традиции, технология. Изд.: Культура и традиции, 2007. – 120 с.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5.Котова И.Н., Котова А.С. Русские обряды и традиции. Народная кукла. – СПб.: «Паритет», 2005. – 240 с.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6.Семёнова М. Мы – славяне! : Популярная энциклопедия. – СПб.: Издательский Дом «Азбука-классика», 2007. – 560 с.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7.Федорова Н.Н. Традиционная игрушка севера: куклы, олени. Синкретичный характер игрушки; типология. (По материалам коллекции ТМИИ). Сборник научных трудов Тюменского областного музея изобразительных искусств/ Тюменский музей изобразительных искусств. Выпуск 4. Тюмень: ООО «РГ «Проспект», 2006. 88 стр.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34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6480720" cy="593784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atin typeface="Trebuchet MS" pitchFamily="34" charset="0"/>
                <a:cs typeface="Times New Roman" pitchFamily="18" charset="0"/>
              </a:rPr>
              <a:t>Цель исследования: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Углубить знания о русском народном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творчестве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. </a:t>
            </a:r>
          </a:p>
          <a:p>
            <a:pPr algn="ctr"/>
            <a:r>
              <a:rPr lang="ru-RU" b="1" i="1" dirty="0">
                <a:latin typeface="Trebuchet MS" pitchFamily="34" charset="0"/>
                <a:cs typeface="Times New Roman" pitchFamily="18" charset="0"/>
              </a:rPr>
              <a:t>Гипотеза </a:t>
            </a:r>
            <a:r>
              <a:rPr lang="ru-RU" b="1" i="1" dirty="0" smtClean="0">
                <a:latin typeface="Trebuchet MS" pitchFamily="34" charset="0"/>
                <a:cs typeface="Times New Roman" pitchFamily="18" charset="0"/>
              </a:rPr>
              <a:t>исследования: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Изучение декоративно-прикладного искусства, обрядов и традиций русского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народа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играет ключевую роль в воспитании духовно-нравственного и патриотического сознания учащихся.</a:t>
            </a:r>
          </a:p>
          <a:p>
            <a:pPr algn="ctr"/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   </a:t>
            </a:r>
            <a:endParaRPr lang="ru-RU" dirty="0">
              <a:latin typeface="Trebuchet MS" pitchFamily="34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rebuchet MS" pitchFamily="34" charset="0"/>
                <a:cs typeface="Times New Roman" pitchFamily="18" charset="0"/>
              </a:rPr>
              <a:t>Задачи исследования: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 </a:t>
            </a:r>
            <a:br>
              <a:rPr lang="ru-RU" dirty="0">
                <a:latin typeface="Trebuchet MS" pitchFamily="34" charset="0"/>
                <a:cs typeface="Times New Roman" pitchFamily="18" charset="0"/>
              </a:rPr>
            </a:br>
            <a:r>
              <a:rPr lang="ru-RU" dirty="0">
                <a:latin typeface="Trebuchet MS" pitchFamily="34" charset="0"/>
                <a:cs typeface="Times New Roman" pitchFamily="18" charset="0"/>
              </a:rPr>
              <a:t>1. Исследовать развитие народной культуры в аспекте декоративно-прикладного искусства. </a:t>
            </a:r>
            <a:br>
              <a:rPr lang="ru-RU" dirty="0">
                <a:latin typeface="Trebuchet MS" pitchFamily="34" charset="0"/>
                <a:cs typeface="Times New Roman" pitchFamily="18" charset="0"/>
              </a:rPr>
            </a:br>
            <a:r>
              <a:rPr lang="ru-RU" dirty="0">
                <a:latin typeface="Trebuchet MS" pitchFamily="34" charset="0"/>
                <a:cs typeface="Times New Roman" pitchFamily="18" charset="0"/>
              </a:rPr>
              <a:t>2. Обосновать значимость декоративно-прикладного искусства в жизни людей.</a:t>
            </a:r>
          </a:p>
          <a:p>
            <a:endParaRPr lang="ru-RU" dirty="0">
              <a:latin typeface="Trebuchet MS" pitchFamily="34" charset="0"/>
            </a:endParaRPr>
          </a:p>
        </p:txBody>
      </p:sp>
      <p:pic>
        <p:nvPicPr>
          <p:cNvPr id="7" name="Picture 2" descr="C:\Users\JULIA\Documents\фото кукол\DSC045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77328" y="764704"/>
            <a:ext cx="1944216" cy="4356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8823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702" y="188640"/>
            <a:ext cx="6512511" cy="1143000"/>
          </a:xfrm>
        </p:spPr>
        <p:txBody>
          <a:bodyPr/>
          <a:lstStyle/>
          <a:p>
            <a:r>
              <a:rPr lang="ru-RU" dirty="0" smtClean="0"/>
              <a:t>Обрядовая кукла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1293" y="1340619"/>
            <a:ext cx="8640960" cy="1296144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rebuchet MS" pitchFamily="34" charset="0"/>
                <a:cs typeface="Times New Roman" pitchFamily="18" charset="0"/>
              </a:rPr>
              <a:t>Обрядовые куклы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 имеют ритуальное значение. Их делали на свадьбу, рождение ребенка, на крестьянские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праздники.</a:t>
            </a:r>
            <a:endParaRPr lang="ru-RU" dirty="0"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5122" name="Picture 2" descr="F:\научное\фото\IMGP82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9508"/>
            <a:ext cx="5688632" cy="42664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123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04" y="1123392"/>
            <a:ext cx="8820472" cy="249399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2400" dirty="0"/>
              <a:t>Куклы использовались для семейных и общественных обрядов. Обрядовую  куклу, на которую заговорено </a:t>
            </a:r>
            <a:r>
              <a:rPr lang="ru-RU" sz="2400" dirty="0" smtClean="0"/>
              <a:t>заклинание, </a:t>
            </a:r>
            <a:r>
              <a:rPr lang="ru-RU" sz="2400" dirty="0"/>
              <a:t>тщательно берегли. Ей отводили сокровенное специальное место, ставили в красный угол. По народным поверьям обрядовые куклы несли в себе доброе начало, охраняли от темных сил, ссор, болезней</a:t>
            </a:r>
            <a:r>
              <a:rPr lang="ru-RU" sz="2400" dirty="0" smtClean="0"/>
              <a:t>.</a:t>
            </a:r>
          </a:p>
          <a:p>
            <a:pPr marL="45720" indent="0" algn="ctr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60648"/>
            <a:ext cx="84143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dirty="0" smtClean="0"/>
              <a:t>История обрядовой куклы</a:t>
            </a:r>
            <a:endParaRPr lang="ru-RU" dirty="0"/>
          </a:p>
        </p:txBody>
      </p:sp>
      <p:pic>
        <p:nvPicPr>
          <p:cNvPr id="6" name="Picture 2" descr="C:\Users\JULIA\Documents\фото кукол\IMGP62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3521" y="3531556"/>
            <a:ext cx="2398056" cy="3240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C:\Users\JULIA\Documents\фото кукол\111_1503\IMGP61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2" y="3617384"/>
            <a:ext cx="4091947" cy="3068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913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512511" cy="1143000"/>
          </a:xfrm>
        </p:spPr>
        <p:txBody>
          <a:bodyPr/>
          <a:lstStyle/>
          <a:p>
            <a:r>
              <a:rPr lang="ru-RU" dirty="0" smtClean="0"/>
              <a:t>Кукла «</a:t>
            </a:r>
            <a:r>
              <a:rPr lang="ru-RU" dirty="0" err="1" smtClean="0"/>
              <a:t>Мартинички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3968" y="980728"/>
            <a:ext cx="4608512" cy="57237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Зимними вечерами начинали готовиться к встрече с весной. Весну приглашали обрядом «заклинания». В это время обязательным атрибутом являлись маленькие нитяные куколки - </a:t>
            </a:r>
            <a:r>
              <a:rPr lang="ru-RU" dirty="0" err="1" smtClean="0"/>
              <a:t>мартинички</a:t>
            </a:r>
            <a:r>
              <a:rPr lang="ru-RU" dirty="0" smtClean="0"/>
              <a:t>. Праздник приходился на начало весны, на март, поэтому кукол называли «</a:t>
            </a:r>
            <a:r>
              <a:rPr lang="ru-RU" dirty="0" err="1" smtClean="0"/>
              <a:t>мартиничками</a:t>
            </a:r>
            <a:r>
              <a:rPr lang="ru-RU" dirty="0" smtClean="0"/>
              <a:t>». Их вязали парами: из белых ниток — символ уходящей зимы, из красных — символ весны и жаркого солнца. Такие пары куколок развешивали на ветвях деревьев, где их раскачивал и вертел весенний ветер.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:\научное\фото\IMGP82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7" y="980728"/>
            <a:ext cx="3795886" cy="5061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238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512511" cy="1143000"/>
          </a:xfrm>
        </p:spPr>
        <p:txBody>
          <a:bodyPr/>
          <a:lstStyle/>
          <a:p>
            <a:r>
              <a:rPr lang="ru-RU" dirty="0" smtClean="0"/>
              <a:t>Кукла «Крестец»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8964488" cy="20882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первый взгляд крестец совершенно не похож на куклу, но каких-то 100 лет назад кукла Крестец использовалась в играх вместо кукол мужчин. </a:t>
            </a:r>
          </a:p>
          <a:p>
            <a:r>
              <a:rPr lang="ru-RU" dirty="0" smtClean="0"/>
              <a:t>Кукла Крестец имела ярко выраженное значение. Крестец делали и деревенские парни. Куклу делали во время Святок. По поверьям, именно на Святочной недели высвобождались бесовские силы. Самым надёжным способом очищения считалось купание в прорубе в Крещение (19-ого января). </a:t>
            </a:r>
          </a:p>
          <a:p>
            <a:endParaRPr lang="ru-RU" dirty="0"/>
          </a:p>
        </p:txBody>
      </p:sp>
      <p:pic>
        <p:nvPicPr>
          <p:cNvPr id="4" name="Picture 2" descr="F:\научное\фото\IMGP82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4355976" cy="3266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0" y="3068960"/>
            <a:ext cx="4464496" cy="3789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верованиям, вода в этот день становилась святой или священной. Люди верили, что при купании в освещенном источнике нечистая сила покидает тело человека.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злобные и коварные бесовские силы снова не овладели человеком, люди делали куклу Крестец. Крестец ставили в сугробы возле проруби. Для того чтобы привлечь внимание злых сил крест украшали яркими пёстрыми ленточками и тряпочками. </a:t>
            </a:r>
          </a:p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68664"/>
            <a:ext cx="6512511" cy="1143000"/>
          </a:xfrm>
        </p:spPr>
        <p:txBody>
          <a:bodyPr/>
          <a:lstStyle/>
          <a:p>
            <a:r>
              <a:rPr lang="ru-RU" dirty="0" smtClean="0"/>
              <a:t>Кукла «Вербная»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40768"/>
            <a:ext cx="4644008" cy="5274920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Когда детей накануне праздника посылали в лес за веточками вербы, мать делала несложную куклу и давала детям с собой. Дети несли куклу и вербу вместе; считалось, что куколка помогает детям, оберегает их и показывает дорогу домой. Считалось, что кукла освящает вербу. Эти веточки вербы использовали в целительских обрядах. Вместе с куколкой они и стояли на видном месте и оберегали дом от напастей и болезней. Если заболевал кто-то из семьи, можно было отвязать </a:t>
            </a:r>
            <a:r>
              <a:rPr lang="ru-RU" sz="2600" dirty="0" err="1" smtClean="0"/>
              <a:t>вербочку</a:t>
            </a:r>
            <a:r>
              <a:rPr lang="ru-RU" sz="2600" dirty="0" smtClean="0"/>
              <a:t> от пояска и похлестать больного, выгоняя болезнь. Делалась кукла перед Вербным Воскресеньем.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F:\научное\фото\IMGP82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4163955" cy="3284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35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688632" cy="1143000"/>
          </a:xfrm>
        </p:spPr>
        <p:txBody>
          <a:bodyPr/>
          <a:lstStyle/>
          <a:p>
            <a:pPr algn="l"/>
            <a:r>
              <a:rPr lang="ru-RU" dirty="0" smtClean="0"/>
              <a:t>Кукла «Пасха»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03848" y="1340768"/>
            <a:ext cx="5680720" cy="536979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rebuchet MS" pitchFamily="34" charset="0"/>
              </a:rPr>
              <a:t>Имелось много обрядовых кукол: Масленица, Троица, но самая нарядная и красивая была Пасхальная кукла. Пасха самый главный праздник для православных христиан. В старину таких </a:t>
            </a:r>
            <a:r>
              <a:rPr lang="ru-RU" b="1" dirty="0" smtClean="0">
                <a:latin typeface="Trebuchet MS" pitchFamily="34" charset="0"/>
              </a:rPr>
              <a:t>пасхальных</a:t>
            </a:r>
            <a:r>
              <a:rPr lang="ru-RU" dirty="0" smtClean="0">
                <a:latin typeface="Trebuchet MS" pitchFamily="34" charset="0"/>
              </a:rPr>
              <a:t> кукол делали к Вербному воскресенью, за неделю до </a:t>
            </a:r>
            <a:r>
              <a:rPr lang="ru-RU" b="1" dirty="0" smtClean="0">
                <a:latin typeface="Trebuchet MS" pitchFamily="34" charset="0"/>
              </a:rPr>
              <a:t>Пасхи</a:t>
            </a:r>
            <a:r>
              <a:rPr lang="ru-RU" dirty="0" smtClean="0">
                <a:latin typeface="Trebuchet MS" pitchFamily="34" charset="0"/>
              </a:rPr>
              <a:t>, ставили на окно, показывая этим, что ждут Светлое Воскресение и на стол между </a:t>
            </a:r>
            <a:r>
              <a:rPr lang="ru-RU" b="1" dirty="0" smtClean="0">
                <a:latin typeface="Trebuchet MS" pitchFamily="34" charset="0"/>
              </a:rPr>
              <a:t>пасхальными</a:t>
            </a:r>
            <a:r>
              <a:rPr lang="ru-RU" dirty="0" smtClean="0">
                <a:latin typeface="Trebuchet MS" pitchFamily="34" charset="0"/>
              </a:rPr>
              <a:t> дарами. </a:t>
            </a:r>
            <a:r>
              <a:rPr lang="ru-RU" b="1" dirty="0" smtClean="0">
                <a:latin typeface="Trebuchet MS" pitchFamily="34" charset="0"/>
              </a:rPr>
              <a:t>Куклы</a:t>
            </a:r>
            <a:r>
              <a:rPr lang="ru-RU" dirty="0" smtClean="0">
                <a:latin typeface="Trebuchet MS" pitchFamily="34" charset="0"/>
              </a:rPr>
              <a:t> </a:t>
            </a:r>
            <a:r>
              <a:rPr lang="ru-RU" dirty="0" err="1" smtClean="0">
                <a:latin typeface="Trebuchet MS" pitchFamily="34" charset="0"/>
              </a:rPr>
              <a:t>Вербница</a:t>
            </a:r>
            <a:r>
              <a:rPr lang="ru-RU" dirty="0" smtClean="0">
                <a:latin typeface="Trebuchet MS" pitchFamily="34" charset="0"/>
              </a:rPr>
              <a:t> и </a:t>
            </a:r>
            <a:r>
              <a:rPr lang="ru-RU" b="1" dirty="0" smtClean="0">
                <a:latin typeface="Trebuchet MS" pitchFamily="34" charset="0"/>
              </a:rPr>
              <a:t>Пасха</a:t>
            </a:r>
            <a:r>
              <a:rPr lang="ru-RU" dirty="0" smtClean="0">
                <a:latin typeface="Trebuchet MS" pitchFamily="34" charset="0"/>
              </a:rPr>
              <a:t> считались </a:t>
            </a:r>
            <a:r>
              <a:rPr lang="ru-RU" b="1" dirty="0" smtClean="0">
                <a:latin typeface="Trebuchet MS" pitchFamily="34" charset="0"/>
              </a:rPr>
              <a:t>подарком</a:t>
            </a:r>
            <a:r>
              <a:rPr lang="ru-RU" dirty="0" smtClean="0">
                <a:latin typeface="Trebuchet MS" pitchFamily="34" charset="0"/>
              </a:rPr>
              <a:t> и могли заменить собой </a:t>
            </a:r>
            <a:r>
              <a:rPr lang="ru-RU" b="1" dirty="0" smtClean="0">
                <a:latin typeface="Trebuchet MS" pitchFamily="34" charset="0"/>
              </a:rPr>
              <a:t>пасхальное</a:t>
            </a:r>
            <a:r>
              <a:rPr lang="ru-RU" dirty="0" smtClean="0">
                <a:latin typeface="Trebuchet MS" pitchFamily="34" charset="0"/>
              </a:rPr>
              <a:t> яйцо, дарить их - значило оказывать большую честь! Они хранились на почетном, видном, но не доступном для "чужого " человека месте! </a:t>
            </a:r>
            <a:r>
              <a:rPr lang="ru-RU" b="1" dirty="0" smtClean="0">
                <a:latin typeface="Trebuchet MS" pitchFamily="34" charset="0"/>
              </a:rPr>
              <a:t>Пасхальная кукла</a:t>
            </a:r>
            <a:r>
              <a:rPr lang="ru-RU" dirty="0" smtClean="0">
                <a:latin typeface="Trebuchet MS" pitchFamily="34" charset="0"/>
              </a:rPr>
              <a:t> символизирует </a:t>
            </a:r>
            <a:r>
              <a:rPr lang="ru-RU" b="1" dirty="0" smtClean="0">
                <a:latin typeface="Trebuchet MS" pitchFamily="34" charset="0"/>
              </a:rPr>
              <a:t>женщину</a:t>
            </a:r>
            <a:r>
              <a:rPr lang="ru-RU" dirty="0" smtClean="0">
                <a:latin typeface="Trebuchet MS" pitchFamily="34" charset="0"/>
              </a:rPr>
              <a:t>, которая идет на </a:t>
            </a:r>
            <a:r>
              <a:rPr lang="ru-RU" b="1" dirty="0" smtClean="0">
                <a:latin typeface="Trebuchet MS" pitchFamily="34" charset="0"/>
              </a:rPr>
              <a:t>Пасху</a:t>
            </a:r>
            <a:r>
              <a:rPr lang="ru-RU" dirty="0" smtClean="0">
                <a:latin typeface="Trebuchet MS" pitchFamily="34" charset="0"/>
              </a:rPr>
              <a:t> освещать куличи и яйца.</a:t>
            </a:r>
          </a:p>
          <a:p>
            <a:pPr algn="ctr"/>
            <a:endParaRPr lang="ru-RU" dirty="0"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1026" name="Picture 2" descr="F:\научное\фото\IMGP824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2787774" cy="3717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85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136904" cy="1143000"/>
          </a:xfrm>
        </p:spPr>
        <p:txBody>
          <a:bodyPr/>
          <a:lstStyle/>
          <a:p>
            <a:r>
              <a:rPr lang="ru-RU" dirty="0" smtClean="0"/>
              <a:t>Кукла «</a:t>
            </a:r>
            <a:r>
              <a:rPr lang="ru-RU" dirty="0" err="1" smtClean="0"/>
              <a:t>Кувадка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44008" y="1412776"/>
            <a:ext cx="4227929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древности считалось, что </a:t>
            </a:r>
            <a:r>
              <a:rPr lang="ru-RU" dirty="0" err="1" smtClean="0"/>
              <a:t>кувадка</a:t>
            </a:r>
            <a:r>
              <a:rPr lang="ru-RU" dirty="0" smtClean="0"/>
              <a:t> исполняла важную роль при рождении ребенка. Отец при родах обеспечивал защиту от нечистой силы, совершая магические обрядовые действия — </a:t>
            </a:r>
            <a:r>
              <a:rPr lang="ru-RU" dirty="0" err="1" smtClean="0"/>
              <a:t>куваду</a:t>
            </a:r>
            <a:r>
              <a:rPr lang="ru-RU" dirty="0" smtClean="0"/>
              <a:t>, а куколки помогали ему отвлечь нечистую силу от матери и новорожденного. Ребенок обычно появлялся на свет в бане (чтобы нечистая сила в дом не попала), и муж разными действиями выманивал злых духов в предбанник, где были развешаны обрядовые куклы. После рождения  младенца куклы сжигались во время обряда очищения.</a:t>
            </a:r>
            <a:endParaRPr lang="ru-RU" dirty="0"/>
          </a:p>
        </p:txBody>
      </p:sp>
      <p:pic>
        <p:nvPicPr>
          <p:cNvPr id="7170" name="Picture 2" descr="F:\научное\фото\IMGP827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1412776"/>
            <a:ext cx="4593295" cy="49137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06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889</TotalTime>
  <Words>830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Слайд 2</vt:lpstr>
      <vt:lpstr>Обрядовая кукла</vt:lpstr>
      <vt:lpstr>Слайд 4</vt:lpstr>
      <vt:lpstr>Кукла «Мартинички»</vt:lpstr>
      <vt:lpstr>Кукла «Крестец»</vt:lpstr>
      <vt:lpstr>Кукла «Вербная»</vt:lpstr>
      <vt:lpstr>Кукла «Пасха»</vt:lpstr>
      <vt:lpstr>Кукла «Кувадка»</vt:lpstr>
      <vt:lpstr>Кукла «На здоровье»</vt:lpstr>
      <vt:lpstr>Кукла «Филипповка»</vt:lpstr>
      <vt:lpstr>Слайд 12</vt:lpstr>
      <vt:lpstr>Слайд 13</vt:lpstr>
      <vt:lpstr>Слайд 14</vt:lpstr>
      <vt:lpstr>Литература и 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«Русская народная тряпичная кукла»</dc:title>
  <dc:creator>user</dc:creator>
  <cp:lastModifiedBy>JULIA</cp:lastModifiedBy>
  <cp:revision>81</cp:revision>
  <dcterms:created xsi:type="dcterms:W3CDTF">2012-12-06T05:42:05Z</dcterms:created>
  <dcterms:modified xsi:type="dcterms:W3CDTF">2014-11-27T06:42:22Z</dcterms:modified>
</cp:coreProperties>
</file>